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s/slide215.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211.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221"/>
  </p:notesMasterIdLst>
  <p:sldIdLst>
    <p:sldId id="592" r:id="rId2"/>
    <p:sldId id="506" r:id="rId3"/>
    <p:sldId id="450" r:id="rId4"/>
    <p:sldId id="573" r:id="rId5"/>
    <p:sldId id="258" r:id="rId6"/>
    <p:sldId id="434" r:id="rId7"/>
    <p:sldId id="259" r:id="rId8"/>
    <p:sldId id="365" r:id="rId9"/>
    <p:sldId id="391" r:id="rId10"/>
    <p:sldId id="394" r:id="rId11"/>
    <p:sldId id="392" r:id="rId12"/>
    <p:sldId id="393" r:id="rId13"/>
    <p:sldId id="349" r:id="rId14"/>
    <p:sldId id="446" r:id="rId15"/>
    <p:sldId id="512" r:id="rId16"/>
    <p:sldId id="350" r:id="rId17"/>
    <p:sldId id="511" r:id="rId18"/>
    <p:sldId id="517" r:id="rId19"/>
    <p:sldId id="518" r:id="rId20"/>
    <p:sldId id="519" r:id="rId21"/>
    <p:sldId id="520" r:id="rId22"/>
    <p:sldId id="260" r:id="rId23"/>
    <p:sldId id="264" r:id="rId24"/>
    <p:sldId id="265" r:id="rId25"/>
    <p:sldId id="266" r:id="rId26"/>
    <p:sldId id="267" r:id="rId27"/>
    <p:sldId id="437" r:id="rId28"/>
    <p:sldId id="442" r:id="rId29"/>
    <p:sldId id="444" r:id="rId30"/>
    <p:sldId id="443" r:id="rId31"/>
    <p:sldId id="617" r:id="rId32"/>
    <p:sldId id="618" r:id="rId33"/>
    <p:sldId id="619" r:id="rId34"/>
    <p:sldId id="574" r:id="rId35"/>
    <p:sldId id="575" r:id="rId36"/>
    <p:sldId id="576" r:id="rId37"/>
    <p:sldId id="577" r:id="rId38"/>
    <p:sldId id="445" r:id="rId39"/>
    <p:sldId id="366" r:id="rId40"/>
    <p:sldId id="367" r:id="rId41"/>
    <p:sldId id="368" r:id="rId42"/>
    <p:sldId id="262" r:id="rId43"/>
    <p:sldId id="330" r:id="rId44"/>
    <p:sldId id="333" r:id="rId45"/>
    <p:sldId id="331" r:id="rId46"/>
    <p:sldId id="332" r:id="rId47"/>
    <p:sldId id="334" r:id="rId48"/>
    <p:sldId id="335" r:id="rId49"/>
    <p:sldId id="336" r:id="rId50"/>
    <p:sldId id="337" r:id="rId51"/>
    <p:sldId id="403" r:id="rId52"/>
    <p:sldId id="404" r:id="rId53"/>
    <p:sldId id="339" r:id="rId54"/>
    <p:sldId id="338" r:id="rId55"/>
    <p:sldId id="341" r:id="rId56"/>
    <p:sldId id="342" r:id="rId57"/>
    <p:sldId id="340" r:id="rId58"/>
    <p:sldId id="370" r:id="rId59"/>
    <p:sldId id="371" r:id="rId60"/>
    <p:sldId id="373" r:id="rId61"/>
    <p:sldId id="372" r:id="rId62"/>
    <p:sldId id="374" r:id="rId63"/>
    <p:sldId id="375" r:id="rId64"/>
    <p:sldId id="593" r:id="rId65"/>
    <p:sldId id="594" r:id="rId66"/>
    <p:sldId id="598" r:id="rId67"/>
    <p:sldId id="359" r:id="rId68"/>
    <p:sldId id="364" r:id="rId69"/>
    <p:sldId id="360" r:id="rId70"/>
    <p:sldId id="362" r:id="rId71"/>
    <p:sldId id="382" r:id="rId72"/>
    <p:sldId id="383" r:id="rId73"/>
    <p:sldId id="513" r:id="rId74"/>
    <p:sldId id="514" r:id="rId75"/>
    <p:sldId id="515" r:id="rId76"/>
    <p:sldId id="516" r:id="rId77"/>
    <p:sldId id="261" r:id="rId78"/>
    <p:sldId id="325" r:id="rId79"/>
    <p:sldId id="326" r:id="rId80"/>
    <p:sldId id="327" r:id="rId81"/>
    <p:sldId id="328" r:id="rId82"/>
    <p:sldId id="329" r:id="rId83"/>
    <p:sldId id="451" r:id="rId84"/>
    <p:sldId id="578" r:id="rId85"/>
    <p:sldId id="579" r:id="rId86"/>
    <p:sldId id="580" r:id="rId87"/>
    <p:sldId id="581" r:id="rId88"/>
    <p:sldId id="582" r:id="rId89"/>
    <p:sldId id="263" r:id="rId90"/>
    <p:sldId id="583" r:id="rId91"/>
    <p:sldId id="584" r:id="rId92"/>
    <p:sldId id="585" r:id="rId93"/>
    <p:sldId id="586" r:id="rId94"/>
    <p:sldId id="257" r:id="rId95"/>
    <p:sldId id="280" r:id="rId96"/>
    <p:sldId id="281" r:id="rId97"/>
    <p:sldId id="282" r:id="rId98"/>
    <p:sldId id="283" r:id="rId99"/>
    <p:sldId id="284" r:id="rId100"/>
    <p:sldId id="285" r:id="rId101"/>
    <p:sldId id="286" r:id="rId102"/>
    <p:sldId id="323" r:id="rId103"/>
    <p:sldId id="289" r:id="rId104"/>
    <p:sldId id="292" r:id="rId105"/>
    <p:sldId id="293" r:id="rId106"/>
    <p:sldId id="294" r:id="rId107"/>
    <p:sldId id="295" r:id="rId108"/>
    <p:sldId id="414" r:id="rId109"/>
    <p:sldId id="415" r:id="rId110"/>
    <p:sldId id="409" r:id="rId111"/>
    <p:sldId id="405" r:id="rId112"/>
    <p:sldId id="408" r:id="rId113"/>
    <p:sldId id="571" r:id="rId114"/>
    <p:sldId id="406" r:id="rId115"/>
    <p:sldId id="410" r:id="rId116"/>
    <p:sldId id="411" r:id="rId117"/>
    <p:sldId id="412" r:id="rId118"/>
    <p:sldId id="413" r:id="rId119"/>
    <p:sldId id="447" r:id="rId120"/>
    <p:sldId id="448" r:id="rId121"/>
    <p:sldId id="417" r:id="rId122"/>
    <p:sldId id="418" r:id="rId123"/>
    <p:sldId id="419" r:id="rId124"/>
    <p:sldId id="420" r:id="rId125"/>
    <p:sldId id="421" r:id="rId126"/>
    <p:sldId id="422" r:id="rId127"/>
    <p:sldId id="424" r:id="rId128"/>
    <p:sldId id="423" r:id="rId129"/>
    <p:sldId id="426" r:id="rId130"/>
    <p:sldId id="427" r:id="rId131"/>
    <p:sldId id="431" r:id="rId132"/>
    <p:sldId id="429" r:id="rId133"/>
    <p:sldId id="428" r:id="rId134"/>
    <p:sldId id="430" r:id="rId135"/>
    <p:sldId id="296" r:id="rId136"/>
    <p:sldId id="297" r:id="rId137"/>
    <p:sldId id="298" r:id="rId138"/>
    <p:sldId id="299" r:id="rId139"/>
    <p:sldId id="300" r:id="rId140"/>
    <p:sldId id="301" r:id="rId141"/>
    <p:sldId id="302" r:id="rId142"/>
    <p:sldId id="303" r:id="rId143"/>
    <p:sldId id="304" r:id="rId144"/>
    <p:sldId id="305" r:id="rId145"/>
    <p:sldId id="486" r:id="rId146"/>
    <p:sldId id="487" r:id="rId147"/>
    <p:sldId id="488" r:id="rId148"/>
    <p:sldId id="489" r:id="rId149"/>
    <p:sldId id="490" r:id="rId150"/>
    <p:sldId id="491" r:id="rId151"/>
    <p:sldId id="492" r:id="rId152"/>
    <p:sldId id="493" r:id="rId153"/>
    <p:sldId id="494" r:id="rId154"/>
    <p:sldId id="495" r:id="rId155"/>
    <p:sldId id="496" r:id="rId156"/>
    <p:sldId id="497" r:id="rId157"/>
    <p:sldId id="498" r:id="rId158"/>
    <p:sldId id="499" r:id="rId159"/>
    <p:sldId id="500" r:id="rId160"/>
    <p:sldId id="501" r:id="rId161"/>
    <p:sldId id="502" r:id="rId162"/>
    <p:sldId id="503" r:id="rId163"/>
    <p:sldId id="504" r:id="rId164"/>
    <p:sldId id="505" r:id="rId165"/>
    <p:sldId id="306" r:id="rId166"/>
    <p:sldId id="307" r:id="rId167"/>
    <p:sldId id="308" r:id="rId168"/>
    <p:sldId id="309" r:id="rId169"/>
    <p:sldId id="313" r:id="rId170"/>
    <p:sldId id="310" r:id="rId171"/>
    <p:sldId id="312" r:id="rId172"/>
    <p:sldId id="314" r:id="rId173"/>
    <p:sldId id="521" r:id="rId174"/>
    <p:sldId id="522" r:id="rId175"/>
    <p:sldId id="523" r:id="rId176"/>
    <p:sldId id="524" r:id="rId177"/>
    <p:sldId id="525" r:id="rId178"/>
    <p:sldId id="526" r:id="rId179"/>
    <p:sldId id="527" r:id="rId180"/>
    <p:sldId id="532" r:id="rId181"/>
    <p:sldId id="533" r:id="rId182"/>
    <p:sldId id="534" r:id="rId183"/>
    <p:sldId id="535" r:id="rId184"/>
    <p:sldId id="536" r:id="rId185"/>
    <p:sldId id="541" r:id="rId186"/>
    <p:sldId id="539" r:id="rId187"/>
    <p:sldId id="540" r:id="rId188"/>
    <p:sldId id="537" r:id="rId189"/>
    <p:sldId id="538" r:id="rId190"/>
    <p:sldId id="542" r:id="rId191"/>
    <p:sldId id="543" r:id="rId192"/>
    <p:sldId id="544" r:id="rId193"/>
    <p:sldId id="545" r:id="rId194"/>
    <p:sldId id="546" r:id="rId195"/>
    <p:sldId id="531" r:id="rId196"/>
    <p:sldId id="547" r:id="rId197"/>
    <p:sldId id="548" r:id="rId198"/>
    <p:sldId id="549" r:id="rId199"/>
    <p:sldId id="550" r:id="rId200"/>
    <p:sldId id="551" r:id="rId201"/>
    <p:sldId id="552" r:id="rId202"/>
    <p:sldId id="553" r:id="rId203"/>
    <p:sldId id="554" r:id="rId204"/>
    <p:sldId id="556" r:id="rId205"/>
    <p:sldId id="557" r:id="rId206"/>
    <p:sldId id="558" r:id="rId207"/>
    <p:sldId id="559" r:id="rId208"/>
    <p:sldId id="561" r:id="rId209"/>
    <p:sldId id="562" r:id="rId210"/>
    <p:sldId id="563" r:id="rId211"/>
    <p:sldId id="560" r:id="rId212"/>
    <p:sldId id="564" r:id="rId213"/>
    <p:sldId id="565" r:id="rId214"/>
    <p:sldId id="566" r:id="rId215"/>
    <p:sldId id="567" r:id="rId216"/>
    <p:sldId id="568" r:id="rId217"/>
    <p:sldId id="555" r:id="rId218"/>
    <p:sldId id="569" r:id="rId219"/>
    <p:sldId id="570" r:id="rId2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9A06"/>
    <a:srgbClr val="FF6600"/>
    <a:srgbClr val="D6A300"/>
    <a:srgbClr val="CC33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varScale="1">
        <p:scale>
          <a:sx n="106" d="100"/>
          <a:sy n="106" d="100"/>
        </p:scale>
        <p:origin x="-12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64"/>
    </p:cViewPr>
  </p:sorterViewPr>
  <p:notesViewPr>
    <p:cSldViewPr snapToGrid="0">
      <p:cViewPr>
        <p:scale>
          <a:sx n="75" d="100"/>
          <a:sy n="75" d="100"/>
        </p:scale>
        <p:origin x="-648" y="21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D385ECB3-FFE1-4A28-BCBC-57CDD7CEA6C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EAACB6CF-89EF-48EB-8D3D-D9B58987969B}" type="slidenum">
              <a:rPr lang="en-US" smtClean="0"/>
              <a:pPr/>
              <a:t>4</a:t>
            </a:fld>
            <a:endParaRPr lang="en-US" smtClean="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lgn="ctr" eaLnBrk="0" hangingPunct="0">
                <a:defRPr/>
              </a:pPr>
              <a:endParaRPr lang="en-US"/>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lgn="ctr" eaLnBrk="0" hangingPunct="0">
                <a:defRPr/>
              </a:pPr>
              <a:endParaRPr lang="en-US"/>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lgn="ctr" eaLnBrk="0" hangingPunct="0">
                <a:defRPr/>
              </a:pPr>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lgn="ctr" eaLnBrk="0" hangingPunct="0">
                <a:defRPr/>
              </a:pPr>
              <a:endParaRPr lang="en-US"/>
            </a:p>
          </p:txBody>
        </p:sp>
      </p:grpSp>
      <p:sp>
        <p:nvSpPr>
          <p:cNvPr id="3584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5848" name="Rectangle 8"/>
          <p:cNvSpPr>
            <a:spLocks noGrp="1" noChangeArrowheads="1"/>
          </p:cNvSpPr>
          <p:nvPr>
            <p:ph type="subTitle" sz="quarter" idx="1"/>
          </p:nvPr>
        </p:nvSpPr>
        <p:spPr>
          <a:xfrm>
            <a:off x="1371600" y="3733800"/>
            <a:ext cx="6400800" cy="1752600"/>
          </a:xfrm>
          <a:effectLst/>
        </p:spPr>
        <p:txBody>
          <a:bodyPr/>
          <a:lstStyle>
            <a:lvl1pPr algn="ctr">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4CC86122-B40D-4BE0-8011-21656D73D12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1E7D3EC4-5515-4810-842F-DCD627D6CF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381000"/>
            <a:ext cx="1944687"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7863" y="381000"/>
            <a:ext cx="56832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E1421521-4221-49B6-8E8A-FB67913B712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77863" y="3124200"/>
            <a:ext cx="38100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0263" y="31242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0263" y="47625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33"/>
          <p:cNvSpPr>
            <a:spLocks noGrp="1" noChangeArrowheads="1"/>
          </p:cNvSpPr>
          <p:nvPr>
            <p:ph type="dt" sz="half" idx="10"/>
          </p:nvPr>
        </p:nvSpPr>
        <p:spPr>
          <a:ln/>
        </p:spPr>
        <p:txBody>
          <a:bodyPr/>
          <a:lstStyle>
            <a:lvl1pPr>
              <a:defRPr/>
            </a:lvl1pPr>
          </a:lstStyle>
          <a:p>
            <a:pPr>
              <a:defRPr/>
            </a:pPr>
            <a:endParaRPr lang="en-US"/>
          </a:p>
        </p:txBody>
      </p:sp>
      <p:sp>
        <p:nvSpPr>
          <p:cNvPr id="7" name="Rectangle 1034"/>
          <p:cNvSpPr>
            <a:spLocks noGrp="1" noChangeArrowheads="1"/>
          </p:cNvSpPr>
          <p:nvPr>
            <p:ph type="ftr" sz="quarter" idx="11"/>
          </p:nvPr>
        </p:nvSpPr>
        <p:spPr>
          <a:ln/>
        </p:spPr>
        <p:txBody>
          <a:bodyPr/>
          <a:lstStyle>
            <a:lvl1pPr>
              <a:defRPr/>
            </a:lvl1pPr>
          </a:lstStyle>
          <a:p>
            <a:pPr>
              <a:defRPr/>
            </a:pPr>
            <a:endParaRPr lang="en-US"/>
          </a:p>
        </p:txBody>
      </p:sp>
      <p:sp>
        <p:nvSpPr>
          <p:cNvPr id="8" name="Rectangle 1035"/>
          <p:cNvSpPr>
            <a:spLocks noGrp="1" noChangeArrowheads="1"/>
          </p:cNvSpPr>
          <p:nvPr>
            <p:ph type="sldNum" sz="quarter" idx="12"/>
          </p:nvPr>
        </p:nvSpPr>
        <p:spPr>
          <a:ln/>
        </p:spPr>
        <p:txBody>
          <a:bodyPr/>
          <a:lstStyle>
            <a:lvl1pPr>
              <a:defRPr/>
            </a:lvl1pPr>
          </a:lstStyle>
          <a:p>
            <a:pPr>
              <a:defRPr/>
            </a:pPr>
            <a:fld id="{F746B3DA-A8A6-4BD7-ADB1-E3BF11E8DFC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6620BACB-5F60-4C21-8AC8-B223EF5E843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189C1710-15BA-4222-B9C7-94029E415E4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7863" y="3124200"/>
            <a:ext cx="38100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3124200"/>
            <a:ext cx="38100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B8DBFEA4-731D-4CD2-A37F-250FDDB5994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032364A9-0368-46DD-9E5B-7EDF10D3ED7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FDDC529F-A992-4672-ABC1-343DF3E4F03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DE0DA45D-8031-4B94-AD94-E0CAA6E9137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A3A69D9C-8221-4D53-938E-A6FE7A21F79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A904E3B6-0022-4FBB-879D-54C04029BF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6537325" y="381000"/>
            <a:ext cx="2416175" cy="519113"/>
            <a:chOff x="288" y="625"/>
            <a:chExt cx="5136" cy="1008"/>
          </a:xfrm>
        </p:grpSpPr>
        <p:sp>
          <p:nvSpPr>
            <p:cNvPr id="34819" name="Arc 1027"/>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algn="ctr" eaLnBrk="0" hangingPunct="0">
                <a:defRPr/>
              </a:pPr>
              <a:endParaRPr lang="en-US"/>
            </a:p>
          </p:txBody>
        </p:sp>
        <p:sp>
          <p:nvSpPr>
            <p:cNvPr id="34820" name="Arc 1028"/>
            <p:cNvSpPr>
              <a:spLocks/>
            </p:cNvSpPr>
            <p:nvPr/>
          </p:nvSpPr>
          <p:spPr bwMode="invGray">
            <a:xfrm>
              <a:off x="3548" y="730"/>
              <a:ext cx="1832" cy="798"/>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algn="ctr" eaLnBrk="0" hangingPunct="0">
                <a:defRPr/>
              </a:pPr>
              <a:endParaRPr lang="en-US"/>
            </a:p>
          </p:txBody>
        </p:sp>
        <p:sp>
          <p:nvSpPr>
            <p:cNvPr id="34821" name="Arc 1029"/>
            <p:cNvSpPr>
              <a:spLocks/>
            </p:cNvSpPr>
            <p:nvPr/>
          </p:nvSpPr>
          <p:spPr bwMode="invGray">
            <a:xfrm>
              <a:off x="3521" y="869"/>
              <a:ext cx="1829" cy="521"/>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algn="ctr" eaLnBrk="0" hangingPunct="0">
                <a:defRPr/>
              </a:pPr>
              <a:endParaRPr lang="en-US"/>
            </a:p>
          </p:txBody>
        </p:sp>
        <p:sp>
          <p:nvSpPr>
            <p:cNvPr id="34822" name="AutoShape 1030"/>
            <p:cNvSpPr>
              <a:spLocks noChangeArrowheads="1"/>
            </p:cNvSpPr>
            <p:nvPr/>
          </p:nvSpPr>
          <p:spPr bwMode="invGray">
            <a:xfrm>
              <a:off x="288" y="1075"/>
              <a:ext cx="4988" cy="105"/>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algn="ctr" eaLnBrk="0" hangingPunct="0">
                <a:defRPr/>
              </a:pPr>
              <a:endParaRPr lang="en-US"/>
            </a:p>
          </p:txBody>
        </p:sp>
      </p:grpSp>
      <p:sp>
        <p:nvSpPr>
          <p:cNvPr id="1027" name="Rectangle 1031"/>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4824" name="Rectangle 1032"/>
          <p:cNvSpPr>
            <a:spLocks noGrp="1" noChangeArrowheads="1"/>
          </p:cNvSpPr>
          <p:nvPr>
            <p:ph type="body" idx="1"/>
          </p:nvPr>
        </p:nvSpPr>
        <p:spPr bwMode="auto">
          <a:xfrm>
            <a:off x="677863" y="3124200"/>
            <a:ext cx="7772400" cy="3124200"/>
          </a:xfrm>
          <a:prstGeom prst="rect">
            <a:avLst/>
          </a:prstGeom>
          <a:noFill/>
          <a:ln w="9525">
            <a:noFill/>
            <a:miter lim="800000"/>
            <a:headEnd/>
            <a:tailEnd/>
          </a:ln>
          <a:effectLst>
            <a:outerShdw dist="35921" dir="2700000" algn="ctr" rotWithShape="0">
              <a:schemeClr val="bg1"/>
            </a:outerShdw>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a:t>
            </a:r>
          </a:p>
        </p:txBody>
      </p:sp>
      <p:sp>
        <p:nvSpPr>
          <p:cNvPr id="34825"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latin typeface="Arial" charset="0"/>
              </a:defRPr>
            </a:lvl1pPr>
          </a:lstStyle>
          <a:p>
            <a:pPr>
              <a:defRPr/>
            </a:pPr>
            <a:endParaRPr lang="en-US"/>
          </a:p>
        </p:txBody>
      </p:sp>
      <p:sp>
        <p:nvSpPr>
          <p:cNvPr id="34826"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atin typeface="Arial" charset="0"/>
              </a:defRPr>
            </a:lvl1pPr>
          </a:lstStyle>
          <a:p>
            <a:pPr>
              <a:defRPr/>
            </a:pPr>
            <a:endParaRPr lang="en-US"/>
          </a:p>
        </p:txBody>
      </p:sp>
      <p:sp>
        <p:nvSpPr>
          <p:cNvPr id="34827"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atin typeface="Arial" charset="0"/>
              </a:defRPr>
            </a:lvl1pPr>
          </a:lstStyle>
          <a:p>
            <a:pPr>
              <a:defRPr/>
            </a:pPr>
            <a:fld id="{DFDF9530-20CD-4FAD-A003-0E77EC292D9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8" charset="0"/>
        </a:defRPr>
      </a:lvl2pPr>
      <a:lvl3pPr algn="ctr" rtl="0" eaLnBrk="0" fontAlgn="base" hangingPunct="0">
        <a:spcBef>
          <a:spcPct val="0"/>
        </a:spcBef>
        <a:spcAft>
          <a:spcPct val="0"/>
        </a:spcAft>
        <a:defRPr sz="4400" b="1">
          <a:solidFill>
            <a:schemeClr val="tx2"/>
          </a:solidFill>
          <a:latin typeface="Times New Roman" pitchFamily="18" charset="0"/>
        </a:defRPr>
      </a:lvl3pPr>
      <a:lvl4pPr algn="ctr" rtl="0" eaLnBrk="0" fontAlgn="base" hangingPunct="0">
        <a:spcBef>
          <a:spcPct val="0"/>
        </a:spcBef>
        <a:spcAft>
          <a:spcPct val="0"/>
        </a:spcAft>
        <a:defRPr sz="4400" b="1">
          <a:solidFill>
            <a:schemeClr val="tx2"/>
          </a:solidFill>
          <a:latin typeface="Times New Roman" pitchFamily="18" charset="0"/>
        </a:defRPr>
      </a:lvl4pPr>
      <a:lvl5pPr algn="ctr" rtl="0" eaLnBrk="0" fontAlgn="base" hangingPunct="0">
        <a:spcBef>
          <a:spcPct val="0"/>
        </a:spcBef>
        <a:spcAft>
          <a:spcPct val="0"/>
        </a:spcAft>
        <a:defRPr sz="4400" b="1">
          <a:solidFill>
            <a:schemeClr val="tx2"/>
          </a:solidFill>
          <a:latin typeface="Times New Roman" pitchFamily="18" charset="0"/>
        </a:defRPr>
      </a:lvl5pPr>
      <a:lvl6pPr marL="457200" algn="ctr" rtl="0" eaLnBrk="0" fontAlgn="base" hangingPunct="0">
        <a:spcBef>
          <a:spcPct val="0"/>
        </a:spcBef>
        <a:spcAft>
          <a:spcPct val="0"/>
        </a:spcAft>
        <a:defRPr sz="4400" b="1">
          <a:solidFill>
            <a:schemeClr val="tx2"/>
          </a:solidFill>
          <a:latin typeface="Times New Roman" pitchFamily="18" charset="0"/>
        </a:defRPr>
      </a:lvl6pPr>
      <a:lvl7pPr marL="914400" algn="ctr" rtl="0" eaLnBrk="0" fontAlgn="base" hangingPunct="0">
        <a:spcBef>
          <a:spcPct val="0"/>
        </a:spcBef>
        <a:spcAft>
          <a:spcPct val="0"/>
        </a:spcAft>
        <a:defRPr sz="4400" b="1">
          <a:solidFill>
            <a:schemeClr val="tx2"/>
          </a:solidFill>
          <a:latin typeface="Times New Roman" pitchFamily="18" charset="0"/>
        </a:defRPr>
      </a:lvl7pPr>
      <a:lvl8pPr marL="1371600" algn="ctr" rtl="0" eaLnBrk="0" fontAlgn="base" hangingPunct="0">
        <a:spcBef>
          <a:spcPct val="0"/>
        </a:spcBef>
        <a:spcAft>
          <a:spcPct val="0"/>
        </a:spcAft>
        <a:defRPr sz="4400" b="1">
          <a:solidFill>
            <a:schemeClr val="tx2"/>
          </a:solidFill>
          <a:latin typeface="Times New Roman" pitchFamily="18" charset="0"/>
        </a:defRPr>
      </a:lvl8pPr>
      <a:lvl9pPr marL="1828800" algn="ctr" rtl="0" eaLnBrk="0" fontAlgn="base" hangingPunct="0">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Font typeface="ZapfDingbats BT"/>
        <a:buChar char="•"/>
        <a:defRPr sz="3200" b="1">
          <a:solidFill>
            <a:schemeClr val="tx1"/>
          </a:solidFill>
          <a:latin typeface="+mn-lt"/>
          <a:ea typeface="+mn-ea"/>
          <a:cs typeface="+mn-cs"/>
        </a:defRPr>
      </a:lvl1pPr>
      <a:lvl2pPr marL="1033463" indent="-576263" algn="l" rtl="0" eaLnBrk="0" fontAlgn="base" hangingPunct="0">
        <a:spcBef>
          <a:spcPct val="20000"/>
        </a:spcBef>
        <a:spcAft>
          <a:spcPct val="0"/>
        </a:spcAft>
        <a:buClr>
          <a:srgbClr val="FF6600"/>
        </a:buClr>
        <a:buSzPct val="75000"/>
        <a:buFont typeface="Wingdings" pitchFamily="2" charset="2"/>
        <a:buChar char="n"/>
        <a:defRPr sz="2800" b="1">
          <a:solidFill>
            <a:schemeClr val="tx1"/>
          </a:solidFill>
          <a:latin typeface="+mn-lt"/>
        </a:defRPr>
      </a:lvl2pPr>
      <a:lvl3pPr marL="1601788" indent="-454025" algn="l" rtl="0" eaLnBrk="0" fontAlgn="base" hangingPunct="0">
        <a:spcBef>
          <a:spcPct val="20000"/>
        </a:spcBef>
        <a:spcAft>
          <a:spcPct val="0"/>
        </a:spcAft>
        <a:buClr>
          <a:srgbClr val="CC3300"/>
        </a:buClr>
        <a:buSzPct val="75000"/>
        <a:buFont typeface="Monotype Sorts"/>
        <a:buChar char="è"/>
        <a:defRPr sz="2400" b="1">
          <a:solidFill>
            <a:schemeClr val="tx1"/>
          </a:solidFill>
          <a:latin typeface="+mn-lt"/>
        </a:defRPr>
      </a:lvl3pPr>
      <a:lvl4pPr marL="2286000" indent="-454025" algn="l" rtl="0" eaLnBrk="0" fontAlgn="base" hangingPunct="0">
        <a:spcBef>
          <a:spcPct val="20000"/>
        </a:spcBef>
        <a:spcAft>
          <a:spcPct val="0"/>
        </a:spcAft>
        <a:buClr>
          <a:schemeClr val="tx2"/>
        </a:buClr>
        <a:buFont typeface="Wingdings" pitchFamily="2" charset="2"/>
        <a:buChar char="t"/>
        <a:defRPr sz="2000" b="1">
          <a:solidFill>
            <a:schemeClr val="tx1"/>
          </a:solidFill>
          <a:latin typeface="+mn-lt"/>
        </a:defRPr>
      </a:lvl4pPr>
      <a:lvl5pPr marL="2628900" indent="-228600" algn="l" rtl="0" eaLnBrk="0" fontAlgn="base" hangingPunct="0">
        <a:spcBef>
          <a:spcPct val="20000"/>
        </a:spcBef>
        <a:spcAft>
          <a:spcPct val="0"/>
        </a:spcAft>
        <a:buClr>
          <a:schemeClr val="tx2"/>
        </a:buClr>
        <a:buChar char="•"/>
        <a:defRPr sz="2000">
          <a:solidFill>
            <a:schemeClr val="tx1"/>
          </a:solidFill>
          <a:latin typeface="+mn-lt"/>
        </a:defRPr>
      </a:lvl5pPr>
      <a:lvl6pPr marL="3086100" indent="-228600" algn="l" rtl="0" eaLnBrk="0" fontAlgn="base" hangingPunct="0">
        <a:spcBef>
          <a:spcPct val="20000"/>
        </a:spcBef>
        <a:spcAft>
          <a:spcPct val="0"/>
        </a:spcAft>
        <a:buClr>
          <a:schemeClr val="tx2"/>
        </a:buClr>
        <a:buChar char="•"/>
        <a:defRPr sz="2000">
          <a:solidFill>
            <a:schemeClr val="tx1"/>
          </a:solidFill>
          <a:latin typeface="+mn-lt"/>
        </a:defRPr>
      </a:lvl6pPr>
      <a:lvl7pPr marL="3543300" indent="-228600" algn="l" rtl="0" eaLnBrk="0" fontAlgn="base" hangingPunct="0">
        <a:spcBef>
          <a:spcPct val="20000"/>
        </a:spcBef>
        <a:spcAft>
          <a:spcPct val="0"/>
        </a:spcAft>
        <a:buClr>
          <a:schemeClr val="tx2"/>
        </a:buClr>
        <a:buChar char="•"/>
        <a:defRPr sz="2000">
          <a:solidFill>
            <a:schemeClr val="tx1"/>
          </a:solidFill>
          <a:latin typeface="+mn-lt"/>
        </a:defRPr>
      </a:lvl7pPr>
      <a:lvl8pPr marL="4000500" indent="-228600" algn="l" rtl="0" eaLnBrk="0" fontAlgn="base" hangingPunct="0">
        <a:spcBef>
          <a:spcPct val="20000"/>
        </a:spcBef>
        <a:spcAft>
          <a:spcPct val="0"/>
        </a:spcAft>
        <a:buClr>
          <a:schemeClr val="tx2"/>
        </a:buClr>
        <a:buChar char="•"/>
        <a:defRPr sz="2000">
          <a:solidFill>
            <a:schemeClr val="tx1"/>
          </a:solidFill>
          <a:latin typeface="+mn-lt"/>
        </a:defRPr>
      </a:lvl8pPr>
      <a:lvl9pPr marL="44577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11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11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12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Berries COD.jpg"/>
          <p:cNvPicPr>
            <a:picLocks noChangeAspect="1"/>
          </p:cNvPicPr>
          <p:nvPr/>
        </p:nvPicPr>
        <p:blipFill>
          <a:blip r:embed="rId2"/>
          <a:srcRect/>
          <a:stretch>
            <a:fillRect/>
          </a:stretch>
        </p:blipFill>
        <p:spPr bwMode="auto">
          <a:xfrm>
            <a:off x="231775" y="149225"/>
            <a:ext cx="8742363" cy="655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Georgia #12 Transillumination 200"/>
          <p:cNvPicPr>
            <a:picLocks noChangeAspect="1" noChangeArrowheads="1"/>
          </p:cNvPicPr>
          <p:nvPr/>
        </p:nvPicPr>
        <p:blipFill>
          <a:blip r:embed="rId2"/>
          <a:srcRect/>
          <a:stretch>
            <a:fillRect/>
          </a:stretch>
        </p:blipFill>
        <p:spPr bwMode="auto">
          <a:xfrm>
            <a:off x="1447800" y="1752600"/>
            <a:ext cx="6324600" cy="4103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Grp="1" noChangeArrowheads="1"/>
          </p:cNvSpPr>
          <p:nvPr>
            <p:ph type="body" idx="1"/>
          </p:nvPr>
        </p:nvSpPr>
        <p:spPr>
          <a:xfrm>
            <a:off x="762000" y="2673350"/>
            <a:ext cx="7772400" cy="4184650"/>
          </a:xfrm>
        </p:spPr>
        <p:txBody>
          <a:bodyPr/>
          <a:lstStyle/>
          <a:p>
            <a:pPr lvl="1">
              <a:lnSpc>
                <a:spcPct val="90000"/>
              </a:lnSpc>
              <a:defRPr/>
            </a:pPr>
            <a:r>
              <a:rPr lang="en-US" sz="2400" noProof="1" smtClean="0"/>
              <a:t>The measurements of impact-breaking energies of desiccated dentin were not found to be significantly decreased. </a:t>
            </a:r>
          </a:p>
          <a:p>
            <a:pPr lvl="1">
              <a:lnSpc>
                <a:spcPct val="90000"/>
              </a:lnSpc>
              <a:defRPr/>
            </a:pPr>
            <a:r>
              <a:rPr lang="en-US" sz="2400" noProof="1" smtClean="0"/>
              <a:t>The compressive and tensile strengths of dentin from treated pulpless teeth </a:t>
            </a:r>
            <a:r>
              <a:rPr lang="en-US" sz="2400" dirty="0" smtClean="0"/>
              <a:t>were</a:t>
            </a:r>
            <a:r>
              <a:rPr lang="en-US" sz="2400" noProof="1" smtClean="0"/>
              <a:t> not appear significantly different from those of normal dentin</a:t>
            </a:r>
            <a:r>
              <a:rPr lang="en-US" sz="2400" dirty="0" smtClean="0"/>
              <a:t>.</a:t>
            </a:r>
            <a:r>
              <a:rPr lang="en-US" sz="2400" noProof="1" smtClean="0"/>
              <a:t> </a:t>
            </a:r>
          </a:p>
          <a:p>
            <a:pPr lvl="1">
              <a:lnSpc>
                <a:spcPct val="90000"/>
              </a:lnSpc>
              <a:defRPr/>
            </a:pPr>
            <a:r>
              <a:rPr lang="en-US" sz="2400" noProof="1" smtClean="0"/>
              <a:t>The results do not support the theory that dehydration after endodontic treatment weakens</a:t>
            </a:r>
            <a:r>
              <a:rPr lang="en-US" sz="2400" dirty="0" smtClean="0"/>
              <a:t> the </a:t>
            </a:r>
            <a:r>
              <a:rPr lang="en-US" sz="2400" noProof="1" smtClean="0"/>
              <a:t>dentin structure in terms of compressive and tensile strengths.</a:t>
            </a:r>
            <a:r>
              <a:rPr lang="en-US" sz="2400" noProof="1" smtClean="0">
                <a:latin typeface="Arial" charset="0"/>
              </a:rPr>
              <a:t> </a:t>
            </a:r>
          </a:p>
          <a:p>
            <a:pPr marL="0" indent="0">
              <a:lnSpc>
                <a:spcPct val="90000"/>
              </a:lnSpc>
              <a:buFont typeface="ZapfDingbats BT" pitchFamily="18" charset="2"/>
              <a:buNone/>
              <a:defRPr/>
            </a:pPr>
            <a:endParaRPr lang="en-US" sz="3600" dirty="0" smtClean="0"/>
          </a:p>
        </p:txBody>
      </p:sp>
      <p:sp>
        <p:nvSpPr>
          <p:cNvPr id="117762" name="Rectangle 4"/>
          <p:cNvSpPr>
            <a:spLocks noGrp="1" noChangeArrowheads="1"/>
          </p:cNvSpPr>
          <p:nvPr>
            <p:ph type="title"/>
          </p:nvPr>
        </p:nvSpPr>
        <p:spPr>
          <a:xfrm>
            <a:off x="825500" y="908050"/>
            <a:ext cx="7772400" cy="1143000"/>
          </a:xfrm>
        </p:spPr>
        <p:txBody>
          <a:bodyPr/>
          <a:lstStyle/>
          <a:p>
            <a:pPr algn="l"/>
            <a:r>
              <a:rPr lang="en-US" sz="2000" noProof="1" smtClean="0"/>
              <a:t>Huang TJ.  Schilder H.  Nathanson D. Effects of moisture content and endodontic treatment on some mechanical properties of human dentin.  </a:t>
            </a:r>
            <a:r>
              <a:rPr lang="en-US" sz="2000" i="1" noProof="1" smtClean="0"/>
              <a:t>Journal of Endodontics</a:t>
            </a:r>
            <a:r>
              <a:rPr lang="en-US" sz="2000" noProof="1" smtClean="0"/>
              <a:t>.  1992;18:209-15</a:t>
            </a:r>
            <a:endParaRPr lang="en-US" sz="2000" smtClean="0">
              <a:solidFill>
                <a:schemeClr val="tx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685800" y="1981200"/>
            <a:ext cx="7772400" cy="1066800"/>
          </a:xfrm>
        </p:spPr>
        <p:txBody>
          <a:bodyPr/>
          <a:lstStyle/>
          <a:p>
            <a:pPr algn="l"/>
            <a:r>
              <a:rPr lang="en-US" sz="2400" noProof="1" smtClean="0"/>
              <a:t>Sedgley CM.  Messer HH.:  Are endodontically treated teeth more brittle? </a:t>
            </a:r>
            <a:r>
              <a:rPr lang="en-US" sz="2400" i="1" noProof="1" smtClean="0"/>
              <a:t>Journal of Endodontics</a:t>
            </a:r>
            <a:r>
              <a:rPr lang="en-US" sz="2400" noProof="1" smtClean="0"/>
              <a:t>.  1992;18:332-5</a:t>
            </a:r>
            <a:r>
              <a:rPr lang="en-US" b="0" noProof="1" smtClean="0">
                <a:latin typeface="Arial" charset="0"/>
              </a:rPr>
              <a:t> </a:t>
            </a:r>
            <a:endParaRPr lang="en-US" b="0" smtClean="0">
              <a:latin typeface="Arial" charset="0"/>
            </a:endParaRPr>
          </a:p>
        </p:txBody>
      </p:sp>
      <p:sp>
        <p:nvSpPr>
          <p:cNvPr id="197635" name="Rectangle 3"/>
          <p:cNvSpPr>
            <a:spLocks noGrp="1" noChangeArrowheads="1"/>
          </p:cNvSpPr>
          <p:nvPr>
            <p:ph type="body" idx="1"/>
          </p:nvPr>
        </p:nvSpPr>
        <p:spPr/>
        <p:txBody>
          <a:bodyPr/>
          <a:lstStyle/>
          <a:p>
            <a:pPr marL="0" indent="0" algn="just">
              <a:buFont typeface="ZapfDingbats BT" pitchFamily="18" charset="2"/>
              <a:buNone/>
              <a:defRPr/>
            </a:pPr>
            <a:r>
              <a:rPr lang="en-US" sz="2400" smtClean="0"/>
              <a:t>Compared biomechanical properties (punch shear strength, toughness, hardness, and load to fracture) of 23 endodontically treated  teeth (mean time since endodontic treatment 10 years) and their contralateral vital pairs. </a:t>
            </a:r>
          </a:p>
          <a:p>
            <a:pPr marL="0" indent="0" algn="just">
              <a:buFont typeface="ZapfDingbats BT" pitchFamily="18" charset="2"/>
              <a:buNone/>
              <a:defRPr/>
            </a:pPr>
            <a:endParaRPr lang="en-US" sz="2400" smtClean="0"/>
          </a:p>
          <a:p>
            <a:pPr lvl="1" algn="just">
              <a:defRPr/>
            </a:pPr>
            <a:r>
              <a:rPr lang="en-US" sz="2400" smtClean="0"/>
              <a:t>Results revealed no significant differences in punch shear strength, toughness, and load to fracture between the two groups. </a:t>
            </a:r>
          </a:p>
        </p:txBody>
      </p:sp>
      <p:sp>
        <p:nvSpPr>
          <p:cNvPr id="118787" name="WordArt 4"/>
          <p:cNvSpPr>
            <a:spLocks noChangeArrowheads="1" noChangeShapeType="1" noTextEdit="1"/>
          </p:cNvSpPr>
          <p:nvPr/>
        </p:nvSpPr>
        <p:spPr bwMode="auto">
          <a:xfrm>
            <a:off x="609600" y="609600"/>
            <a:ext cx="3386138" cy="8382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5400" kern="10">
                <a:ln w="9525">
                  <a:round/>
                  <a:headEnd/>
                  <a:tailEnd/>
                </a:ln>
                <a:gradFill rotWithShape="1">
                  <a:gsLst>
                    <a:gs pos="0">
                      <a:srgbClr val="FFE701"/>
                    </a:gs>
                    <a:gs pos="100000">
                      <a:srgbClr val="FE3E02"/>
                    </a:gs>
                  </a:gsLst>
                  <a:lin ang="5400000" scaled="1"/>
                </a:gradFill>
                <a:latin typeface="Impact"/>
              </a:rPr>
              <a:t>Moisture Content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p:cNvSpPr>
            <a:spLocks noGrp="1" noChangeArrowheads="1"/>
          </p:cNvSpPr>
          <p:nvPr>
            <p:ph type="body" idx="1"/>
          </p:nvPr>
        </p:nvSpPr>
        <p:spPr>
          <a:xfrm>
            <a:off x="685800" y="2209800"/>
            <a:ext cx="7772400" cy="4191000"/>
          </a:xfrm>
        </p:spPr>
        <p:txBody>
          <a:bodyPr/>
          <a:lstStyle/>
          <a:p>
            <a:pPr lvl="1">
              <a:defRPr/>
            </a:pPr>
            <a:r>
              <a:rPr lang="en-US" sz="2400" dirty="0" smtClean="0"/>
              <a:t>Vital dentin was 3.5% harder than dentin from </a:t>
            </a:r>
            <a:r>
              <a:rPr lang="en-US" sz="2400" dirty="0" err="1" smtClean="0"/>
              <a:t>contralateral</a:t>
            </a:r>
            <a:r>
              <a:rPr lang="en-US" sz="2400" dirty="0" smtClean="0"/>
              <a:t> endodontically treated teeth. </a:t>
            </a:r>
          </a:p>
          <a:p>
            <a:pPr lvl="1">
              <a:defRPr/>
            </a:pPr>
            <a:r>
              <a:rPr lang="en-US" sz="2400" dirty="0" smtClean="0"/>
              <a:t>The similarity between the biomechanical properties of endodontically treated teeth and their </a:t>
            </a:r>
            <a:r>
              <a:rPr lang="en-US" sz="2400" dirty="0" err="1" smtClean="0"/>
              <a:t>contralateral</a:t>
            </a:r>
            <a:r>
              <a:rPr lang="en-US" sz="2400" dirty="0" smtClean="0"/>
              <a:t> vital pairs indicates that teeth do not become more brittle following endodontic treatment. </a:t>
            </a:r>
          </a:p>
          <a:p>
            <a:pPr lvl="1">
              <a:defRPr/>
            </a:pPr>
            <a:r>
              <a:rPr lang="en-US" sz="2400" dirty="0" smtClean="0"/>
              <a:t>Other factors may be more critical to failure of endodontically treated teeth.</a:t>
            </a:r>
          </a:p>
          <a:p>
            <a:pPr marL="0" indent="0">
              <a:buFont typeface="ZapfDingbats BT" pitchFamily="18" charset="2"/>
              <a:buNone/>
              <a:defRPr/>
            </a:pPr>
            <a:endParaRPr lang="en-US" dirty="0" smtClean="0"/>
          </a:p>
        </p:txBody>
      </p:sp>
      <p:sp>
        <p:nvSpPr>
          <p:cNvPr id="119810" name="Rectangle 4"/>
          <p:cNvSpPr>
            <a:spLocks noGrp="1" noChangeArrowheads="1"/>
          </p:cNvSpPr>
          <p:nvPr>
            <p:ph type="title"/>
          </p:nvPr>
        </p:nvSpPr>
        <p:spPr>
          <a:xfrm>
            <a:off x="304800" y="963613"/>
            <a:ext cx="7772400" cy="990600"/>
          </a:xfrm>
        </p:spPr>
        <p:txBody>
          <a:bodyPr/>
          <a:lstStyle/>
          <a:p>
            <a:pPr algn="l"/>
            <a:r>
              <a:rPr lang="en-US" sz="2400" noProof="1" smtClean="0"/>
              <a:t>Sedgley CM.  Messer HH.:  </a:t>
            </a:r>
            <a:r>
              <a:rPr lang="en-US" sz="2400" i="1" noProof="1" smtClean="0"/>
              <a:t>Journal of Endodontics</a:t>
            </a:r>
            <a:r>
              <a:rPr lang="en-US" sz="2400" noProof="1" smtClean="0"/>
              <a:t>.  1992;18:332-5</a:t>
            </a:r>
            <a:r>
              <a:rPr lang="en-US" b="0" noProof="1" smtClean="0">
                <a:latin typeface="Arial" charset="0"/>
              </a:rPr>
              <a:t> </a:t>
            </a:r>
            <a:endParaRPr lang="en-US" b="0" smtClean="0">
              <a:latin typeface="Arial"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Grp="1" noChangeArrowheads="1"/>
          </p:cNvSpPr>
          <p:nvPr>
            <p:ph type="body" idx="1"/>
          </p:nvPr>
        </p:nvSpPr>
        <p:spPr>
          <a:xfrm>
            <a:off x="755650" y="2254250"/>
            <a:ext cx="7772400" cy="4114800"/>
          </a:xfrm>
        </p:spPr>
        <p:txBody>
          <a:bodyPr/>
          <a:lstStyle/>
          <a:p>
            <a:pPr lvl="1" algn="just">
              <a:defRPr/>
            </a:pPr>
            <a:endParaRPr lang="en-US" sz="2400" dirty="0" smtClean="0"/>
          </a:p>
          <a:p>
            <a:pPr lvl="1" algn="just">
              <a:defRPr/>
            </a:pPr>
            <a:r>
              <a:rPr lang="en-US" sz="2000" dirty="0" smtClean="0"/>
              <a:t>Compare the contributions of endodontic access procedures and restorative procedures on the loss of strength by using nondestructive </a:t>
            </a:r>
            <a:r>
              <a:rPr lang="en-US" sz="2000" dirty="0" err="1" smtClean="0"/>
              <a:t>occlusal</a:t>
            </a:r>
            <a:r>
              <a:rPr lang="en-US" sz="2000" dirty="0" smtClean="0"/>
              <a:t> loading on extracted intact, maxillary, second bicuspids. </a:t>
            </a:r>
          </a:p>
          <a:p>
            <a:pPr lvl="1" algn="just">
              <a:defRPr/>
            </a:pPr>
            <a:r>
              <a:rPr lang="en-US" sz="2000" dirty="0" smtClean="0"/>
              <a:t>Results indicate that endodontic procedures have only a small effect on the tooth, reducing the relative stiffness by 5%. This was less than that of an </a:t>
            </a:r>
            <a:r>
              <a:rPr lang="en-US" sz="2000" dirty="0" err="1" smtClean="0"/>
              <a:t>occlusal</a:t>
            </a:r>
            <a:r>
              <a:rPr lang="en-US" sz="2000" dirty="0" smtClean="0"/>
              <a:t> cavity preparation (20%).  The largest losses in stiffness were related to the loss of marginal ridge integrity. </a:t>
            </a:r>
          </a:p>
          <a:p>
            <a:pPr lvl="1" algn="just">
              <a:defRPr/>
            </a:pPr>
            <a:r>
              <a:rPr lang="en-US" sz="2000" dirty="0" smtClean="0"/>
              <a:t>MOD cavity preparation resulted in an average of a 63% loss in relative </a:t>
            </a:r>
            <a:r>
              <a:rPr lang="en-US" sz="2000" dirty="0" err="1" smtClean="0"/>
              <a:t>cuspal</a:t>
            </a:r>
            <a:r>
              <a:rPr lang="en-US" sz="2000" dirty="0" smtClean="0"/>
              <a:t> stiffness.</a:t>
            </a:r>
            <a:endParaRPr lang="en-US" sz="2400" dirty="0" smtClean="0"/>
          </a:p>
          <a:p>
            <a:pPr marL="0" indent="0">
              <a:buFont typeface="ZapfDingbats BT" pitchFamily="18" charset="2"/>
              <a:buNone/>
              <a:defRPr/>
            </a:pPr>
            <a:endParaRPr lang="en-US" dirty="0" smtClean="0"/>
          </a:p>
        </p:txBody>
      </p:sp>
      <p:sp>
        <p:nvSpPr>
          <p:cNvPr id="120834" name="Rectangle 4"/>
          <p:cNvSpPr>
            <a:spLocks noGrp="1" noChangeArrowheads="1"/>
          </p:cNvSpPr>
          <p:nvPr>
            <p:ph type="title"/>
          </p:nvPr>
        </p:nvSpPr>
        <p:spPr>
          <a:xfrm>
            <a:off x="762000" y="1182688"/>
            <a:ext cx="7772400" cy="1143000"/>
          </a:xfrm>
        </p:spPr>
        <p:txBody>
          <a:bodyPr/>
          <a:lstStyle/>
          <a:p>
            <a:pPr algn="l"/>
            <a:r>
              <a:rPr lang="en-US" sz="2400" noProof="1" smtClean="0"/>
              <a:t>Reeh ES.  Messer HH.  Douglas WH:    Reduction in tooth stiffness as a result of endodontic and restorative procedures.  </a:t>
            </a:r>
            <a:r>
              <a:rPr lang="en-US" sz="2400" i="1" noProof="1" smtClean="0"/>
              <a:t>Journal of Endodontics</a:t>
            </a:r>
            <a:r>
              <a:rPr lang="en-US" sz="2400" noProof="1" smtClean="0"/>
              <a:t>.  1989;15:512-6</a:t>
            </a:r>
            <a:endParaRPr lang="en-US" b="0" smtClean="0">
              <a:latin typeface="Arial"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3"/>
          <p:cNvSpPr>
            <a:spLocks noGrp="1" noChangeArrowheads="1"/>
          </p:cNvSpPr>
          <p:nvPr>
            <p:ph type="body" idx="1"/>
          </p:nvPr>
        </p:nvSpPr>
        <p:spPr>
          <a:xfrm>
            <a:off x="1943100" y="2828925"/>
            <a:ext cx="5756275" cy="3124200"/>
          </a:xfrm>
        </p:spPr>
        <p:txBody>
          <a:bodyPr/>
          <a:lstStyle/>
          <a:p>
            <a:pPr lvl="1">
              <a:defRPr/>
            </a:pPr>
            <a:r>
              <a:rPr lang="en-US" dirty="0" smtClean="0"/>
              <a:t>A good dental history</a:t>
            </a:r>
          </a:p>
          <a:p>
            <a:pPr lvl="1">
              <a:defRPr/>
            </a:pPr>
            <a:r>
              <a:rPr lang="en-US" dirty="0" smtClean="0"/>
              <a:t>Transillumination</a:t>
            </a:r>
          </a:p>
          <a:p>
            <a:pPr lvl="1">
              <a:defRPr/>
            </a:pPr>
            <a:r>
              <a:rPr lang="en-US" dirty="0" err="1" smtClean="0"/>
              <a:t>Exploration‑gingival</a:t>
            </a:r>
            <a:r>
              <a:rPr lang="en-US" dirty="0" smtClean="0"/>
              <a:t> retraction</a:t>
            </a:r>
          </a:p>
          <a:p>
            <a:pPr lvl="1">
              <a:defRPr/>
            </a:pPr>
            <a:r>
              <a:rPr lang="en-US" dirty="0" smtClean="0"/>
              <a:t>Periodontal probing</a:t>
            </a:r>
          </a:p>
          <a:p>
            <a:pPr lvl="1">
              <a:defRPr/>
            </a:pPr>
            <a:r>
              <a:rPr lang="en-US" dirty="0" smtClean="0"/>
              <a:t>Radiographic examination</a:t>
            </a:r>
          </a:p>
          <a:p>
            <a:pPr marL="0" indent="0">
              <a:buFont typeface="ZapfDingbats BT" pitchFamily="18" charset="2"/>
              <a:buNone/>
              <a:defRPr/>
            </a:pPr>
            <a:endParaRPr lang="en-US" dirty="0" smtClean="0"/>
          </a:p>
        </p:txBody>
      </p:sp>
      <p:sp>
        <p:nvSpPr>
          <p:cNvPr id="121858" name="WordArt 4"/>
          <p:cNvSpPr>
            <a:spLocks noChangeArrowheads="1" noChangeShapeType="1" noTextEdit="1"/>
          </p:cNvSpPr>
          <p:nvPr/>
        </p:nvSpPr>
        <p:spPr bwMode="auto">
          <a:xfrm>
            <a:off x="582613" y="563563"/>
            <a:ext cx="3429000" cy="9906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5400" kern="10">
                <a:ln w="9525">
                  <a:round/>
                  <a:headEnd/>
                  <a:tailEnd/>
                </a:ln>
                <a:gradFill rotWithShape="1">
                  <a:gsLst>
                    <a:gs pos="0">
                      <a:srgbClr val="FFE701"/>
                    </a:gs>
                    <a:gs pos="100000">
                      <a:srgbClr val="FE3E02"/>
                    </a:gs>
                  </a:gsLst>
                  <a:lin ang="5400000" scaled="1"/>
                </a:gradFill>
                <a:latin typeface="Impact"/>
              </a:rPr>
              <a:t>Vertical Root Fracture</a:t>
            </a:r>
          </a:p>
        </p:txBody>
      </p:sp>
      <p:sp>
        <p:nvSpPr>
          <p:cNvPr id="121859" name="Text Box 5"/>
          <p:cNvSpPr txBox="1">
            <a:spLocks noChangeArrowheads="1"/>
          </p:cNvSpPr>
          <p:nvPr/>
        </p:nvSpPr>
        <p:spPr bwMode="auto">
          <a:xfrm>
            <a:off x="909638" y="2271713"/>
            <a:ext cx="2327275" cy="457200"/>
          </a:xfrm>
          <a:prstGeom prst="rect">
            <a:avLst/>
          </a:prstGeom>
          <a:noFill/>
          <a:ln w="9525">
            <a:noFill/>
            <a:miter lim="800000"/>
            <a:headEnd/>
            <a:tailEnd/>
          </a:ln>
        </p:spPr>
        <p:txBody>
          <a:bodyPr wrap="none">
            <a:spAutoFit/>
          </a:bodyPr>
          <a:lstStyle/>
          <a:p>
            <a:pPr algn="ctr" eaLnBrk="0" hangingPunct="0"/>
            <a:r>
              <a:rPr lang="en-US" b="1">
                <a:solidFill>
                  <a:schemeClr val="accent1"/>
                </a:solidFill>
              </a:rPr>
              <a:t>Diagnostic Aids: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3"/>
          <p:cNvSpPr>
            <a:spLocks noGrp="1" noChangeArrowheads="1"/>
          </p:cNvSpPr>
          <p:nvPr>
            <p:ph type="body" idx="1"/>
          </p:nvPr>
        </p:nvSpPr>
        <p:spPr>
          <a:xfrm>
            <a:off x="809625" y="2363788"/>
            <a:ext cx="7772400" cy="4156075"/>
          </a:xfrm>
        </p:spPr>
        <p:txBody>
          <a:bodyPr/>
          <a:lstStyle/>
          <a:p>
            <a:pPr marL="0" indent="0">
              <a:buFont typeface="ZapfDingbats BT" pitchFamily="18" charset="2"/>
              <a:buNone/>
              <a:defRPr/>
            </a:pPr>
            <a:r>
              <a:rPr lang="en-US" sz="2400" dirty="0" err="1" smtClean="0">
                <a:solidFill>
                  <a:schemeClr val="tx2"/>
                </a:solidFill>
              </a:rPr>
              <a:t>Rud</a:t>
            </a:r>
            <a:r>
              <a:rPr lang="en-US" sz="2400" dirty="0" smtClean="0">
                <a:solidFill>
                  <a:schemeClr val="tx2"/>
                </a:solidFill>
              </a:rPr>
              <a:t> and </a:t>
            </a:r>
            <a:r>
              <a:rPr lang="en-US" sz="2400" dirty="0" err="1" smtClean="0">
                <a:solidFill>
                  <a:schemeClr val="tx2"/>
                </a:solidFill>
              </a:rPr>
              <a:t>Omnell</a:t>
            </a:r>
            <a:r>
              <a:rPr lang="en-US" sz="2400" dirty="0" smtClean="0">
                <a:solidFill>
                  <a:schemeClr val="tx2"/>
                </a:solidFill>
              </a:rPr>
              <a:t>, </a:t>
            </a:r>
            <a:r>
              <a:rPr lang="en-US" sz="2400" i="1" dirty="0" smtClean="0">
                <a:solidFill>
                  <a:schemeClr val="tx2"/>
                </a:solidFill>
              </a:rPr>
              <a:t>Scand Journal of Dental Research</a:t>
            </a:r>
            <a:r>
              <a:rPr lang="en-US" sz="2400" dirty="0" smtClean="0">
                <a:solidFill>
                  <a:schemeClr val="tx2"/>
                </a:solidFill>
              </a:rPr>
              <a:t>, 1970;78:397</a:t>
            </a:r>
          </a:p>
          <a:p>
            <a:pPr lvl="2">
              <a:buFont typeface="Monotype Sorts" charset="2"/>
              <a:buChar char="è"/>
              <a:defRPr/>
            </a:pPr>
            <a:endParaRPr lang="en-US" dirty="0" smtClean="0"/>
          </a:p>
          <a:p>
            <a:pPr lvl="1">
              <a:defRPr/>
            </a:pPr>
            <a:r>
              <a:rPr lang="en-US" dirty="0" smtClean="0"/>
              <a:t>Found that the fracture lines were evident </a:t>
            </a:r>
            <a:r>
              <a:rPr lang="en-US" dirty="0" err="1" smtClean="0"/>
              <a:t>radiographically</a:t>
            </a:r>
            <a:r>
              <a:rPr lang="en-US" dirty="0" smtClean="0"/>
              <a:t> only if the central beam was directed within four degrees of the fracture line</a:t>
            </a:r>
          </a:p>
          <a:p>
            <a:pPr marL="0" indent="0">
              <a:buFont typeface="ZapfDingbats BT" pitchFamily="18" charset="2"/>
              <a:buNone/>
              <a:defRPr/>
            </a:pPr>
            <a:endParaRPr lang="en-US" dirty="0" smtClean="0"/>
          </a:p>
        </p:txBody>
      </p:sp>
      <p:sp>
        <p:nvSpPr>
          <p:cNvPr id="122882" name="WordArt 4"/>
          <p:cNvSpPr>
            <a:spLocks noChangeArrowheads="1" noChangeShapeType="1" noTextEdit="1"/>
          </p:cNvSpPr>
          <p:nvPr/>
        </p:nvSpPr>
        <p:spPr bwMode="auto">
          <a:xfrm>
            <a:off x="709613" y="658813"/>
            <a:ext cx="2638425" cy="782637"/>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Radiographic   Examination</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Rectangle 3"/>
          <p:cNvSpPr>
            <a:spLocks noGrp="1" noChangeArrowheads="1"/>
          </p:cNvSpPr>
          <p:nvPr>
            <p:ph type="body" idx="1"/>
          </p:nvPr>
        </p:nvSpPr>
        <p:spPr>
          <a:xfrm>
            <a:off x="1143000" y="2316163"/>
            <a:ext cx="7315200" cy="4008437"/>
          </a:xfrm>
        </p:spPr>
        <p:txBody>
          <a:bodyPr/>
          <a:lstStyle/>
          <a:p>
            <a:pPr marL="0" indent="0">
              <a:buFont typeface="ZapfDingbats BT" pitchFamily="18" charset="2"/>
              <a:buNone/>
              <a:defRPr/>
            </a:pPr>
            <a:r>
              <a:rPr lang="en-US" sz="2400" dirty="0" smtClean="0">
                <a:solidFill>
                  <a:schemeClr val="tx2"/>
                </a:solidFill>
              </a:rPr>
              <a:t>Meister, et al., Diagnosis and possible causes of vertical root fractures. </a:t>
            </a:r>
            <a:r>
              <a:rPr lang="en-US" sz="2400" i="1" dirty="0" smtClean="0">
                <a:solidFill>
                  <a:schemeClr val="tx2"/>
                </a:solidFill>
              </a:rPr>
              <a:t>Oral </a:t>
            </a:r>
            <a:r>
              <a:rPr lang="en-US" sz="2400" i="1" dirty="0" err="1" smtClean="0">
                <a:solidFill>
                  <a:schemeClr val="tx2"/>
                </a:solidFill>
              </a:rPr>
              <a:t>Surg</a:t>
            </a:r>
            <a:r>
              <a:rPr lang="en-US" sz="2400" dirty="0" smtClean="0">
                <a:solidFill>
                  <a:schemeClr val="tx2"/>
                </a:solidFill>
              </a:rPr>
              <a:t> 49:243, 1980</a:t>
            </a:r>
          </a:p>
          <a:p>
            <a:pPr marL="0" indent="0">
              <a:buFont typeface="ZapfDingbats BT" pitchFamily="18" charset="2"/>
              <a:buNone/>
              <a:defRPr/>
            </a:pPr>
            <a:endParaRPr lang="en-US" sz="2400" dirty="0" smtClean="0">
              <a:solidFill>
                <a:srgbClr val="D6A300"/>
              </a:solidFill>
            </a:endParaRPr>
          </a:p>
          <a:p>
            <a:pPr marL="0" indent="0">
              <a:buFont typeface="ZapfDingbats BT" pitchFamily="18" charset="2"/>
              <a:buNone/>
              <a:defRPr/>
            </a:pPr>
            <a:r>
              <a:rPr lang="en-US" sz="2800" b="0" dirty="0" smtClean="0"/>
              <a:t>Thirty-two cases</a:t>
            </a:r>
          </a:p>
          <a:p>
            <a:pPr marL="1485900" lvl="1">
              <a:defRPr/>
            </a:pPr>
            <a:r>
              <a:rPr lang="en-US" sz="2400" dirty="0" smtClean="0"/>
              <a:t>Probable osseous defect 94%</a:t>
            </a:r>
          </a:p>
          <a:p>
            <a:pPr marL="1485900" lvl="1">
              <a:defRPr/>
            </a:pPr>
            <a:r>
              <a:rPr lang="en-US" sz="2400" dirty="0" smtClean="0"/>
              <a:t>Diffuse widening of the PDL 75%</a:t>
            </a:r>
          </a:p>
          <a:p>
            <a:pPr marL="1485900" lvl="1">
              <a:defRPr/>
            </a:pPr>
            <a:r>
              <a:rPr lang="en-US" sz="2400" dirty="0" smtClean="0"/>
              <a:t>Mild or dull discomfort 66%</a:t>
            </a:r>
          </a:p>
          <a:p>
            <a:pPr marL="1485900" lvl="1">
              <a:defRPr/>
            </a:pPr>
            <a:r>
              <a:rPr lang="en-US" sz="2400" dirty="0" smtClean="0"/>
              <a:t>Periodontal abscess 28%</a:t>
            </a:r>
          </a:p>
          <a:p>
            <a:pPr marL="1485900" lvl="1">
              <a:defRPr/>
            </a:pPr>
            <a:r>
              <a:rPr lang="en-US" sz="2400" dirty="0" err="1" smtClean="0"/>
              <a:t>Periapical</a:t>
            </a:r>
            <a:r>
              <a:rPr lang="en-US" sz="2400" dirty="0" smtClean="0"/>
              <a:t> </a:t>
            </a:r>
            <a:r>
              <a:rPr lang="en-US" sz="2400" dirty="0" err="1" smtClean="0"/>
              <a:t>pathosis</a:t>
            </a:r>
            <a:r>
              <a:rPr lang="en-US" sz="2400" dirty="0" smtClean="0"/>
              <a:t> 22%</a:t>
            </a:r>
          </a:p>
          <a:p>
            <a:pPr marL="0" indent="0">
              <a:buFont typeface="ZapfDingbats BT" pitchFamily="18" charset="2"/>
              <a:buNone/>
              <a:defRPr/>
            </a:pPr>
            <a:endParaRPr lang="en-US" dirty="0" smtClean="0"/>
          </a:p>
        </p:txBody>
      </p:sp>
      <p:sp>
        <p:nvSpPr>
          <p:cNvPr id="123906" name="WordArt 4"/>
          <p:cNvSpPr>
            <a:spLocks noChangeArrowheads="1" noChangeShapeType="1" noTextEdit="1"/>
          </p:cNvSpPr>
          <p:nvPr/>
        </p:nvSpPr>
        <p:spPr bwMode="auto">
          <a:xfrm>
            <a:off x="795338" y="612775"/>
            <a:ext cx="2227262" cy="701675"/>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Diagnosis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Grp="1" noChangeArrowheads="1"/>
          </p:cNvSpPr>
          <p:nvPr>
            <p:ph type="body" idx="1"/>
          </p:nvPr>
        </p:nvSpPr>
        <p:spPr>
          <a:xfrm>
            <a:off x="838200" y="2743200"/>
            <a:ext cx="7772400" cy="3124200"/>
          </a:xfrm>
        </p:spPr>
        <p:txBody>
          <a:bodyPr/>
          <a:lstStyle/>
          <a:p>
            <a:pPr marL="0" indent="0">
              <a:buFont typeface="ZapfDingbats BT" pitchFamily="18" charset="2"/>
              <a:buNone/>
              <a:defRPr/>
            </a:pPr>
            <a:r>
              <a:rPr lang="en-US" dirty="0" smtClean="0">
                <a:solidFill>
                  <a:schemeClr val="tx2"/>
                </a:solidFill>
              </a:rPr>
              <a:t>Meister, et al., </a:t>
            </a:r>
            <a:r>
              <a:rPr lang="en-US" i="1" dirty="0" smtClean="0">
                <a:solidFill>
                  <a:schemeClr val="tx2"/>
                </a:solidFill>
              </a:rPr>
              <a:t>Oral </a:t>
            </a:r>
            <a:r>
              <a:rPr lang="en-US" i="1" dirty="0" err="1" smtClean="0">
                <a:solidFill>
                  <a:schemeClr val="tx2"/>
                </a:solidFill>
              </a:rPr>
              <a:t>Surg</a:t>
            </a:r>
            <a:r>
              <a:rPr lang="en-US" dirty="0" smtClean="0">
                <a:solidFill>
                  <a:schemeClr val="tx2"/>
                </a:solidFill>
              </a:rPr>
              <a:t> 49:243, 1980</a:t>
            </a:r>
          </a:p>
          <a:p>
            <a:pPr marL="0" indent="0">
              <a:buFont typeface="ZapfDingbats BT" pitchFamily="18" charset="2"/>
              <a:buNone/>
              <a:defRPr/>
            </a:pPr>
            <a:endParaRPr lang="en-US" dirty="0" smtClean="0">
              <a:solidFill>
                <a:schemeClr val="tx2"/>
              </a:solidFill>
            </a:endParaRPr>
          </a:p>
          <a:p>
            <a:pPr lvl="1">
              <a:defRPr/>
            </a:pPr>
            <a:r>
              <a:rPr lang="en-US" sz="2400" dirty="0" smtClean="0"/>
              <a:t>84% were attributed to excessive force during lateral condensation of gutta percha.</a:t>
            </a:r>
          </a:p>
          <a:p>
            <a:pPr lvl="1">
              <a:defRPr/>
            </a:pPr>
            <a:r>
              <a:rPr lang="en-US" sz="2400" dirty="0" smtClean="0"/>
              <a:t>Fractures generally extend in a buccal-lingual direction.</a:t>
            </a:r>
          </a:p>
          <a:p>
            <a:pPr marL="0" indent="0">
              <a:buFont typeface="ZapfDingbats BT" pitchFamily="18" charset="2"/>
              <a:buNone/>
              <a:defRPr/>
            </a:pPr>
            <a:endParaRPr lang="en-US" dirty="0" smtClean="0"/>
          </a:p>
        </p:txBody>
      </p:sp>
      <p:sp>
        <p:nvSpPr>
          <p:cNvPr id="124930" name="WordArt 4"/>
          <p:cNvSpPr>
            <a:spLocks noChangeArrowheads="1" noChangeShapeType="1" noTextEdit="1"/>
          </p:cNvSpPr>
          <p:nvPr/>
        </p:nvSpPr>
        <p:spPr bwMode="auto">
          <a:xfrm>
            <a:off x="990600" y="762000"/>
            <a:ext cx="2201863" cy="1423988"/>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Etiology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Mesial Root Fracture #30"/>
          <p:cNvPicPr>
            <a:picLocks noChangeAspect="1" noChangeArrowheads="1"/>
          </p:cNvPicPr>
          <p:nvPr/>
        </p:nvPicPr>
        <p:blipFill>
          <a:blip r:embed="rId2"/>
          <a:srcRect r="1250" b="-1434"/>
          <a:stretch>
            <a:fillRect/>
          </a:stretch>
        </p:blipFill>
        <p:spPr bwMode="auto">
          <a:xfrm>
            <a:off x="1600200" y="2133600"/>
            <a:ext cx="60198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5" descr="Distal #30 VRF-Screw Post"/>
          <p:cNvPicPr>
            <a:picLocks noChangeAspect="1" noChangeArrowheads="1"/>
          </p:cNvPicPr>
          <p:nvPr/>
        </p:nvPicPr>
        <p:blipFill>
          <a:blip r:embed="rId2"/>
          <a:srcRect/>
          <a:stretch>
            <a:fillRect/>
          </a:stretch>
        </p:blipFill>
        <p:spPr bwMode="auto">
          <a:xfrm>
            <a:off x="1447800" y="1981200"/>
            <a:ext cx="6096000" cy="452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GKJ Crack #12 Preop Radiograph"/>
          <p:cNvPicPr>
            <a:picLocks noChangeAspect="1" noChangeArrowheads="1"/>
          </p:cNvPicPr>
          <p:nvPr/>
        </p:nvPicPr>
        <p:blipFill>
          <a:blip r:embed="rId2"/>
          <a:srcRect/>
          <a:stretch>
            <a:fillRect/>
          </a:stretch>
        </p:blipFill>
        <p:spPr bwMode="auto">
          <a:xfrm>
            <a:off x="1524000" y="2057400"/>
            <a:ext cx="6324600" cy="445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descr="Connie Pfister Clinical #30"/>
          <p:cNvPicPr>
            <a:picLocks noChangeAspect="1" noChangeArrowheads="1"/>
          </p:cNvPicPr>
          <p:nvPr/>
        </p:nvPicPr>
        <p:blipFill>
          <a:blip r:embed="rId2"/>
          <a:srcRect/>
          <a:stretch>
            <a:fillRect/>
          </a:stretch>
        </p:blipFill>
        <p:spPr bwMode="auto">
          <a:xfrm>
            <a:off x="1905000" y="2362200"/>
            <a:ext cx="5486400" cy="3965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Connie Pfister #30 VRF"/>
          <p:cNvPicPr>
            <a:picLocks noChangeAspect="1" noChangeArrowheads="1"/>
          </p:cNvPicPr>
          <p:nvPr/>
        </p:nvPicPr>
        <p:blipFill>
          <a:blip r:embed="rId2"/>
          <a:srcRect/>
          <a:stretch>
            <a:fillRect/>
          </a:stretch>
        </p:blipFill>
        <p:spPr bwMode="auto">
          <a:xfrm>
            <a:off x="4724400" y="2895600"/>
            <a:ext cx="3962400" cy="3051175"/>
          </a:xfrm>
          <a:prstGeom prst="rect">
            <a:avLst/>
          </a:prstGeom>
          <a:noFill/>
          <a:ln w="9525">
            <a:noFill/>
            <a:miter lim="800000"/>
            <a:headEnd/>
            <a:tailEnd/>
          </a:ln>
        </p:spPr>
      </p:pic>
      <p:pic>
        <p:nvPicPr>
          <p:cNvPr id="129026" name="Picture 6" descr="Connie Pfister B 200"/>
          <p:cNvPicPr>
            <a:picLocks noChangeAspect="1" noChangeArrowheads="1"/>
          </p:cNvPicPr>
          <p:nvPr/>
        </p:nvPicPr>
        <p:blipFill>
          <a:blip r:embed="rId3"/>
          <a:srcRect/>
          <a:stretch>
            <a:fillRect/>
          </a:stretch>
        </p:blipFill>
        <p:spPr bwMode="auto">
          <a:xfrm>
            <a:off x="304800" y="838200"/>
            <a:ext cx="4152900" cy="51181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Connie Pfister #30 Clinical VRF"/>
          <p:cNvPicPr>
            <a:picLocks noChangeAspect="1" noChangeArrowheads="1"/>
          </p:cNvPicPr>
          <p:nvPr/>
        </p:nvPicPr>
        <p:blipFill>
          <a:blip r:embed="rId2"/>
          <a:srcRect/>
          <a:stretch>
            <a:fillRect/>
          </a:stretch>
        </p:blipFill>
        <p:spPr bwMode="auto">
          <a:xfrm>
            <a:off x="609600" y="762000"/>
            <a:ext cx="5041900" cy="5275263"/>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descr="Connie Pfister #30 Post Resection Film"/>
          <p:cNvPicPr>
            <a:picLocks noChangeAspect="1" noChangeArrowheads="1"/>
          </p:cNvPicPr>
          <p:nvPr/>
        </p:nvPicPr>
        <p:blipFill>
          <a:blip r:embed="rId2"/>
          <a:srcRect/>
          <a:stretch>
            <a:fillRect/>
          </a:stretch>
        </p:blipFill>
        <p:spPr bwMode="auto">
          <a:xfrm>
            <a:off x="1828800" y="2209800"/>
            <a:ext cx="5334000" cy="412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5" descr="Connie Pfister Bridge A 200"/>
          <p:cNvPicPr>
            <a:picLocks noChangeAspect="1" noChangeArrowheads="1"/>
          </p:cNvPicPr>
          <p:nvPr/>
        </p:nvPicPr>
        <p:blipFill>
          <a:blip r:embed="rId2"/>
          <a:srcRect/>
          <a:stretch>
            <a:fillRect/>
          </a:stretch>
        </p:blipFill>
        <p:spPr bwMode="auto">
          <a:xfrm>
            <a:off x="4648200" y="457200"/>
            <a:ext cx="4114800" cy="2782888"/>
          </a:xfrm>
          <a:prstGeom prst="rect">
            <a:avLst/>
          </a:prstGeom>
          <a:noFill/>
          <a:ln w="9525">
            <a:noFill/>
            <a:miter lim="800000"/>
            <a:headEnd/>
            <a:tailEnd/>
          </a:ln>
        </p:spPr>
      </p:pic>
      <p:pic>
        <p:nvPicPr>
          <p:cNvPr id="133122" name="Picture 6" descr="Connie Pfister Bridge -Lingual View"/>
          <p:cNvPicPr>
            <a:picLocks noChangeAspect="1" noChangeArrowheads="1"/>
          </p:cNvPicPr>
          <p:nvPr/>
        </p:nvPicPr>
        <p:blipFill>
          <a:blip r:embed="rId3"/>
          <a:srcRect/>
          <a:stretch>
            <a:fillRect/>
          </a:stretch>
        </p:blipFill>
        <p:spPr bwMode="auto">
          <a:xfrm>
            <a:off x="533400" y="3505200"/>
            <a:ext cx="3657600" cy="2697163"/>
          </a:xfrm>
          <a:prstGeom prst="rect">
            <a:avLst/>
          </a:prstGeom>
          <a:noFill/>
          <a:ln w="9525">
            <a:noFill/>
            <a:miter lim="800000"/>
            <a:headEnd/>
            <a:tailEnd/>
          </a:ln>
        </p:spPr>
      </p:pic>
      <p:pic>
        <p:nvPicPr>
          <p:cNvPr id="133123" name="Picture 7" descr="Connie Pfister #30 Bridge"/>
          <p:cNvPicPr>
            <a:picLocks noChangeAspect="1" noChangeArrowheads="1"/>
          </p:cNvPicPr>
          <p:nvPr/>
        </p:nvPicPr>
        <p:blipFill>
          <a:blip r:embed="rId4"/>
          <a:srcRect/>
          <a:stretch>
            <a:fillRect/>
          </a:stretch>
        </p:blipFill>
        <p:spPr bwMode="auto">
          <a:xfrm>
            <a:off x="533400" y="685800"/>
            <a:ext cx="3657600" cy="2573338"/>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6" descr="Connie Pfister #30 Bridge Recall"/>
          <p:cNvPicPr>
            <a:picLocks noChangeAspect="1" noChangeArrowheads="1"/>
          </p:cNvPicPr>
          <p:nvPr/>
        </p:nvPicPr>
        <p:blipFill>
          <a:blip r:embed="rId2"/>
          <a:srcRect/>
          <a:stretch>
            <a:fillRect/>
          </a:stretch>
        </p:blipFill>
        <p:spPr bwMode="auto">
          <a:xfrm>
            <a:off x="1322388" y="1608138"/>
            <a:ext cx="6423025" cy="491490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4" descr="Consamus VRF A 200"/>
          <p:cNvPicPr>
            <a:picLocks noChangeAspect="1" noChangeArrowheads="1"/>
          </p:cNvPicPr>
          <p:nvPr/>
        </p:nvPicPr>
        <p:blipFill>
          <a:blip r:embed="rId2"/>
          <a:srcRect/>
          <a:stretch>
            <a:fillRect/>
          </a:stretch>
        </p:blipFill>
        <p:spPr bwMode="auto">
          <a:xfrm>
            <a:off x="1905000" y="1905000"/>
            <a:ext cx="5181600" cy="4503738"/>
          </a:xfrm>
          <a:prstGeom prst="rect">
            <a:avLst/>
          </a:prstGeom>
          <a:noFill/>
          <a:ln w="9525">
            <a:noFill/>
            <a:miter lim="800000"/>
            <a:headEnd/>
            <a:tailEnd/>
          </a:ln>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4" descr="Consamus VRF D 200"/>
          <p:cNvPicPr>
            <a:picLocks noChangeAspect="1" noChangeArrowheads="1"/>
          </p:cNvPicPr>
          <p:nvPr/>
        </p:nvPicPr>
        <p:blipFill>
          <a:blip r:embed="rId2"/>
          <a:srcRect/>
          <a:stretch>
            <a:fillRect/>
          </a:stretch>
        </p:blipFill>
        <p:spPr bwMode="auto">
          <a:xfrm>
            <a:off x="5029200" y="762000"/>
            <a:ext cx="3822700" cy="2743200"/>
          </a:xfrm>
          <a:prstGeom prst="rect">
            <a:avLst/>
          </a:prstGeom>
          <a:noFill/>
          <a:ln w="9525">
            <a:noFill/>
            <a:miter lim="800000"/>
            <a:headEnd/>
            <a:tailEnd/>
          </a:ln>
        </p:spPr>
      </p:pic>
      <p:pic>
        <p:nvPicPr>
          <p:cNvPr id="136194" name="Picture 5" descr="Consamus VRF B 200"/>
          <p:cNvPicPr>
            <a:picLocks noChangeAspect="1" noChangeArrowheads="1"/>
          </p:cNvPicPr>
          <p:nvPr/>
        </p:nvPicPr>
        <p:blipFill>
          <a:blip r:embed="rId3"/>
          <a:srcRect/>
          <a:stretch>
            <a:fillRect/>
          </a:stretch>
        </p:blipFill>
        <p:spPr bwMode="auto">
          <a:xfrm>
            <a:off x="609600" y="685800"/>
            <a:ext cx="3886200" cy="2789238"/>
          </a:xfrm>
          <a:prstGeom prst="rect">
            <a:avLst/>
          </a:prstGeom>
          <a:noFill/>
          <a:ln w="9525">
            <a:noFill/>
            <a:miter lim="800000"/>
            <a:headEnd/>
            <a:tailEnd/>
          </a:ln>
        </p:spPr>
      </p:pic>
      <p:pic>
        <p:nvPicPr>
          <p:cNvPr id="136195" name="Picture 6" descr="Consamus VRF C 200"/>
          <p:cNvPicPr>
            <a:picLocks noChangeAspect="1" noChangeArrowheads="1"/>
          </p:cNvPicPr>
          <p:nvPr/>
        </p:nvPicPr>
        <p:blipFill>
          <a:blip r:embed="rId4"/>
          <a:srcRect/>
          <a:stretch>
            <a:fillRect/>
          </a:stretch>
        </p:blipFill>
        <p:spPr bwMode="auto">
          <a:xfrm>
            <a:off x="5029200" y="3616325"/>
            <a:ext cx="3783013" cy="29098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5" descr="kabes VRF #28 Buccal"/>
          <p:cNvPicPr>
            <a:picLocks noChangeAspect="1" noChangeArrowheads="1"/>
          </p:cNvPicPr>
          <p:nvPr/>
        </p:nvPicPr>
        <p:blipFill>
          <a:blip r:embed="rId2"/>
          <a:srcRect/>
          <a:stretch>
            <a:fillRect/>
          </a:stretch>
        </p:blipFill>
        <p:spPr bwMode="auto">
          <a:xfrm>
            <a:off x="1524000" y="1981200"/>
            <a:ext cx="6172200" cy="447357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GKJ #12 C 200"/>
          <p:cNvPicPr>
            <a:picLocks noChangeAspect="1" noChangeArrowheads="1"/>
          </p:cNvPicPr>
          <p:nvPr/>
        </p:nvPicPr>
        <p:blipFill>
          <a:blip r:embed="rId2"/>
          <a:srcRect/>
          <a:stretch>
            <a:fillRect/>
          </a:stretch>
        </p:blipFill>
        <p:spPr bwMode="auto">
          <a:xfrm>
            <a:off x="1066800" y="2133600"/>
            <a:ext cx="6858000" cy="428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4" descr="Kabes VRF #28 Lingual Probing"/>
          <p:cNvPicPr>
            <a:picLocks noChangeAspect="1" noChangeArrowheads="1"/>
          </p:cNvPicPr>
          <p:nvPr/>
        </p:nvPicPr>
        <p:blipFill>
          <a:blip r:embed="rId2"/>
          <a:srcRect/>
          <a:stretch>
            <a:fillRect/>
          </a:stretch>
        </p:blipFill>
        <p:spPr bwMode="auto">
          <a:xfrm>
            <a:off x="4724400" y="3389313"/>
            <a:ext cx="4191000" cy="3305175"/>
          </a:xfrm>
          <a:prstGeom prst="rect">
            <a:avLst/>
          </a:prstGeom>
          <a:noFill/>
          <a:ln w="9525">
            <a:noFill/>
            <a:miter lim="800000"/>
            <a:headEnd/>
            <a:tailEnd/>
          </a:ln>
        </p:spPr>
      </p:pic>
      <p:pic>
        <p:nvPicPr>
          <p:cNvPr id="138242" name="Picture 5" descr="Kabes VRF #28 Buccal Probing"/>
          <p:cNvPicPr>
            <a:picLocks noChangeAspect="1" noChangeArrowheads="1"/>
          </p:cNvPicPr>
          <p:nvPr/>
        </p:nvPicPr>
        <p:blipFill>
          <a:blip r:embed="rId3"/>
          <a:srcRect/>
          <a:stretch>
            <a:fillRect/>
          </a:stretch>
        </p:blipFill>
        <p:spPr bwMode="auto">
          <a:xfrm>
            <a:off x="609600" y="457200"/>
            <a:ext cx="3886200" cy="332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4" descr="VRF BK #28 II"/>
          <p:cNvPicPr>
            <a:picLocks noChangeAspect="1" noChangeArrowheads="1"/>
          </p:cNvPicPr>
          <p:nvPr/>
        </p:nvPicPr>
        <p:blipFill>
          <a:blip r:embed="rId2"/>
          <a:srcRect/>
          <a:stretch>
            <a:fillRect/>
          </a:stretch>
        </p:blipFill>
        <p:spPr bwMode="auto">
          <a:xfrm>
            <a:off x="1676400" y="1981200"/>
            <a:ext cx="5867400" cy="4416425"/>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5" descr="VRF BK #29"/>
          <p:cNvPicPr>
            <a:picLocks noChangeAspect="1" noChangeArrowheads="1"/>
          </p:cNvPicPr>
          <p:nvPr/>
        </p:nvPicPr>
        <p:blipFill>
          <a:blip r:embed="rId2"/>
          <a:srcRect/>
          <a:stretch>
            <a:fillRect/>
          </a:stretch>
        </p:blipFill>
        <p:spPr bwMode="auto">
          <a:xfrm>
            <a:off x="1016000" y="1274763"/>
            <a:ext cx="7199313" cy="5318125"/>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4" descr="VRF BK #28 Extracted"/>
          <p:cNvPicPr>
            <a:picLocks noChangeAspect="1" noChangeArrowheads="1"/>
          </p:cNvPicPr>
          <p:nvPr/>
        </p:nvPicPr>
        <p:blipFill>
          <a:blip r:embed="rId2"/>
          <a:srcRect/>
          <a:stretch>
            <a:fillRect/>
          </a:stretch>
        </p:blipFill>
        <p:spPr bwMode="auto">
          <a:xfrm>
            <a:off x="609600" y="609600"/>
            <a:ext cx="3971925" cy="5770563"/>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4" descr="#19 VRK 1980 Preoperative PA A"/>
          <p:cNvPicPr>
            <a:picLocks noChangeAspect="1" noChangeArrowheads="1"/>
          </p:cNvPicPr>
          <p:nvPr/>
        </p:nvPicPr>
        <p:blipFill>
          <a:blip r:embed="rId2"/>
          <a:srcRect/>
          <a:stretch>
            <a:fillRect/>
          </a:stretch>
        </p:blipFill>
        <p:spPr bwMode="auto">
          <a:xfrm>
            <a:off x="1600200" y="2133600"/>
            <a:ext cx="5791200" cy="41402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4" descr="#19 VRK 1980 Obturation PA"/>
          <p:cNvPicPr>
            <a:picLocks noChangeAspect="1" noChangeArrowheads="1"/>
          </p:cNvPicPr>
          <p:nvPr/>
        </p:nvPicPr>
        <p:blipFill>
          <a:blip r:embed="rId2"/>
          <a:srcRect/>
          <a:stretch>
            <a:fillRect/>
          </a:stretch>
        </p:blipFill>
        <p:spPr bwMode="auto">
          <a:xfrm>
            <a:off x="1600200" y="2286000"/>
            <a:ext cx="6019800" cy="4106863"/>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19 VRK 1980 Periodontal Defect"/>
          <p:cNvPicPr>
            <a:picLocks noChangeAspect="1" noChangeArrowheads="1"/>
          </p:cNvPicPr>
          <p:nvPr/>
        </p:nvPicPr>
        <p:blipFill>
          <a:blip r:embed="rId2"/>
          <a:srcRect/>
          <a:stretch>
            <a:fillRect/>
          </a:stretch>
        </p:blipFill>
        <p:spPr bwMode="auto">
          <a:xfrm>
            <a:off x="4495800" y="3503613"/>
            <a:ext cx="4267200" cy="3035300"/>
          </a:xfrm>
          <a:prstGeom prst="rect">
            <a:avLst/>
          </a:prstGeom>
          <a:noFill/>
          <a:ln w="9525">
            <a:noFill/>
            <a:miter lim="800000"/>
            <a:headEnd/>
            <a:tailEnd/>
          </a:ln>
        </p:spPr>
      </p:pic>
      <p:pic>
        <p:nvPicPr>
          <p:cNvPr id="144386" name="Picture 7" descr="#19 VRK 1980 Recall"/>
          <p:cNvPicPr>
            <a:picLocks noChangeAspect="1" noChangeArrowheads="1"/>
          </p:cNvPicPr>
          <p:nvPr/>
        </p:nvPicPr>
        <p:blipFill>
          <a:blip r:embed="rId3"/>
          <a:srcRect/>
          <a:stretch>
            <a:fillRect/>
          </a:stretch>
        </p:blipFill>
        <p:spPr bwMode="auto">
          <a:xfrm>
            <a:off x="685800" y="762000"/>
            <a:ext cx="3657600" cy="2651125"/>
          </a:xfrm>
          <a:prstGeom prst="rect">
            <a:avLst/>
          </a:prstGeom>
          <a:noFill/>
          <a:ln w="9525">
            <a:noFill/>
            <a:miter lim="800000"/>
            <a:headEnd/>
            <a:tailEnd/>
          </a:ln>
        </p:spPr>
      </p:pic>
      <p:pic>
        <p:nvPicPr>
          <p:cNvPr id="144387" name="Picture 8" descr="VRF #19 Mesial Probing"/>
          <p:cNvPicPr>
            <a:picLocks noChangeAspect="1" noChangeArrowheads="1"/>
          </p:cNvPicPr>
          <p:nvPr/>
        </p:nvPicPr>
        <p:blipFill>
          <a:blip r:embed="rId4"/>
          <a:srcRect/>
          <a:stretch>
            <a:fillRect/>
          </a:stretch>
        </p:blipFill>
        <p:spPr bwMode="auto">
          <a:xfrm>
            <a:off x="685800" y="3886200"/>
            <a:ext cx="3657600" cy="260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5" descr="VRF #19 Mesial Clinical A"/>
          <p:cNvPicPr>
            <a:picLocks noChangeAspect="1" noChangeArrowheads="1"/>
          </p:cNvPicPr>
          <p:nvPr/>
        </p:nvPicPr>
        <p:blipFill>
          <a:blip r:embed="rId2"/>
          <a:srcRect/>
          <a:stretch>
            <a:fillRect/>
          </a:stretch>
        </p:blipFill>
        <p:spPr bwMode="auto">
          <a:xfrm>
            <a:off x="609600" y="1295400"/>
            <a:ext cx="5181600" cy="4586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VRF - Resection Mesial Root #19"/>
          <p:cNvPicPr>
            <a:picLocks noChangeAspect="1" noChangeArrowheads="1"/>
          </p:cNvPicPr>
          <p:nvPr/>
        </p:nvPicPr>
        <p:blipFill>
          <a:blip r:embed="rId2"/>
          <a:srcRect/>
          <a:stretch>
            <a:fillRect/>
          </a:stretch>
        </p:blipFill>
        <p:spPr bwMode="auto">
          <a:xfrm>
            <a:off x="1752600" y="2286000"/>
            <a:ext cx="5791200" cy="418465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4" descr="VRF-Perforation #8 Clinical"/>
          <p:cNvPicPr>
            <a:picLocks noChangeAspect="1" noChangeArrowheads="1"/>
          </p:cNvPicPr>
          <p:nvPr/>
        </p:nvPicPr>
        <p:blipFill>
          <a:blip r:embed="rId2"/>
          <a:srcRect/>
          <a:stretch>
            <a:fillRect/>
          </a:stretch>
        </p:blipFill>
        <p:spPr bwMode="auto">
          <a:xfrm>
            <a:off x="1371600" y="2286000"/>
            <a:ext cx="6248400" cy="371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Green #4 Cracked Tooth Clinical.jpg"/>
          <p:cNvPicPr>
            <a:picLocks noChangeAspect="1"/>
          </p:cNvPicPr>
          <p:nvPr/>
        </p:nvPicPr>
        <p:blipFill>
          <a:blip r:embed="rId2"/>
          <a:srcRect/>
          <a:stretch>
            <a:fillRect/>
          </a:stretch>
        </p:blipFill>
        <p:spPr bwMode="auto">
          <a:xfrm>
            <a:off x="163513" y="149225"/>
            <a:ext cx="8837612" cy="587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5" descr="Perforation-VRF #8 Probing"/>
          <p:cNvPicPr>
            <a:picLocks noChangeAspect="1" noChangeArrowheads="1"/>
          </p:cNvPicPr>
          <p:nvPr/>
        </p:nvPicPr>
        <p:blipFill>
          <a:blip r:embed="rId2"/>
          <a:srcRect/>
          <a:stretch>
            <a:fillRect/>
          </a:stretch>
        </p:blipFill>
        <p:spPr bwMode="auto">
          <a:xfrm>
            <a:off x="1676400" y="1981200"/>
            <a:ext cx="6324600" cy="4449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Perf-VRF #8 B 200"/>
          <p:cNvPicPr>
            <a:picLocks noChangeAspect="1" noChangeArrowheads="1"/>
          </p:cNvPicPr>
          <p:nvPr/>
        </p:nvPicPr>
        <p:blipFill>
          <a:blip r:embed="rId2"/>
          <a:srcRect/>
          <a:stretch>
            <a:fillRect/>
          </a:stretch>
        </p:blipFill>
        <p:spPr bwMode="auto">
          <a:xfrm>
            <a:off x="609600" y="457200"/>
            <a:ext cx="3657600" cy="6084888"/>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Perf-VRF #8 A 200"/>
          <p:cNvPicPr>
            <a:picLocks noChangeAspect="1" noChangeArrowheads="1"/>
          </p:cNvPicPr>
          <p:nvPr/>
        </p:nvPicPr>
        <p:blipFill>
          <a:blip r:embed="rId2"/>
          <a:srcRect/>
          <a:stretch>
            <a:fillRect/>
          </a:stretch>
        </p:blipFill>
        <p:spPr bwMode="auto">
          <a:xfrm>
            <a:off x="457200" y="2057400"/>
            <a:ext cx="8382000" cy="4221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4" descr="Perforation-VRF #8 Tissue Retraction"/>
          <p:cNvPicPr>
            <a:picLocks noChangeAspect="1" noChangeArrowheads="1"/>
          </p:cNvPicPr>
          <p:nvPr/>
        </p:nvPicPr>
        <p:blipFill>
          <a:blip r:embed="rId2"/>
          <a:srcRect/>
          <a:stretch>
            <a:fillRect/>
          </a:stretch>
        </p:blipFill>
        <p:spPr bwMode="auto">
          <a:xfrm>
            <a:off x="1828800" y="1981200"/>
            <a:ext cx="5715000" cy="4422775"/>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Perforation-VRF #8 Extracted"/>
          <p:cNvPicPr>
            <a:picLocks noChangeAspect="1" noChangeArrowheads="1"/>
          </p:cNvPicPr>
          <p:nvPr/>
        </p:nvPicPr>
        <p:blipFill>
          <a:blip r:embed="rId2"/>
          <a:srcRect/>
          <a:stretch>
            <a:fillRect/>
          </a:stretch>
        </p:blipFill>
        <p:spPr bwMode="auto">
          <a:xfrm>
            <a:off x="457200" y="609600"/>
            <a:ext cx="3810000" cy="5700713"/>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a:xfrm>
            <a:off x="941388" y="887413"/>
            <a:ext cx="6351587" cy="952500"/>
          </a:xfrm>
        </p:spPr>
        <p:txBody>
          <a:bodyPr/>
          <a:lstStyle/>
          <a:p>
            <a:pPr algn="l"/>
            <a:r>
              <a:rPr lang="en-US" sz="2800" smtClean="0"/>
              <a:t>Harvey et. al., </a:t>
            </a:r>
            <a:br>
              <a:rPr lang="en-US" sz="2800" smtClean="0"/>
            </a:br>
            <a:r>
              <a:rPr lang="en-US" sz="2800" i="1" smtClean="0"/>
              <a:t>Journal of Endodontics</a:t>
            </a:r>
            <a:r>
              <a:rPr lang="en-US" sz="2800" smtClean="0"/>
              <a:t> 7:151, 1981</a:t>
            </a:r>
            <a:endParaRPr lang="en-US" sz="3600" b="0" smtClean="0"/>
          </a:p>
        </p:txBody>
      </p:sp>
      <p:sp>
        <p:nvSpPr>
          <p:cNvPr id="207875" name="Rectangle 3"/>
          <p:cNvSpPr>
            <a:spLocks noGrp="1" noChangeArrowheads="1"/>
          </p:cNvSpPr>
          <p:nvPr>
            <p:ph type="body" idx="1"/>
          </p:nvPr>
        </p:nvSpPr>
        <p:spPr>
          <a:xfrm>
            <a:off x="838200" y="2286000"/>
            <a:ext cx="7772400" cy="4114800"/>
          </a:xfrm>
        </p:spPr>
        <p:txBody>
          <a:bodyPr/>
          <a:lstStyle/>
          <a:p>
            <a:pPr marL="0" indent="0">
              <a:buFont typeface="ZapfDingbats BT" pitchFamily="18" charset="2"/>
              <a:buNone/>
              <a:defRPr/>
            </a:pPr>
            <a:r>
              <a:rPr lang="en-US" sz="2200" smtClean="0"/>
              <a:t>Evaluated condensation forces in flared and unflared endodontic preparations using a photoelastic model</a:t>
            </a:r>
          </a:p>
          <a:p>
            <a:pPr lvl="1">
              <a:defRPr/>
            </a:pPr>
            <a:r>
              <a:rPr lang="en-US" sz="2200" smtClean="0"/>
              <a:t>Found stress was directly proportional to the force applied</a:t>
            </a:r>
          </a:p>
          <a:p>
            <a:pPr lvl="1">
              <a:defRPr/>
            </a:pPr>
            <a:r>
              <a:rPr lang="en-US" sz="2200" smtClean="0"/>
              <a:t>In unflared models, stress was concentrated at the tip of the spreader</a:t>
            </a:r>
          </a:p>
          <a:p>
            <a:pPr lvl="1">
              <a:defRPr/>
            </a:pPr>
            <a:r>
              <a:rPr lang="en-US" sz="2200" smtClean="0"/>
              <a:t>The flared models allowed the spreader to penetrate without binding and eliminated the concentration of stress permitting a more even distribution of force</a:t>
            </a:r>
          </a:p>
          <a:p>
            <a:pPr lvl="1">
              <a:defRPr/>
            </a:pPr>
            <a:r>
              <a:rPr lang="en-US" sz="2200" smtClean="0"/>
              <a:t>Condensation forces ranged from 1 to 3 kg</a:t>
            </a:r>
          </a:p>
          <a:p>
            <a:pPr marL="0" indent="0">
              <a:buFont typeface="ZapfDingbats BT" pitchFamily="18" charset="2"/>
              <a:buNone/>
              <a:defRPr/>
            </a:pPr>
            <a:endParaRPr lang="en-US" sz="2200" smtClean="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720725" y="1266825"/>
            <a:ext cx="7772400" cy="838200"/>
          </a:xfrm>
        </p:spPr>
        <p:txBody>
          <a:bodyPr/>
          <a:lstStyle/>
          <a:p>
            <a:pPr algn="l"/>
            <a:r>
              <a:rPr lang="en-US" sz="3200" smtClean="0"/>
              <a:t>Pitts et. al., </a:t>
            </a:r>
            <a:r>
              <a:rPr lang="en-US" sz="3200" i="1" smtClean="0"/>
              <a:t>Journal of Endodontics</a:t>
            </a:r>
            <a:r>
              <a:rPr lang="en-US" sz="3200" smtClean="0"/>
              <a:t> 1983;9:544</a:t>
            </a:r>
            <a:endParaRPr lang="en-US" sz="3600" smtClean="0"/>
          </a:p>
        </p:txBody>
      </p:sp>
      <p:sp>
        <p:nvSpPr>
          <p:cNvPr id="208899" name="Rectangle 3"/>
          <p:cNvSpPr>
            <a:spLocks noGrp="1" noChangeArrowheads="1"/>
          </p:cNvSpPr>
          <p:nvPr>
            <p:ph type="body" idx="1"/>
          </p:nvPr>
        </p:nvSpPr>
        <p:spPr>
          <a:xfrm>
            <a:off x="762000" y="2286000"/>
            <a:ext cx="7772400" cy="4191000"/>
          </a:xfrm>
        </p:spPr>
        <p:txBody>
          <a:bodyPr/>
          <a:lstStyle/>
          <a:p>
            <a:pPr marL="0" indent="0">
              <a:lnSpc>
                <a:spcPct val="90000"/>
              </a:lnSpc>
              <a:buFont typeface="ZapfDingbats BT" pitchFamily="18" charset="2"/>
              <a:buNone/>
              <a:defRPr/>
            </a:pPr>
            <a:r>
              <a:rPr lang="en-US" sz="2800" smtClean="0"/>
              <a:t>Evaluated condensation forces in maxillary central incisors, maxillary canines, and mandibular canines</a:t>
            </a:r>
            <a:endParaRPr lang="en-US" sz="2800" b="0" smtClean="0"/>
          </a:p>
          <a:p>
            <a:pPr lvl="1">
              <a:lnSpc>
                <a:spcPct val="90000"/>
              </a:lnSpc>
              <a:defRPr/>
            </a:pPr>
            <a:r>
              <a:rPr lang="en-US" smtClean="0"/>
              <a:t>Results indicated the minimum force required to fracture a central incisor with condensation pressure was 7.2 Kg.</a:t>
            </a:r>
          </a:p>
          <a:p>
            <a:pPr lvl="1">
              <a:lnSpc>
                <a:spcPct val="90000"/>
              </a:lnSpc>
              <a:defRPr/>
            </a:pPr>
            <a:r>
              <a:rPr lang="en-US" smtClean="0"/>
              <a:t>The authors noted 16% of the samples fractured at 10 Kg or less.</a:t>
            </a:r>
          </a:p>
          <a:p>
            <a:pPr lvl="1">
              <a:lnSpc>
                <a:spcPct val="90000"/>
              </a:lnSpc>
              <a:defRPr/>
            </a:pPr>
            <a:r>
              <a:rPr lang="en-US" smtClean="0"/>
              <a:t>Seventy-five percent of the specimens fractured in a facial-lingual direction</a:t>
            </a:r>
          </a:p>
          <a:p>
            <a:pPr lvl="1">
              <a:lnSpc>
                <a:spcPct val="90000"/>
              </a:lnSpc>
              <a:defRPr/>
            </a:pPr>
            <a:endParaRPr lang="en-US" smtClean="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696913" y="1028700"/>
            <a:ext cx="6561137" cy="981075"/>
          </a:xfrm>
        </p:spPr>
        <p:txBody>
          <a:bodyPr/>
          <a:lstStyle/>
          <a:p>
            <a:pPr algn="l"/>
            <a:r>
              <a:rPr lang="en-US" sz="3200" smtClean="0"/>
              <a:t>Pitts et al., </a:t>
            </a:r>
            <a:r>
              <a:rPr lang="en-US" sz="3200" i="1" smtClean="0"/>
              <a:t>Journal of Endodontics</a:t>
            </a:r>
            <a:r>
              <a:rPr lang="en-US" sz="3200" smtClean="0"/>
              <a:t> 1983;9:544</a:t>
            </a:r>
            <a:endParaRPr lang="en-US" sz="3600" smtClean="0"/>
          </a:p>
        </p:txBody>
      </p:sp>
      <p:sp>
        <p:nvSpPr>
          <p:cNvPr id="209923" name="Rectangle 3"/>
          <p:cNvSpPr>
            <a:spLocks noGrp="1" noChangeArrowheads="1"/>
          </p:cNvSpPr>
          <p:nvPr>
            <p:ph type="body" idx="1"/>
          </p:nvPr>
        </p:nvSpPr>
        <p:spPr>
          <a:xfrm>
            <a:off x="609600" y="3003550"/>
            <a:ext cx="7772400" cy="3168650"/>
          </a:xfrm>
        </p:spPr>
        <p:txBody>
          <a:bodyPr/>
          <a:lstStyle/>
          <a:p>
            <a:pPr lvl="1">
              <a:defRPr/>
            </a:pPr>
            <a:r>
              <a:rPr lang="en-US" smtClean="0"/>
              <a:t>A significant linear correlation exists between the fracture load and the load rate.  As the load rate increased the force necessary to fracture the root decreased.</a:t>
            </a:r>
          </a:p>
          <a:p>
            <a:pPr marL="0" indent="0">
              <a:buFont typeface="ZapfDingbats BT" pitchFamily="18" charset="2"/>
              <a:buNone/>
              <a:defRPr/>
            </a:pPr>
            <a:endParaRPr lang="en-US" sz="3600" smtClean="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09600" y="744538"/>
            <a:ext cx="7772400" cy="1285875"/>
          </a:xfrm>
        </p:spPr>
        <p:txBody>
          <a:bodyPr/>
          <a:lstStyle/>
          <a:p>
            <a:pPr algn="l"/>
            <a:r>
              <a:rPr lang="en-US" sz="3200" smtClean="0"/>
              <a:t>Holcomb, et. al.  </a:t>
            </a:r>
            <a:r>
              <a:rPr lang="en-US" sz="3200" i="1" smtClean="0"/>
              <a:t>Journal of Endodontics</a:t>
            </a:r>
            <a:r>
              <a:rPr lang="en-US" sz="3200" smtClean="0"/>
              <a:t> 1987;13:277</a:t>
            </a:r>
            <a:endParaRPr lang="en-US" b="0" smtClean="0">
              <a:solidFill>
                <a:schemeClr val="tx1"/>
              </a:solidFill>
            </a:endParaRPr>
          </a:p>
        </p:txBody>
      </p:sp>
      <p:sp>
        <p:nvSpPr>
          <p:cNvPr id="210947" name="Rectangle 3"/>
          <p:cNvSpPr>
            <a:spLocks noGrp="1" noChangeArrowheads="1"/>
          </p:cNvSpPr>
          <p:nvPr>
            <p:ph type="body" idx="1"/>
          </p:nvPr>
        </p:nvSpPr>
        <p:spPr>
          <a:xfrm>
            <a:off x="762000" y="2133600"/>
            <a:ext cx="7772400" cy="4343400"/>
          </a:xfrm>
        </p:spPr>
        <p:txBody>
          <a:bodyPr/>
          <a:lstStyle/>
          <a:p>
            <a:pPr marL="0" indent="0">
              <a:buFont typeface="ZapfDingbats BT" pitchFamily="18" charset="2"/>
              <a:buNone/>
              <a:defRPr/>
            </a:pPr>
            <a:r>
              <a:rPr lang="en-US" sz="2400" smtClean="0"/>
              <a:t>Evaluated spreader loads required to cause vertical root fracture during lateral condensation of mandibular incisors</a:t>
            </a:r>
          </a:p>
          <a:p>
            <a:pPr lvl="1">
              <a:defRPr/>
            </a:pPr>
            <a:r>
              <a:rPr lang="en-US" sz="2400" smtClean="0"/>
              <a:t>A spreader load of 1.5 kg (3.2 lbs.) produced a fracture</a:t>
            </a:r>
          </a:p>
          <a:p>
            <a:pPr lvl="1">
              <a:defRPr/>
            </a:pPr>
            <a:r>
              <a:rPr lang="en-US" sz="2400" smtClean="0"/>
              <a:t>Thirteen percent of the specimens fractured at a load of 3.5 kg (7.7 lbs.) or less. There was a significant linear correlation between fracture load and root width, canal width, canal taper, ratio of canal width to total root width, and number of accessory cones placed.</a:t>
            </a:r>
          </a:p>
          <a:p>
            <a:pPr marL="0" indent="0">
              <a:buFont typeface="ZapfDingbats BT" pitchFamily="18" charset="2"/>
              <a:buNone/>
              <a:defRPr/>
            </a:pPr>
            <a:endParaRPr lang="en-US" smtClean="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Grp="1" noChangeArrowheads="1"/>
          </p:cNvSpPr>
          <p:nvPr>
            <p:ph type="body" idx="1"/>
          </p:nvPr>
        </p:nvSpPr>
        <p:spPr>
          <a:xfrm>
            <a:off x="609600" y="3030538"/>
            <a:ext cx="7772400" cy="3141662"/>
          </a:xfrm>
        </p:spPr>
        <p:txBody>
          <a:bodyPr/>
          <a:lstStyle/>
          <a:p>
            <a:pPr lvl="1">
              <a:defRPr/>
            </a:pPr>
            <a:r>
              <a:rPr lang="en-US" sz="2400" smtClean="0"/>
              <a:t>All specimens fractured in a facial-lingual dimension.</a:t>
            </a:r>
          </a:p>
          <a:p>
            <a:pPr lvl="1">
              <a:defRPr/>
            </a:pPr>
            <a:r>
              <a:rPr lang="en-US" sz="2400" smtClean="0"/>
              <a:t>In 87% of the specimens fractures were found to extend tangentially from the canal when viewed in cross section.   The fractures were often observed at the interface of the transparent and opaque dentin.</a:t>
            </a:r>
          </a:p>
          <a:p>
            <a:pPr marL="0" indent="0">
              <a:buFont typeface="ZapfDingbats BT" pitchFamily="18" charset="2"/>
              <a:buNone/>
              <a:defRPr/>
            </a:pPr>
            <a:endParaRPr lang="en-US" smtClean="0"/>
          </a:p>
        </p:txBody>
      </p:sp>
      <p:sp>
        <p:nvSpPr>
          <p:cNvPr id="157698" name="Rectangle 4"/>
          <p:cNvSpPr>
            <a:spLocks noGrp="1" noChangeArrowheads="1"/>
          </p:cNvSpPr>
          <p:nvPr>
            <p:ph type="title"/>
          </p:nvPr>
        </p:nvSpPr>
        <p:spPr>
          <a:xfrm>
            <a:off x="768350" y="1298575"/>
            <a:ext cx="7772400" cy="1143000"/>
          </a:xfrm>
        </p:spPr>
        <p:txBody>
          <a:bodyPr/>
          <a:lstStyle/>
          <a:p>
            <a:pPr algn="l"/>
            <a:r>
              <a:rPr lang="en-US" sz="3200" smtClean="0"/>
              <a:t>Holcomb, et. al.  </a:t>
            </a:r>
            <a:r>
              <a:rPr lang="en-US" sz="3200" i="1" smtClean="0"/>
              <a:t>Journal of Endodontics</a:t>
            </a:r>
            <a:r>
              <a:rPr lang="en-US" sz="3200" smtClean="0"/>
              <a:t> 1987;13:277</a:t>
            </a:r>
            <a:endParaRPr lang="en-US" b="0" smtClean="0">
              <a:solidFill>
                <a:schemeClr val="tx1"/>
              </a:solidFill>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Green #4  Segment Separated.jpg"/>
          <p:cNvPicPr>
            <a:picLocks noChangeAspect="1"/>
          </p:cNvPicPr>
          <p:nvPr/>
        </p:nvPicPr>
        <p:blipFill>
          <a:blip r:embed="rId2"/>
          <a:srcRect/>
          <a:stretch>
            <a:fillRect/>
          </a:stretch>
        </p:blipFill>
        <p:spPr bwMode="auto">
          <a:xfrm>
            <a:off x="322263" y="319088"/>
            <a:ext cx="8664575" cy="575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a:xfrm>
            <a:off x="744538" y="846138"/>
            <a:ext cx="7772400" cy="1143000"/>
          </a:xfrm>
        </p:spPr>
        <p:txBody>
          <a:bodyPr/>
          <a:lstStyle/>
          <a:p>
            <a:pPr algn="l"/>
            <a:r>
              <a:rPr lang="en-US" sz="2800" smtClean="0"/>
              <a:t>Dang and Walton, </a:t>
            </a:r>
            <a:r>
              <a:rPr lang="en-US" sz="2800" i="1" smtClean="0"/>
              <a:t>Journal of Endodontics</a:t>
            </a:r>
            <a:r>
              <a:rPr lang="en-US" sz="2800" smtClean="0"/>
              <a:t> 1989;15:294</a:t>
            </a:r>
            <a:endParaRPr lang="en-US" b="0" smtClean="0"/>
          </a:p>
        </p:txBody>
      </p:sp>
      <p:sp>
        <p:nvSpPr>
          <p:cNvPr id="212995" name="Rectangle 3"/>
          <p:cNvSpPr>
            <a:spLocks noGrp="1" noChangeArrowheads="1"/>
          </p:cNvSpPr>
          <p:nvPr>
            <p:ph type="body" idx="1"/>
          </p:nvPr>
        </p:nvSpPr>
        <p:spPr>
          <a:xfrm>
            <a:off x="762000" y="2362200"/>
            <a:ext cx="7772400" cy="4038600"/>
          </a:xfrm>
        </p:spPr>
        <p:txBody>
          <a:bodyPr/>
          <a:lstStyle/>
          <a:p>
            <a:pPr marL="0" indent="0">
              <a:buFont typeface="ZapfDingbats BT" pitchFamily="18" charset="2"/>
              <a:buNone/>
              <a:defRPr/>
            </a:pPr>
            <a:r>
              <a:rPr lang="en-US" sz="2400" smtClean="0"/>
              <a:t>Evaluated root distortion created  during lateral condensation of gutta percha in single rooted teeth with either a D-11 spreader or a B-finger spreader</a:t>
            </a:r>
          </a:p>
          <a:p>
            <a:pPr lvl="1">
              <a:defRPr/>
            </a:pPr>
            <a:r>
              <a:rPr lang="en-US" sz="2400" smtClean="0"/>
              <a:t>The incidence of fractures created during obturation was low regardless of the spreader type.</a:t>
            </a:r>
          </a:p>
          <a:p>
            <a:pPr lvl="1">
              <a:defRPr/>
            </a:pPr>
            <a:r>
              <a:rPr lang="en-US" sz="2400" smtClean="0"/>
              <a:t>Distortion of the root was significantly greater with the more tapered D-11.</a:t>
            </a:r>
          </a:p>
          <a:p>
            <a:pPr lvl="1">
              <a:defRPr/>
            </a:pPr>
            <a:r>
              <a:rPr lang="en-US" sz="2400" smtClean="0"/>
              <a:t>Only the D-11 spreader produced vertical root fractures.</a:t>
            </a:r>
          </a:p>
          <a:p>
            <a:pPr marL="0" indent="0">
              <a:buFont typeface="ZapfDingbats BT" pitchFamily="18" charset="2"/>
              <a:buNone/>
              <a:defRPr/>
            </a:pPr>
            <a:endParaRPr lang="en-US" smtClean="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677863" y="998538"/>
            <a:ext cx="7772400" cy="1143000"/>
          </a:xfrm>
        </p:spPr>
        <p:txBody>
          <a:bodyPr/>
          <a:lstStyle/>
          <a:p>
            <a:pPr algn="l"/>
            <a:r>
              <a:rPr lang="en-US" sz="2800" smtClean="0"/>
              <a:t>Walton,  </a:t>
            </a:r>
            <a:r>
              <a:rPr lang="en-US" sz="2800" i="1" smtClean="0"/>
              <a:t>Journal of Endodontics</a:t>
            </a:r>
            <a:r>
              <a:rPr lang="en-US" sz="2800" smtClean="0"/>
              <a:t> 1984;10:48</a:t>
            </a:r>
            <a:endParaRPr lang="en-US" b="0" smtClean="0">
              <a:solidFill>
                <a:schemeClr val="tx1"/>
              </a:solidFill>
            </a:endParaRPr>
          </a:p>
        </p:txBody>
      </p:sp>
      <p:sp>
        <p:nvSpPr>
          <p:cNvPr id="214019" name="Rectangle 3"/>
          <p:cNvSpPr>
            <a:spLocks noGrp="1" noChangeArrowheads="1"/>
          </p:cNvSpPr>
          <p:nvPr>
            <p:ph type="body" idx="1"/>
          </p:nvPr>
        </p:nvSpPr>
        <p:spPr>
          <a:xfrm>
            <a:off x="685800" y="2827338"/>
            <a:ext cx="7772400" cy="3429000"/>
          </a:xfrm>
        </p:spPr>
        <p:txBody>
          <a:bodyPr/>
          <a:lstStyle/>
          <a:p>
            <a:pPr lvl="1">
              <a:defRPr/>
            </a:pPr>
            <a:r>
              <a:rPr lang="en-US" smtClean="0"/>
              <a:t>Found the fractures were usually complete</a:t>
            </a:r>
          </a:p>
          <a:p>
            <a:pPr lvl="1">
              <a:defRPr/>
            </a:pPr>
            <a:r>
              <a:rPr lang="en-US" smtClean="0"/>
              <a:t>Irritants identified were</a:t>
            </a:r>
          </a:p>
          <a:p>
            <a:pPr lvl="2">
              <a:buFont typeface="Monotype Sorts" charset="2"/>
              <a:buChar char="è"/>
              <a:defRPr/>
            </a:pPr>
            <a:r>
              <a:rPr lang="en-US" smtClean="0">
                <a:solidFill>
                  <a:schemeClr val="tx2"/>
                </a:solidFill>
              </a:rPr>
              <a:t>Bacteria</a:t>
            </a:r>
          </a:p>
          <a:p>
            <a:pPr lvl="2">
              <a:buFont typeface="Monotype Sorts" charset="2"/>
              <a:buChar char="è"/>
              <a:defRPr/>
            </a:pPr>
            <a:r>
              <a:rPr lang="en-US" smtClean="0">
                <a:solidFill>
                  <a:schemeClr val="tx2"/>
                </a:solidFill>
              </a:rPr>
              <a:t>Necrotic Tissue</a:t>
            </a:r>
          </a:p>
          <a:p>
            <a:pPr lvl="2">
              <a:buFont typeface="Monotype Sorts" charset="2"/>
              <a:buChar char="è"/>
              <a:defRPr/>
            </a:pPr>
            <a:r>
              <a:rPr lang="en-US" smtClean="0">
                <a:solidFill>
                  <a:schemeClr val="tx2"/>
                </a:solidFill>
              </a:rPr>
              <a:t>Debris</a:t>
            </a:r>
          </a:p>
          <a:p>
            <a:pPr lvl="1">
              <a:defRPr/>
            </a:pPr>
            <a:r>
              <a:rPr lang="en-US" smtClean="0"/>
              <a:t>The PDL reaction was one of inflammation</a:t>
            </a:r>
          </a:p>
          <a:p>
            <a:pPr marL="0" indent="0">
              <a:buFont typeface="ZapfDingbats BT" pitchFamily="18" charset="2"/>
              <a:buNone/>
              <a:defRPr/>
            </a:pPr>
            <a:endParaRPr lang="en-US" smtClean="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title"/>
          </p:nvPr>
        </p:nvSpPr>
        <p:spPr>
          <a:xfrm>
            <a:off x="685800" y="1101725"/>
            <a:ext cx="7772400" cy="1738313"/>
          </a:xfrm>
        </p:spPr>
        <p:txBody>
          <a:bodyPr/>
          <a:lstStyle/>
          <a:p>
            <a:pPr algn="l"/>
            <a:r>
              <a:rPr lang="en-US" sz="2400" noProof="1" smtClean="0"/>
              <a:t>Wilcox LR.  Roskelley C.  Sutton T. The relationship of root canal enlargement to finger-spreader induced vertical root fracture. </a:t>
            </a:r>
            <a:r>
              <a:rPr lang="en-US" sz="2400" i="1" noProof="1" smtClean="0"/>
              <a:t>Journal of Endodontics</a:t>
            </a:r>
            <a:r>
              <a:rPr lang="en-US" sz="2400" noProof="1" smtClean="0"/>
              <a:t> 1997; 23:533-4</a:t>
            </a:r>
            <a:endParaRPr lang="en-US" b="0" smtClean="0">
              <a:solidFill>
                <a:schemeClr val="tx1"/>
              </a:solidFill>
            </a:endParaRPr>
          </a:p>
        </p:txBody>
      </p:sp>
      <p:sp>
        <p:nvSpPr>
          <p:cNvPr id="215043" name="Rectangle 3"/>
          <p:cNvSpPr>
            <a:spLocks noGrp="1" noChangeArrowheads="1"/>
          </p:cNvSpPr>
          <p:nvPr>
            <p:ph type="body" idx="1"/>
          </p:nvPr>
        </p:nvSpPr>
        <p:spPr>
          <a:xfrm>
            <a:off x="903288" y="3417888"/>
            <a:ext cx="7772400" cy="3000375"/>
          </a:xfrm>
        </p:spPr>
        <p:txBody>
          <a:bodyPr/>
          <a:lstStyle/>
          <a:p>
            <a:pPr marL="0" indent="0" algn="just">
              <a:lnSpc>
                <a:spcPct val="90000"/>
              </a:lnSpc>
              <a:buFont typeface="ZapfDingbats BT" pitchFamily="18" charset="2"/>
              <a:buNone/>
              <a:defRPr/>
            </a:pPr>
            <a:r>
              <a:rPr lang="en-US" sz="2400" smtClean="0"/>
              <a:t>Evaluated the effect of lateral condensation forces on the development of vertical root fracture (VRF) in endodontically treated maxillary anterior teeth.  The teeth were prepared with the step-back method so that the canal width was 20% of the total root width. Obturation was accomplished using a fine finger spreader and a static force of 3.3 kg for 15 seconds. The teeth were examined by transillumination for VRF. </a:t>
            </a:r>
          </a:p>
          <a:p>
            <a:pPr marL="0" indent="0">
              <a:lnSpc>
                <a:spcPct val="90000"/>
              </a:lnSpc>
              <a:buFont typeface="ZapfDingbats BT" pitchFamily="18" charset="2"/>
              <a:buNone/>
              <a:defRPr/>
            </a:pPr>
            <a:endParaRPr lang="en-US" smtClean="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a:xfrm>
            <a:off x="652463" y="3230563"/>
            <a:ext cx="7772400" cy="3124200"/>
          </a:xfrm>
        </p:spPr>
        <p:txBody>
          <a:bodyPr/>
          <a:lstStyle/>
          <a:p>
            <a:pPr marL="0" indent="0">
              <a:buFont typeface="ZapfDingbats BT" pitchFamily="18" charset="2"/>
              <a:buNone/>
              <a:defRPr/>
            </a:pPr>
            <a:r>
              <a:rPr lang="en-US" sz="2200" smtClean="0"/>
              <a:t>Teeth not exhibiting VRF were tested further after gutta percha removal and canal enlargement of 30%, 40%, and 50%. </a:t>
            </a:r>
          </a:p>
          <a:p>
            <a:pPr lvl="1">
              <a:defRPr/>
            </a:pPr>
            <a:r>
              <a:rPr lang="en-US" sz="2000" smtClean="0"/>
              <a:t>No VRF occurred at 20% or 30%; </a:t>
            </a:r>
          </a:p>
          <a:p>
            <a:pPr lvl="1">
              <a:defRPr/>
            </a:pPr>
            <a:r>
              <a:rPr lang="en-US" sz="2000" smtClean="0"/>
              <a:t>5 teeth fractured at 40% and 7 at 50%. </a:t>
            </a:r>
          </a:p>
          <a:p>
            <a:pPr lvl="1">
              <a:defRPr/>
            </a:pPr>
            <a:r>
              <a:rPr lang="en-US" sz="2000" smtClean="0"/>
              <a:t>These teeth had root surface craze lines that developed during testing. Craze lines had also developed in all 17 of the remaining unfractured samples.  </a:t>
            </a:r>
          </a:p>
          <a:p>
            <a:pPr lvl="1">
              <a:defRPr/>
            </a:pPr>
            <a:r>
              <a:rPr lang="en-US" sz="2000" smtClean="0"/>
              <a:t>No VRF occurred after testing unless craze lines were previously present.</a:t>
            </a:r>
          </a:p>
        </p:txBody>
      </p:sp>
      <p:sp>
        <p:nvSpPr>
          <p:cNvPr id="161794" name="Rectangle 4"/>
          <p:cNvSpPr>
            <a:spLocks noGrp="1" noChangeArrowheads="1"/>
          </p:cNvSpPr>
          <p:nvPr>
            <p:ph type="title"/>
          </p:nvPr>
        </p:nvSpPr>
        <p:spPr>
          <a:xfrm>
            <a:off x="755650" y="1752600"/>
            <a:ext cx="7772400" cy="1143000"/>
          </a:xfrm>
        </p:spPr>
        <p:txBody>
          <a:bodyPr/>
          <a:lstStyle/>
          <a:p>
            <a:pPr algn="l"/>
            <a:r>
              <a:rPr lang="en-US" sz="2400" noProof="1" smtClean="0"/>
              <a:t>Wilcox LR.  Roskelley C.  Sutton T. The relationship of root canal enlargement to finger-spreader induced vertical root fracture. </a:t>
            </a:r>
            <a:r>
              <a:rPr lang="en-US" sz="2400" i="1" noProof="1" smtClean="0"/>
              <a:t>Journal of Endodontics</a:t>
            </a:r>
            <a:r>
              <a:rPr lang="en-US" sz="2400" noProof="1" smtClean="0"/>
              <a:t> 1997; 23:533-4</a:t>
            </a:r>
            <a:endParaRPr lang="en-US" b="0" smtClean="0">
              <a:solidFill>
                <a:schemeClr val="tx1"/>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p:nvPr>
        </p:nvSpPr>
        <p:spPr>
          <a:xfrm>
            <a:off x="669925" y="1519238"/>
            <a:ext cx="7772400" cy="685800"/>
          </a:xfrm>
        </p:spPr>
        <p:txBody>
          <a:bodyPr/>
          <a:lstStyle/>
          <a:p>
            <a:pPr algn="l"/>
            <a:r>
              <a:rPr lang="en-US" sz="2400" smtClean="0"/>
              <a:t>Abuzeid ST.  Et.al., </a:t>
            </a:r>
            <a:r>
              <a:rPr lang="en-US" sz="2400" i="1" smtClean="0"/>
              <a:t>Egyptian Dental Journal</a:t>
            </a:r>
            <a:r>
              <a:rPr lang="en-US" sz="2400" smtClean="0"/>
              <a:t>  1995;14:1367-72</a:t>
            </a:r>
            <a:endParaRPr lang="en-US" smtClean="0"/>
          </a:p>
        </p:txBody>
      </p:sp>
      <p:sp>
        <p:nvSpPr>
          <p:cNvPr id="217091" name="Rectangle 3"/>
          <p:cNvSpPr>
            <a:spLocks noGrp="1" noChangeArrowheads="1"/>
          </p:cNvSpPr>
          <p:nvPr>
            <p:ph type="body" idx="1"/>
          </p:nvPr>
        </p:nvSpPr>
        <p:spPr>
          <a:xfrm>
            <a:off x="646113" y="2498725"/>
            <a:ext cx="7772400" cy="4084638"/>
          </a:xfrm>
        </p:spPr>
        <p:txBody>
          <a:bodyPr/>
          <a:lstStyle/>
          <a:p>
            <a:pPr marL="0" indent="0" algn="just">
              <a:buFont typeface="ZapfDingbats BT" pitchFamily="18" charset="2"/>
              <a:buNone/>
              <a:defRPr/>
            </a:pPr>
            <a:r>
              <a:rPr lang="en-US" sz="2000" smtClean="0"/>
              <a:t>Forty freshly single rooted teeth were prepared by modified step-back technique with K-flex files to size 35 at the apex. The Roots were divided into two groups: </a:t>
            </a:r>
          </a:p>
          <a:p>
            <a:pPr lvl="1" algn="just">
              <a:defRPr/>
            </a:pPr>
            <a:r>
              <a:rPr lang="en-US" sz="2000" smtClean="0"/>
              <a:t>Group I, dentin and cementum thickness from 1.5-2.0 mm, and Group II, dentin and cementum thickness 1 mm. </a:t>
            </a:r>
          </a:p>
          <a:p>
            <a:pPr lvl="1" algn="just">
              <a:defRPr/>
            </a:pPr>
            <a:r>
              <a:rPr lang="en-US" sz="2000" smtClean="0"/>
              <a:t>The results showed that Group I with 1.5-2.0 mm  dentin thickness required greater force to fracture in all experimental groups, than that of Group II with 1 mm dentin thickness. </a:t>
            </a:r>
          </a:p>
          <a:p>
            <a:pPr marL="0" indent="0" algn="just">
              <a:buFont typeface="ZapfDingbats BT" pitchFamily="18" charset="2"/>
              <a:buNone/>
              <a:defRPr/>
            </a:pPr>
            <a:r>
              <a:rPr lang="en-US" sz="2200" smtClean="0">
                <a:solidFill>
                  <a:schemeClr val="tx2"/>
                </a:solidFill>
              </a:rPr>
              <a:t>The amount of remaining dentin thickness significantly affected the resistance to fracture of the prepared roots.</a:t>
            </a:r>
            <a:endParaRPr lang="en-US" smtClean="0">
              <a:solidFill>
                <a:schemeClr val="tx2"/>
              </a:solidFill>
            </a:endParaRPr>
          </a:p>
          <a:p>
            <a:pPr marL="0" indent="0">
              <a:buFont typeface="ZapfDingbats BT" pitchFamily="18" charset="2"/>
              <a:buNone/>
              <a:defRPr/>
            </a:pPr>
            <a:endParaRPr lang="en-US" smtClean="0"/>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body" idx="1"/>
          </p:nvPr>
        </p:nvSpPr>
        <p:spPr>
          <a:xfrm>
            <a:off x="744538" y="2574925"/>
            <a:ext cx="7772400" cy="3902075"/>
          </a:xfrm>
        </p:spPr>
        <p:txBody>
          <a:bodyPr/>
          <a:lstStyle/>
          <a:p>
            <a:pPr marL="0" indent="0">
              <a:buFont typeface="ZapfDingbats BT" pitchFamily="18" charset="2"/>
              <a:buNone/>
              <a:defRPr/>
            </a:pPr>
            <a:r>
              <a:rPr lang="en-US" smtClean="0">
                <a:solidFill>
                  <a:schemeClr val="tx2"/>
                </a:solidFill>
              </a:rPr>
              <a:t>Michanowicz et al., </a:t>
            </a:r>
            <a:r>
              <a:rPr lang="en-US" i="1" smtClean="0">
                <a:solidFill>
                  <a:schemeClr val="tx2"/>
                </a:solidFill>
              </a:rPr>
              <a:t>Journal of the American Dental Association,</a:t>
            </a:r>
            <a:r>
              <a:rPr lang="en-US" smtClean="0">
                <a:solidFill>
                  <a:schemeClr val="tx2"/>
                </a:solidFill>
              </a:rPr>
              <a:t> 1971</a:t>
            </a:r>
          </a:p>
          <a:p>
            <a:pPr marL="0" indent="0">
              <a:buFont typeface="ZapfDingbats BT" pitchFamily="18" charset="2"/>
              <a:buNone/>
              <a:defRPr/>
            </a:pPr>
            <a:endParaRPr lang="en-US" smtClean="0">
              <a:solidFill>
                <a:schemeClr val="tx2"/>
              </a:solidFill>
            </a:endParaRPr>
          </a:p>
          <a:p>
            <a:pPr lvl="1">
              <a:defRPr/>
            </a:pPr>
            <a:r>
              <a:rPr lang="en-US" sz="3200" smtClean="0"/>
              <a:t>Found no evidence of repair in vertical root fractures.</a:t>
            </a:r>
          </a:p>
          <a:p>
            <a:pPr marL="0" indent="0">
              <a:buFont typeface="ZapfDingbats BT" pitchFamily="18" charset="2"/>
              <a:buNone/>
              <a:defRPr/>
            </a:pPr>
            <a:endParaRPr lang="en-US" smtClean="0"/>
          </a:p>
        </p:txBody>
      </p:sp>
      <p:sp>
        <p:nvSpPr>
          <p:cNvPr id="163842" name="WordArt 3"/>
          <p:cNvSpPr>
            <a:spLocks noChangeArrowheads="1" noChangeShapeType="1" noTextEdit="1"/>
          </p:cNvSpPr>
          <p:nvPr/>
        </p:nvSpPr>
        <p:spPr bwMode="auto">
          <a:xfrm>
            <a:off x="661988" y="669925"/>
            <a:ext cx="5357812" cy="874713"/>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Repair of Vertical Root Fractures</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body" idx="1"/>
          </p:nvPr>
        </p:nvSpPr>
        <p:spPr>
          <a:xfrm>
            <a:off x="1066800" y="2727325"/>
            <a:ext cx="7561263" cy="3124200"/>
          </a:xfrm>
        </p:spPr>
        <p:txBody>
          <a:bodyPr/>
          <a:lstStyle/>
          <a:p>
            <a:pPr marL="0" indent="0">
              <a:buFont typeface="ZapfDingbats BT" pitchFamily="18" charset="2"/>
              <a:buNone/>
              <a:defRPr/>
            </a:pPr>
            <a:r>
              <a:rPr lang="en-US" smtClean="0">
                <a:solidFill>
                  <a:schemeClr val="tx2"/>
                </a:solidFill>
              </a:rPr>
              <a:t>Ingber, Ross, and Coslet,  </a:t>
            </a:r>
            <a:r>
              <a:rPr lang="en-US" i="1" smtClean="0">
                <a:solidFill>
                  <a:schemeClr val="tx2"/>
                </a:solidFill>
              </a:rPr>
              <a:t>Alpha Omegan</a:t>
            </a:r>
            <a:r>
              <a:rPr lang="en-US" smtClean="0">
                <a:solidFill>
                  <a:schemeClr val="tx2"/>
                </a:solidFill>
              </a:rPr>
              <a:t> 1977:70:62</a:t>
            </a:r>
          </a:p>
          <a:p>
            <a:pPr lvl="1" algn="just">
              <a:defRPr/>
            </a:pPr>
            <a:r>
              <a:rPr lang="en-US" smtClean="0"/>
              <a:t>0.97 mm of junctional epithelium</a:t>
            </a:r>
          </a:p>
          <a:p>
            <a:pPr lvl="1" algn="just">
              <a:defRPr/>
            </a:pPr>
            <a:r>
              <a:rPr lang="en-US" smtClean="0"/>
              <a:t>1.07 mm of connective tissue attachment</a:t>
            </a:r>
          </a:p>
          <a:p>
            <a:pPr lvl="1" algn="just">
              <a:defRPr/>
            </a:pPr>
            <a:r>
              <a:rPr lang="en-US" smtClean="0"/>
              <a:t>1.0 mm for the margin</a:t>
            </a:r>
          </a:p>
          <a:p>
            <a:pPr marL="0" indent="0">
              <a:buFont typeface="ZapfDingbats BT" pitchFamily="18" charset="2"/>
              <a:buNone/>
              <a:defRPr/>
            </a:pPr>
            <a:endParaRPr lang="en-US" b="0" smtClean="0"/>
          </a:p>
        </p:txBody>
      </p:sp>
      <p:sp>
        <p:nvSpPr>
          <p:cNvPr id="164866" name="WordArt 3"/>
          <p:cNvSpPr>
            <a:spLocks noChangeArrowheads="1" noChangeShapeType="1" noTextEdit="1"/>
          </p:cNvSpPr>
          <p:nvPr/>
        </p:nvSpPr>
        <p:spPr bwMode="auto">
          <a:xfrm>
            <a:off x="1150938" y="762000"/>
            <a:ext cx="4057650" cy="1423988"/>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Biologic Width</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body" idx="1"/>
          </p:nvPr>
        </p:nvSpPr>
        <p:spPr>
          <a:xfrm>
            <a:off x="815975" y="2087563"/>
            <a:ext cx="7772400" cy="4114800"/>
          </a:xfrm>
        </p:spPr>
        <p:txBody>
          <a:bodyPr/>
          <a:lstStyle/>
          <a:p>
            <a:pPr marL="0" indent="0">
              <a:buFont typeface="ZapfDingbats BT" pitchFamily="18" charset="2"/>
              <a:buNone/>
              <a:defRPr/>
            </a:pPr>
            <a:r>
              <a:rPr lang="en-US" sz="2400" smtClean="0">
                <a:solidFill>
                  <a:schemeClr val="tx2"/>
                </a:solidFill>
              </a:rPr>
              <a:t>Erpenstein H.  A 3-year study of hemisectioned molars.  </a:t>
            </a:r>
            <a:r>
              <a:rPr lang="en-US" sz="2400" i="1" smtClean="0">
                <a:solidFill>
                  <a:schemeClr val="tx2"/>
                </a:solidFill>
              </a:rPr>
              <a:t>Journal of Clinical Periodontology</a:t>
            </a:r>
            <a:r>
              <a:rPr lang="en-US" sz="2400" smtClean="0">
                <a:solidFill>
                  <a:schemeClr val="tx2"/>
                </a:solidFill>
              </a:rPr>
              <a:t>  1983;10:1-10</a:t>
            </a:r>
          </a:p>
          <a:p>
            <a:pPr lvl="1">
              <a:defRPr/>
            </a:pPr>
            <a:r>
              <a:rPr lang="en-US" sz="2000" smtClean="0"/>
              <a:t>Over a period of 1-7 (average 2.9) years, 34 hemisectioned molars were  examined clinically and radiographically.  Mainly mandibular molars were treated (27). Root resections were carried  out on only 7 maxillary molars, 22 of the treated teeth were used as  distal abutments for small fixed bridges.  The remaining treated teeth were crowned. </a:t>
            </a:r>
          </a:p>
          <a:p>
            <a:pPr lvl="1">
              <a:defRPr/>
            </a:pPr>
            <a:r>
              <a:rPr lang="en-US" sz="2000" smtClean="0"/>
              <a:t>Of the 34  treated molars, 7 were considered failures, 6 for endodontic reasons  (apical periodontitis) and only 1 for periodontal reasons.</a:t>
            </a:r>
            <a:r>
              <a:rPr lang="en-US" smtClean="0"/>
              <a:t> </a:t>
            </a:r>
          </a:p>
          <a:p>
            <a:pPr marL="0" indent="0">
              <a:buFont typeface="ZapfDingbats BT" pitchFamily="18" charset="2"/>
              <a:buNone/>
              <a:defRPr/>
            </a:pPr>
            <a:endParaRPr lang="en-US" sz="2400" smtClean="0"/>
          </a:p>
          <a:p>
            <a:pPr marL="0" indent="0">
              <a:buFont typeface="ZapfDingbats BT" pitchFamily="18" charset="2"/>
              <a:buNone/>
              <a:defRPr/>
            </a:pPr>
            <a:endParaRPr lang="en-US" smtClean="0"/>
          </a:p>
        </p:txBody>
      </p:sp>
      <p:sp>
        <p:nvSpPr>
          <p:cNvPr id="165890" name="WordArt 3"/>
          <p:cNvSpPr>
            <a:spLocks noChangeArrowheads="1" noChangeShapeType="1" noTextEdit="1"/>
          </p:cNvSpPr>
          <p:nvPr/>
        </p:nvSpPr>
        <p:spPr bwMode="auto">
          <a:xfrm>
            <a:off x="746125" y="457200"/>
            <a:ext cx="2266950" cy="122555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Root Resection</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body" idx="1"/>
          </p:nvPr>
        </p:nvSpPr>
        <p:spPr>
          <a:xfrm>
            <a:off x="876300" y="2424113"/>
            <a:ext cx="7772400" cy="4008437"/>
          </a:xfrm>
        </p:spPr>
        <p:txBody>
          <a:bodyPr/>
          <a:lstStyle/>
          <a:p>
            <a:pPr marL="0" indent="0">
              <a:buFont typeface="ZapfDingbats BT" pitchFamily="18" charset="2"/>
              <a:buNone/>
              <a:defRPr/>
            </a:pPr>
            <a:r>
              <a:rPr lang="en-US" smtClean="0">
                <a:solidFill>
                  <a:schemeClr val="tx2"/>
                </a:solidFill>
              </a:rPr>
              <a:t>Langer, et al., </a:t>
            </a:r>
            <a:r>
              <a:rPr lang="en-US" i="1" smtClean="0">
                <a:solidFill>
                  <a:schemeClr val="tx2"/>
                </a:solidFill>
              </a:rPr>
              <a:t>Journal of Periodontology </a:t>
            </a:r>
            <a:r>
              <a:rPr lang="en-US" smtClean="0">
                <a:solidFill>
                  <a:schemeClr val="tx2"/>
                </a:solidFill>
              </a:rPr>
              <a:t>1981;52:719</a:t>
            </a:r>
          </a:p>
          <a:p>
            <a:pPr lvl="1">
              <a:defRPr/>
            </a:pPr>
            <a:r>
              <a:rPr lang="en-US" smtClean="0"/>
              <a:t>Evaluated 100 cases of root resections at ten years.  </a:t>
            </a:r>
            <a:r>
              <a:rPr lang="en-US" i="1" smtClean="0"/>
              <a:t>There were 38 failures.</a:t>
            </a:r>
            <a:endParaRPr lang="en-US" smtClean="0"/>
          </a:p>
          <a:p>
            <a:pPr lvl="2">
              <a:buFont typeface="Monotype Sorts" charset="2"/>
              <a:buChar char="è"/>
              <a:defRPr/>
            </a:pPr>
            <a:r>
              <a:rPr lang="en-US" smtClean="0"/>
              <a:t>84% of the failures occurred after five years.</a:t>
            </a:r>
          </a:p>
          <a:p>
            <a:pPr lvl="2">
              <a:buFont typeface="Monotype Sorts" charset="2"/>
              <a:buChar char="è"/>
              <a:defRPr/>
            </a:pPr>
            <a:r>
              <a:rPr lang="en-US" smtClean="0"/>
              <a:t>47% of the failures were attributed to fracture of the remaining root or roots</a:t>
            </a:r>
          </a:p>
          <a:p>
            <a:pPr marL="0" indent="0">
              <a:buFont typeface="ZapfDingbats BT" pitchFamily="18" charset="2"/>
              <a:buNone/>
              <a:defRPr/>
            </a:pPr>
            <a:endParaRPr lang="en-US" smtClean="0"/>
          </a:p>
        </p:txBody>
      </p:sp>
      <p:sp>
        <p:nvSpPr>
          <p:cNvPr id="166914" name="WordArt 3"/>
          <p:cNvSpPr>
            <a:spLocks noChangeArrowheads="1" noChangeShapeType="1" noTextEdit="1"/>
          </p:cNvSpPr>
          <p:nvPr/>
        </p:nvSpPr>
        <p:spPr bwMode="auto">
          <a:xfrm>
            <a:off x="930275" y="701675"/>
            <a:ext cx="2511425" cy="1179513"/>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Root Resection</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body" idx="1"/>
          </p:nvPr>
        </p:nvSpPr>
        <p:spPr>
          <a:xfrm>
            <a:off x="754063" y="2468563"/>
            <a:ext cx="7772400" cy="4130675"/>
          </a:xfrm>
        </p:spPr>
        <p:txBody>
          <a:bodyPr/>
          <a:lstStyle/>
          <a:p>
            <a:pPr marL="0" indent="0">
              <a:buFont typeface="ZapfDingbats BT" pitchFamily="18" charset="2"/>
              <a:buNone/>
              <a:defRPr/>
            </a:pPr>
            <a:r>
              <a:rPr lang="en-US" smtClean="0">
                <a:solidFill>
                  <a:schemeClr val="tx2"/>
                </a:solidFill>
              </a:rPr>
              <a:t>Buhler, </a:t>
            </a:r>
            <a:r>
              <a:rPr lang="en-US" i="1" smtClean="0">
                <a:solidFill>
                  <a:schemeClr val="tx2"/>
                </a:solidFill>
              </a:rPr>
              <a:t>Journal of Periodontology</a:t>
            </a:r>
            <a:r>
              <a:rPr lang="en-US" smtClean="0">
                <a:solidFill>
                  <a:schemeClr val="tx2"/>
                </a:solidFill>
              </a:rPr>
              <a:t> 1988;59:805</a:t>
            </a:r>
          </a:p>
          <a:p>
            <a:pPr lvl="1">
              <a:defRPr/>
            </a:pPr>
            <a:r>
              <a:rPr lang="en-US" smtClean="0"/>
              <a:t>Evaluated 28 cases of root resections at ten years.  </a:t>
            </a:r>
            <a:r>
              <a:rPr lang="en-US" i="1" smtClean="0"/>
              <a:t>There was a  32% failure rate.</a:t>
            </a:r>
            <a:endParaRPr lang="en-US" smtClean="0"/>
          </a:p>
          <a:p>
            <a:pPr lvl="3">
              <a:buFont typeface="Monotype Sorts" charset="2"/>
              <a:buChar char="è"/>
              <a:defRPr/>
            </a:pPr>
            <a:r>
              <a:rPr lang="en-US" sz="1800" smtClean="0"/>
              <a:t>There was one root fracture</a:t>
            </a:r>
          </a:p>
          <a:p>
            <a:pPr lvl="3">
              <a:buFont typeface="Monotype Sorts" charset="2"/>
              <a:buChar char="è"/>
              <a:defRPr/>
            </a:pPr>
            <a:r>
              <a:rPr lang="en-US" sz="1800" smtClean="0"/>
              <a:t>Two failures were periodontal</a:t>
            </a:r>
          </a:p>
          <a:p>
            <a:pPr lvl="3">
              <a:buFont typeface="Monotype Sorts" charset="2"/>
              <a:buChar char="è"/>
              <a:defRPr/>
            </a:pPr>
            <a:r>
              <a:rPr lang="en-US" sz="1800" smtClean="0"/>
              <a:t>Two failures were attributed to endodontic-periodontic lesions</a:t>
            </a:r>
          </a:p>
          <a:p>
            <a:pPr lvl="3">
              <a:buFont typeface="Monotype Sorts" charset="2"/>
              <a:buChar char="è"/>
              <a:defRPr/>
            </a:pPr>
            <a:r>
              <a:rPr lang="en-US" sz="1800" smtClean="0"/>
              <a:t>Three failures were attributed to endodontics</a:t>
            </a:r>
          </a:p>
          <a:p>
            <a:pPr lvl="3">
              <a:buFont typeface="Monotype Sorts" charset="2"/>
              <a:buChar char="è"/>
              <a:defRPr/>
            </a:pPr>
            <a:r>
              <a:rPr lang="en-US" sz="1800" smtClean="0"/>
              <a:t>One failure was related to loss of retention </a:t>
            </a:r>
          </a:p>
          <a:p>
            <a:pPr marL="0" indent="0">
              <a:buFont typeface="ZapfDingbats BT" pitchFamily="18" charset="2"/>
              <a:buNone/>
              <a:defRPr/>
            </a:pPr>
            <a:endParaRPr lang="en-US" smtClean="0"/>
          </a:p>
          <a:p>
            <a:pPr marL="0" indent="0">
              <a:buFont typeface="ZapfDingbats BT" pitchFamily="18" charset="2"/>
              <a:buNone/>
              <a:defRPr/>
            </a:pPr>
            <a:endParaRPr lang="en-US" smtClean="0"/>
          </a:p>
        </p:txBody>
      </p:sp>
      <p:sp>
        <p:nvSpPr>
          <p:cNvPr id="167938" name="WordArt 3"/>
          <p:cNvSpPr>
            <a:spLocks noChangeArrowheads="1" noChangeShapeType="1" noTextEdit="1"/>
          </p:cNvSpPr>
          <p:nvPr/>
        </p:nvSpPr>
        <p:spPr bwMode="auto">
          <a:xfrm>
            <a:off x="1096963" y="733425"/>
            <a:ext cx="2389187" cy="1133475"/>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Root Resection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Green Cracked Tooth #4 .jpg"/>
          <p:cNvPicPr>
            <a:picLocks noChangeAspect="1"/>
          </p:cNvPicPr>
          <p:nvPr/>
        </p:nvPicPr>
        <p:blipFill>
          <a:blip r:embed="rId2"/>
          <a:srcRect/>
          <a:stretch>
            <a:fillRect/>
          </a:stretch>
        </p:blipFill>
        <p:spPr bwMode="auto">
          <a:xfrm>
            <a:off x="260350" y="236538"/>
            <a:ext cx="8740775" cy="638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body" idx="1"/>
          </p:nvPr>
        </p:nvSpPr>
        <p:spPr>
          <a:xfrm>
            <a:off x="692150" y="2286000"/>
            <a:ext cx="7772400" cy="4222750"/>
          </a:xfrm>
        </p:spPr>
        <p:txBody>
          <a:bodyPr/>
          <a:lstStyle/>
          <a:p>
            <a:pPr marL="0" indent="0">
              <a:buFont typeface="ZapfDingbats BT" pitchFamily="18" charset="2"/>
              <a:buNone/>
              <a:defRPr/>
            </a:pPr>
            <a:r>
              <a:rPr lang="en-US" sz="2200" smtClean="0">
                <a:solidFill>
                  <a:schemeClr val="tx2"/>
                </a:solidFill>
              </a:rPr>
              <a:t>Basten CH.  Ammons WF Jr.  Persson R.  Long-term evaluation of root-resected molars: a retrospective study.  </a:t>
            </a:r>
            <a:r>
              <a:rPr lang="en-US" sz="2200" i="1" smtClean="0">
                <a:solidFill>
                  <a:schemeClr val="tx2"/>
                </a:solidFill>
              </a:rPr>
              <a:t>International Journal of Periodontics &amp; Restorative Dentistry</a:t>
            </a:r>
            <a:r>
              <a:rPr lang="en-US" sz="2200" smtClean="0">
                <a:solidFill>
                  <a:schemeClr val="tx2"/>
                </a:solidFill>
              </a:rPr>
              <a:t>   1996;16:206-19</a:t>
            </a:r>
          </a:p>
          <a:p>
            <a:pPr marL="0" indent="0">
              <a:buFont typeface="ZapfDingbats BT" pitchFamily="18" charset="2"/>
              <a:buNone/>
              <a:defRPr/>
            </a:pPr>
            <a:endParaRPr lang="en-US" sz="1000" smtClean="0">
              <a:solidFill>
                <a:schemeClr val="tx2"/>
              </a:solidFill>
            </a:endParaRPr>
          </a:p>
          <a:p>
            <a:pPr lvl="1">
              <a:defRPr/>
            </a:pPr>
            <a:r>
              <a:rPr lang="en-US" sz="2200" smtClean="0"/>
              <a:t>Thirty-two consecutively treated patients were included in this study of 49 root-resected molars that were under regular recall of 3 to 6 months for a mean of 11.5 years (2 to 23 years). </a:t>
            </a:r>
          </a:p>
          <a:p>
            <a:pPr lvl="1">
              <a:defRPr/>
            </a:pPr>
            <a:r>
              <a:rPr lang="en-US" sz="2200" smtClean="0"/>
              <a:t>Treatment modalities for all patients were similar. Endodontic treatment was performed prior to resection </a:t>
            </a:r>
          </a:p>
          <a:p>
            <a:pPr marL="0" indent="0">
              <a:buFont typeface="ZapfDingbats BT" pitchFamily="18" charset="2"/>
              <a:buNone/>
              <a:defRPr/>
            </a:pPr>
            <a:endParaRPr lang="en-US" sz="2200" smtClean="0"/>
          </a:p>
        </p:txBody>
      </p:sp>
      <p:sp>
        <p:nvSpPr>
          <p:cNvPr id="168962" name="WordArt 3"/>
          <p:cNvSpPr>
            <a:spLocks noChangeArrowheads="1" noChangeShapeType="1" noTextEdit="1"/>
          </p:cNvSpPr>
          <p:nvPr/>
        </p:nvSpPr>
        <p:spPr bwMode="auto">
          <a:xfrm>
            <a:off x="990600" y="550863"/>
            <a:ext cx="2160588" cy="1209675"/>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Root Resection</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body" idx="1"/>
          </p:nvPr>
        </p:nvSpPr>
        <p:spPr>
          <a:xfrm>
            <a:off x="609600" y="2057400"/>
            <a:ext cx="7772400" cy="4343400"/>
          </a:xfrm>
        </p:spPr>
        <p:txBody>
          <a:bodyPr/>
          <a:lstStyle/>
          <a:p>
            <a:pPr lvl="1">
              <a:defRPr/>
            </a:pPr>
            <a:r>
              <a:rPr lang="en-US" sz="2200" smtClean="0"/>
              <a:t>No threaded posts were used. Provisional restorations were in place prior to periodontal therapy (pocket reduction with or without osseous surgery).  Most patients were treated with complete-mouth reconstruction. </a:t>
            </a:r>
          </a:p>
          <a:p>
            <a:pPr lvl="1">
              <a:defRPr/>
            </a:pPr>
            <a:r>
              <a:rPr lang="en-US" sz="2200" smtClean="0"/>
              <a:t>Ninety-two percent of all resected molars survived an average of 12 years. Teeth failed because of recurrent caries or for endodontic and strategic reasons. </a:t>
            </a:r>
          </a:p>
          <a:p>
            <a:pPr lvl="1">
              <a:defRPr/>
            </a:pPr>
            <a:r>
              <a:rPr lang="en-US" sz="2200" smtClean="0"/>
              <a:t>If proper treatment is rendered periodontally involved molars can be maintained for a long period of time and serve successfully as abutments in complete-mouth restorations. </a:t>
            </a:r>
          </a:p>
          <a:p>
            <a:pPr marL="0" indent="0">
              <a:buFont typeface="ZapfDingbats BT" pitchFamily="18" charset="2"/>
              <a:buNone/>
              <a:defRPr/>
            </a:pPr>
            <a:endParaRPr lang="en-US" sz="2200" smtClean="0"/>
          </a:p>
        </p:txBody>
      </p:sp>
      <p:sp>
        <p:nvSpPr>
          <p:cNvPr id="169986" name="Rectangle 3"/>
          <p:cNvSpPr>
            <a:spLocks noGrp="1" noChangeArrowheads="1"/>
          </p:cNvSpPr>
          <p:nvPr>
            <p:ph type="title"/>
          </p:nvPr>
        </p:nvSpPr>
        <p:spPr>
          <a:xfrm>
            <a:off x="609600" y="274638"/>
            <a:ext cx="7772400" cy="1371600"/>
          </a:xfrm>
        </p:spPr>
        <p:txBody>
          <a:bodyPr/>
          <a:lstStyle/>
          <a:p>
            <a:pPr algn="l"/>
            <a:r>
              <a:rPr lang="en-US" sz="2200" smtClean="0"/>
              <a:t>Basten CH.  Ammons WF Jr.  Persson R.  Long-term evaluation of root-resected molars: a retrospective study.  </a:t>
            </a:r>
            <a:r>
              <a:rPr lang="en-US" sz="2200" i="1" smtClean="0"/>
              <a:t>International Journal of Periodontics &amp; </a:t>
            </a:r>
            <a:br>
              <a:rPr lang="en-US" sz="2200" i="1" smtClean="0"/>
            </a:br>
            <a:r>
              <a:rPr lang="en-US" sz="2200" i="1" smtClean="0"/>
              <a:t>Restorative Dentistry</a:t>
            </a:r>
            <a:r>
              <a:rPr lang="en-US" sz="2200" smtClean="0"/>
              <a:t>   1996;16:206-19</a:t>
            </a:r>
            <a:endParaRPr lang="en-US" b="0" smtClean="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p:nvPr>
        </p:nvSpPr>
        <p:spPr>
          <a:xfrm>
            <a:off x="709613" y="1189038"/>
            <a:ext cx="7772400" cy="1143000"/>
          </a:xfrm>
        </p:spPr>
        <p:txBody>
          <a:bodyPr/>
          <a:lstStyle/>
          <a:p>
            <a:pPr algn="l"/>
            <a:r>
              <a:rPr lang="en-US" sz="2400" smtClean="0"/>
              <a:t>Yang SF. et.al., Vertical root fracture in nonendodontically treated teeth. </a:t>
            </a:r>
            <a:r>
              <a:rPr lang="en-US" sz="2400" i="1" smtClean="0"/>
              <a:t>Journal of Endodontics</a:t>
            </a:r>
            <a:r>
              <a:rPr lang="en-US" sz="2400" smtClean="0"/>
              <a:t>  1995;21:337-9</a:t>
            </a:r>
            <a:endParaRPr lang="en-US" smtClean="0"/>
          </a:p>
        </p:txBody>
      </p:sp>
      <p:sp>
        <p:nvSpPr>
          <p:cNvPr id="415747" name="Rectangle 3"/>
          <p:cNvSpPr>
            <a:spLocks noGrp="1" noChangeArrowheads="1"/>
          </p:cNvSpPr>
          <p:nvPr>
            <p:ph type="body" idx="1"/>
          </p:nvPr>
        </p:nvSpPr>
        <p:spPr>
          <a:xfrm>
            <a:off x="677863" y="2667000"/>
            <a:ext cx="7772400" cy="3779838"/>
          </a:xfrm>
        </p:spPr>
        <p:txBody>
          <a:bodyPr/>
          <a:lstStyle/>
          <a:p>
            <a:pPr marL="0" indent="0" algn="just">
              <a:buFont typeface="ZapfDingbats BT" pitchFamily="18" charset="2"/>
              <a:buNone/>
              <a:defRPr/>
            </a:pPr>
            <a:r>
              <a:rPr lang="en-US" sz="2400" smtClean="0"/>
              <a:t>This study describes 11 Chinese patients with 12 molars that developed vertical root fractures without endodontic or post procedures. Fractured teeth showed a consistent pattern.</a:t>
            </a:r>
          </a:p>
          <a:p>
            <a:pPr marL="0" indent="0" algn="just">
              <a:buFont typeface="ZapfDingbats BT" pitchFamily="18" charset="2"/>
              <a:buNone/>
              <a:defRPr/>
            </a:pPr>
            <a:r>
              <a:rPr lang="en-US" sz="1600" smtClean="0"/>
              <a:t> </a:t>
            </a:r>
            <a:endParaRPr lang="en-US" sz="500" smtClean="0"/>
          </a:p>
          <a:p>
            <a:pPr lvl="1" algn="just">
              <a:defRPr/>
            </a:pPr>
            <a:r>
              <a:rPr lang="en-US" sz="2200" smtClean="0"/>
              <a:t>The majority were severely attrited mandibular molars in males.</a:t>
            </a:r>
          </a:p>
          <a:p>
            <a:pPr lvl="1" algn="just">
              <a:defRPr/>
            </a:pPr>
            <a:r>
              <a:rPr lang="en-US" sz="2200" smtClean="0"/>
              <a:t>All had clinically intact crowns with no or minimal restorations.</a:t>
            </a:r>
            <a:endParaRPr lang="en-US" sz="2000" smtClean="0"/>
          </a:p>
          <a:p>
            <a:pPr marL="0" indent="0">
              <a:buFont typeface="ZapfDingbats BT" pitchFamily="18" charset="2"/>
              <a:buNone/>
              <a:defRPr/>
            </a:pPr>
            <a:endParaRPr lang="en-US" smtClean="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a:xfrm>
            <a:off x="457200" y="685800"/>
            <a:ext cx="7772400" cy="1143000"/>
          </a:xfrm>
        </p:spPr>
        <p:txBody>
          <a:bodyPr/>
          <a:lstStyle/>
          <a:p>
            <a:pPr algn="l"/>
            <a:r>
              <a:rPr lang="en-US" sz="2400" smtClean="0"/>
              <a:t>Yeh CJ. Fatigue root fracture: a spontaneous root fracture in non-endodontically  treated teeth.  </a:t>
            </a:r>
            <a:br>
              <a:rPr lang="en-US" sz="2400" smtClean="0"/>
            </a:br>
            <a:r>
              <a:rPr lang="en-US" sz="2400" smtClean="0"/>
              <a:t>British Dental Journal.  1997;182:261-6</a:t>
            </a:r>
            <a:endParaRPr lang="en-US" sz="3600" smtClean="0"/>
          </a:p>
        </p:txBody>
      </p:sp>
      <p:sp>
        <p:nvSpPr>
          <p:cNvPr id="416771" name="Rectangle 3"/>
          <p:cNvSpPr>
            <a:spLocks noGrp="1" noChangeArrowheads="1"/>
          </p:cNvSpPr>
          <p:nvPr>
            <p:ph type="body" idx="1"/>
          </p:nvPr>
        </p:nvSpPr>
        <p:spPr>
          <a:xfrm>
            <a:off x="685800" y="2438400"/>
            <a:ext cx="7772400" cy="4114800"/>
          </a:xfrm>
        </p:spPr>
        <p:txBody>
          <a:bodyPr/>
          <a:lstStyle/>
          <a:p>
            <a:pPr marL="0" indent="0" algn="just">
              <a:buFont typeface="ZapfDingbats BT" pitchFamily="18" charset="2"/>
              <a:buNone/>
              <a:defRPr/>
            </a:pPr>
            <a:r>
              <a:rPr lang="en-US" sz="2400" smtClean="0"/>
              <a:t>46 cases of root fracture occurring in 51 non-endodontically treated teeth were studied. </a:t>
            </a:r>
          </a:p>
          <a:p>
            <a:pPr lvl="1" algn="just">
              <a:defRPr/>
            </a:pPr>
            <a:r>
              <a:rPr lang="en-US" sz="2000" smtClean="0"/>
              <a:t>All of the patients had chewing habits which induced a unique root fracture. The results of this study suggest an additional cause of root fracture that has not been described previously. The term 'fatigue root fracture' describes a fracture that results from an excessive, repetitive, heavy masticatory stress applied to a tooth. </a:t>
            </a:r>
          </a:p>
          <a:p>
            <a:pPr lvl="1" algn="just">
              <a:defRPr/>
            </a:pPr>
            <a:r>
              <a:rPr lang="en-US" sz="2000" smtClean="0"/>
              <a:t>The majority (80%) of cases of this kind of fracture are vertical and occur mainly (96%) in persons over the age of 40. In addition, all the teeth affected were posterior teeth, and the majority (51%) were mandibular first molars.</a:t>
            </a:r>
            <a:endParaRPr lang="en-US" smtClean="0"/>
          </a:p>
          <a:p>
            <a:pPr marL="0" indent="0">
              <a:buFont typeface="ZapfDingbats BT" pitchFamily="18" charset="2"/>
              <a:buNone/>
              <a:defRPr/>
            </a:pPr>
            <a:endParaRPr lang="en-US" smtClean="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18 Fractured Distal Root"/>
          <p:cNvPicPr>
            <a:picLocks noChangeAspect="1" noChangeArrowheads="1"/>
          </p:cNvPicPr>
          <p:nvPr/>
        </p:nvPicPr>
        <p:blipFill>
          <a:blip r:embed="rId2"/>
          <a:srcRect/>
          <a:stretch>
            <a:fillRect/>
          </a:stretch>
        </p:blipFill>
        <p:spPr bwMode="auto">
          <a:xfrm>
            <a:off x="1050925" y="1747838"/>
            <a:ext cx="7026275" cy="472440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18 Fractured Mesial Root NE"/>
          <p:cNvPicPr>
            <a:picLocks noChangeAspect="1" noChangeArrowheads="1"/>
          </p:cNvPicPr>
          <p:nvPr/>
        </p:nvPicPr>
        <p:blipFill>
          <a:blip r:embed="rId2"/>
          <a:srcRect/>
          <a:stretch>
            <a:fillRect/>
          </a:stretch>
        </p:blipFill>
        <p:spPr bwMode="auto">
          <a:xfrm>
            <a:off x="1446213" y="1639888"/>
            <a:ext cx="6446837" cy="4924425"/>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18 Fractured Mesial Root NE II"/>
          <p:cNvPicPr>
            <a:picLocks noChangeAspect="1" noChangeArrowheads="1"/>
          </p:cNvPicPr>
          <p:nvPr/>
        </p:nvPicPr>
        <p:blipFill>
          <a:blip r:embed="rId2"/>
          <a:srcRect/>
          <a:stretch>
            <a:fillRect/>
          </a:stretch>
        </p:blipFill>
        <p:spPr bwMode="auto">
          <a:xfrm>
            <a:off x="944563" y="1531938"/>
            <a:ext cx="7118350" cy="5035550"/>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Fracture #4 Perio TX Preop"/>
          <p:cNvPicPr>
            <a:picLocks noChangeAspect="1" noChangeArrowheads="1"/>
          </p:cNvPicPr>
          <p:nvPr/>
        </p:nvPicPr>
        <p:blipFill>
          <a:blip r:embed="rId2"/>
          <a:srcRect/>
          <a:stretch>
            <a:fillRect/>
          </a:stretch>
        </p:blipFill>
        <p:spPr bwMode="auto">
          <a:xfrm>
            <a:off x="854075" y="1462088"/>
            <a:ext cx="7148513" cy="5100637"/>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Fracture #4 Perio TX Tracing"/>
          <p:cNvPicPr>
            <a:picLocks noChangeAspect="1" noChangeArrowheads="1"/>
          </p:cNvPicPr>
          <p:nvPr/>
        </p:nvPicPr>
        <p:blipFill>
          <a:blip r:embed="rId2"/>
          <a:srcRect/>
          <a:stretch>
            <a:fillRect/>
          </a:stretch>
        </p:blipFill>
        <p:spPr bwMode="auto">
          <a:xfrm>
            <a:off x="762000" y="1400175"/>
            <a:ext cx="7421563" cy="5146675"/>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Fracture #4 Perio TX Separation"/>
          <p:cNvPicPr>
            <a:picLocks noChangeAspect="1" noChangeArrowheads="1"/>
          </p:cNvPicPr>
          <p:nvPr/>
        </p:nvPicPr>
        <p:blipFill>
          <a:blip r:embed="rId2"/>
          <a:srcRect/>
          <a:stretch>
            <a:fillRect/>
          </a:stretch>
        </p:blipFill>
        <p:spPr bwMode="auto">
          <a:xfrm>
            <a:off x="1036638" y="1374775"/>
            <a:ext cx="7116762" cy="507206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Green #4  Segment Removed.jpg"/>
          <p:cNvPicPr>
            <a:picLocks noChangeAspect="1"/>
          </p:cNvPicPr>
          <p:nvPr/>
        </p:nvPicPr>
        <p:blipFill>
          <a:blip r:embed="rId2"/>
          <a:srcRect/>
          <a:stretch>
            <a:fillRect/>
          </a:stretch>
        </p:blipFill>
        <p:spPr bwMode="auto">
          <a:xfrm>
            <a:off x="223838" y="285750"/>
            <a:ext cx="8751887"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Fracture #14 Pre"/>
          <p:cNvPicPr>
            <a:picLocks noChangeAspect="1" noChangeArrowheads="1"/>
          </p:cNvPicPr>
          <p:nvPr/>
        </p:nvPicPr>
        <p:blipFill>
          <a:blip r:embed="rId2"/>
          <a:srcRect/>
          <a:stretch>
            <a:fillRect/>
          </a:stretch>
        </p:blipFill>
        <p:spPr bwMode="auto">
          <a:xfrm>
            <a:off x="304800" y="381000"/>
            <a:ext cx="4572000" cy="3052763"/>
          </a:xfrm>
          <a:prstGeom prst="rect">
            <a:avLst/>
          </a:prstGeom>
          <a:noFill/>
          <a:ln w="9525">
            <a:noFill/>
            <a:miter lim="800000"/>
            <a:headEnd/>
            <a:tailEnd/>
          </a:ln>
        </p:spPr>
      </p:pic>
      <p:pic>
        <p:nvPicPr>
          <p:cNvPr id="179202" name="Picture 3" descr="Fracture #14 Post"/>
          <p:cNvPicPr>
            <a:picLocks noChangeAspect="1" noChangeArrowheads="1"/>
          </p:cNvPicPr>
          <p:nvPr/>
        </p:nvPicPr>
        <p:blipFill>
          <a:blip r:embed="rId3"/>
          <a:srcRect/>
          <a:stretch>
            <a:fillRect/>
          </a:stretch>
        </p:blipFill>
        <p:spPr bwMode="auto">
          <a:xfrm>
            <a:off x="4572000" y="3556000"/>
            <a:ext cx="4343400" cy="3055938"/>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orizontal Fracture #4 1986 Recall D200"/>
          <p:cNvPicPr>
            <a:picLocks noChangeAspect="1" noChangeArrowheads="1"/>
          </p:cNvPicPr>
          <p:nvPr/>
        </p:nvPicPr>
        <p:blipFill>
          <a:blip r:embed="rId2"/>
          <a:srcRect/>
          <a:stretch>
            <a:fillRect/>
          </a:stretch>
        </p:blipFill>
        <p:spPr bwMode="auto">
          <a:xfrm>
            <a:off x="4419600" y="3352800"/>
            <a:ext cx="4267200" cy="3232150"/>
          </a:xfrm>
          <a:prstGeom prst="rect">
            <a:avLst/>
          </a:prstGeom>
          <a:noFill/>
          <a:ln w="9525">
            <a:noFill/>
            <a:miter lim="800000"/>
            <a:headEnd/>
            <a:tailEnd/>
          </a:ln>
        </p:spPr>
      </p:pic>
      <p:pic>
        <p:nvPicPr>
          <p:cNvPr id="180226" name="Picture 3" descr="Horizontal Fracture #4 1986 Recall C 200"/>
          <p:cNvPicPr>
            <a:picLocks noChangeAspect="1" noChangeArrowheads="1"/>
          </p:cNvPicPr>
          <p:nvPr/>
        </p:nvPicPr>
        <p:blipFill>
          <a:blip r:embed="rId3"/>
          <a:srcRect/>
          <a:stretch>
            <a:fillRect/>
          </a:stretch>
        </p:blipFill>
        <p:spPr bwMode="auto">
          <a:xfrm>
            <a:off x="457200" y="381000"/>
            <a:ext cx="3657600" cy="3552825"/>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Root Fracture Mesial #30 1985"/>
          <p:cNvPicPr>
            <a:picLocks noChangeAspect="1" noChangeArrowheads="1"/>
          </p:cNvPicPr>
          <p:nvPr/>
        </p:nvPicPr>
        <p:blipFill>
          <a:blip r:embed="rId2"/>
          <a:srcRect/>
          <a:stretch>
            <a:fillRect/>
          </a:stretch>
        </p:blipFill>
        <p:spPr bwMode="auto">
          <a:xfrm>
            <a:off x="990600" y="1385888"/>
            <a:ext cx="7467600" cy="523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GAJ Fractured Mesial Root #18"/>
          <p:cNvPicPr>
            <a:picLocks noChangeAspect="1" noChangeArrowheads="1"/>
          </p:cNvPicPr>
          <p:nvPr/>
        </p:nvPicPr>
        <p:blipFill>
          <a:blip r:embed="rId2"/>
          <a:srcRect/>
          <a:stretch>
            <a:fillRect/>
          </a:stretch>
        </p:blipFill>
        <p:spPr bwMode="auto">
          <a:xfrm>
            <a:off x="868363" y="1155700"/>
            <a:ext cx="7437437" cy="5449888"/>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GAJ Fractured Mesial Root #18 Restored"/>
          <p:cNvPicPr>
            <a:picLocks noChangeAspect="1" noChangeArrowheads="1"/>
          </p:cNvPicPr>
          <p:nvPr/>
        </p:nvPicPr>
        <p:blipFill>
          <a:blip r:embed="rId2"/>
          <a:srcRect/>
          <a:stretch>
            <a:fillRect/>
          </a:stretch>
        </p:blipFill>
        <p:spPr bwMode="auto">
          <a:xfrm>
            <a:off x="4419600" y="3475038"/>
            <a:ext cx="4419600" cy="3062287"/>
          </a:xfrm>
          <a:prstGeom prst="rect">
            <a:avLst/>
          </a:prstGeom>
          <a:noFill/>
          <a:ln w="9525">
            <a:noFill/>
            <a:miter lim="800000"/>
            <a:headEnd/>
            <a:tailEnd/>
          </a:ln>
        </p:spPr>
      </p:pic>
      <p:pic>
        <p:nvPicPr>
          <p:cNvPr id="183298" name="Picture 3" descr="GAJ Fractured Mesial Root #18 Endo"/>
          <p:cNvPicPr>
            <a:picLocks noChangeAspect="1" noChangeArrowheads="1"/>
          </p:cNvPicPr>
          <p:nvPr/>
        </p:nvPicPr>
        <p:blipFill>
          <a:blip r:embed="rId3"/>
          <a:srcRect/>
          <a:stretch>
            <a:fillRect/>
          </a:stretch>
        </p:blipFill>
        <p:spPr bwMode="auto">
          <a:xfrm>
            <a:off x="304800" y="381000"/>
            <a:ext cx="4495800" cy="3000375"/>
          </a:xfrm>
          <a:prstGeom prst="rect">
            <a:avLst/>
          </a:prstGeom>
          <a:noFill/>
          <a:ln w="9525">
            <a:no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xfrm>
            <a:off x="744538" y="762000"/>
            <a:ext cx="7772400" cy="1143000"/>
          </a:xfrm>
        </p:spPr>
        <p:txBody>
          <a:bodyPr/>
          <a:lstStyle/>
          <a:p>
            <a:pPr algn="l"/>
            <a:r>
              <a:rPr lang="en-US" sz="2000" smtClean="0"/>
              <a:t>Nicopoulou-Karayianni K.  Bragger U.  Lang NP. Patterns of periodontal destruction associated with incomplete root fractures. </a:t>
            </a:r>
            <a:r>
              <a:rPr lang="en-US" sz="2000" i="1" smtClean="0"/>
              <a:t>Dento-Maxillo-Facial Radiology</a:t>
            </a:r>
            <a:r>
              <a:rPr lang="en-US" sz="2000" smtClean="0"/>
              <a:t>  1997;26:321-6</a:t>
            </a:r>
            <a:endParaRPr lang="en-US" smtClean="0"/>
          </a:p>
        </p:txBody>
      </p:sp>
      <p:sp>
        <p:nvSpPr>
          <p:cNvPr id="218115" name="Rectangle 3"/>
          <p:cNvSpPr>
            <a:spLocks noGrp="1" noChangeArrowheads="1"/>
          </p:cNvSpPr>
          <p:nvPr>
            <p:ph type="body" idx="1"/>
          </p:nvPr>
        </p:nvSpPr>
        <p:spPr>
          <a:xfrm>
            <a:off x="722313" y="2406650"/>
            <a:ext cx="7772400" cy="4054475"/>
          </a:xfrm>
        </p:spPr>
        <p:txBody>
          <a:bodyPr/>
          <a:lstStyle/>
          <a:p>
            <a:pPr marL="0" indent="0" algn="just">
              <a:buFont typeface="ZapfDingbats BT" pitchFamily="18" charset="2"/>
              <a:buNone/>
              <a:defRPr/>
            </a:pPr>
            <a:r>
              <a:rPr lang="en-US" sz="2200" smtClean="0"/>
              <a:t>Evaluated the differential radiographic diagnostics of teeth with incomplete root fracture without displacement of the fractured fragments to a vertical periodontal defect, a periodontal-endodontic lesion and an endodontic-periapical lesion.</a:t>
            </a:r>
          </a:p>
          <a:p>
            <a:pPr lvl="1">
              <a:defRPr/>
            </a:pPr>
            <a:r>
              <a:rPr lang="en-US" sz="2000" noProof="1" smtClean="0"/>
              <a:t>Teeth with root fractures demonstrated smaller mean probing pocket depths than those with  either periodontal or periodontal-endodontic lesions. Radiographic bone loss was significantly greater in teeth with periodontal and periodontal-endodontic lesions when compared with those with fractures. </a:t>
            </a:r>
            <a:endParaRPr lang="en-US" sz="2000" smtClean="0"/>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type="body" idx="1"/>
          </p:nvPr>
        </p:nvSpPr>
        <p:spPr>
          <a:xfrm>
            <a:off x="739775" y="2955925"/>
            <a:ext cx="7772400" cy="3657600"/>
          </a:xfrm>
        </p:spPr>
        <p:txBody>
          <a:bodyPr/>
          <a:lstStyle/>
          <a:p>
            <a:pPr marL="0" indent="0" algn="just">
              <a:buFont typeface="ZapfDingbats BT" pitchFamily="18" charset="2"/>
              <a:buNone/>
              <a:defRPr/>
            </a:pPr>
            <a:r>
              <a:rPr lang="en-US" sz="2200" smtClean="0"/>
              <a:t>Eighty-six percent of the teeth with fractures had a complete root canal filling. Posts were present in twenty-three of the fractured teeth and in thirteen percent of those with an endodontic periapical lesion. Ninety-one percent of the teeth with vertical fractures were crowned or fixed-bridge abutments. Only five percent of the fractured teeth had no evidence of periapical bone changes. Incomplete root fractures mainly involve teeth which have undergone successful endodontic treatment. An isolated pocket on one aspect of a  suspected tooth is reliably diagnostic for a root fracture.</a:t>
            </a:r>
            <a:endParaRPr lang="en-US" smtClean="0"/>
          </a:p>
          <a:p>
            <a:pPr marL="0" indent="0">
              <a:buFont typeface="ZapfDingbats BT" pitchFamily="18" charset="2"/>
              <a:buNone/>
              <a:defRPr/>
            </a:pPr>
            <a:endParaRPr lang="en-US" smtClean="0"/>
          </a:p>
        </p:txBody>
      </p:sp>
      <p:sp>
        <p:nvSpPr>
          <p:cNvPr id="185346" name="Rectangle 4"/>
          <p:cNvSpPr>
            <a:spLocks noGrp="1" noChangeArrowheads="1"/>
          </p:cNvSpPr>
          <p:nvPr>
            <p:ph type="title"/>
          </p:nvPr>
        </p:nvSpPr>
        <p:spPr>
          <a:xfrm>
            <a:off x="712788" y="1493838"/>
            <a:ext cx="7772400" cy="1143000"/>
          </a:xfrm>
        </p:spPr>
        <p:txBody>
          <a:bodyPr/>
          <a:lstStyle/>
          <a:p>
            <a:pPr algn="l"/>
            <a:r>
              <a:rPr lang="en-US" sz="2000" smtClean="0"/>
              <a:t>Nicopoulou-Karayianni K.  Bragger U.  Lang NP. Patterns of periodontal destruction associated with incomplete root fractures. </a:t>
            </a:r>
            <a:r>
              <a:rPr lang="en-US" sz="2000" i="1" smtClean="0"/>
              <a:t>Dento-Maxillo-Facial Radiology</a:t>
            </a:r>
            <a:r>
              <a:rPr lang="en-US" sz="2000" smtClean="0"/>
              <a:t>  1997;26:321-6</a:t>
            </a:r>
            <a:endParaRPr lang="en-US" smtClean="0"/>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p:nvPr>
        </p:nvSpPr>
        <p:spPr>
          <a:xfrm>
            <a:off x="611188" y="1333500"/>
            <a:ext cx="7772400" cy="1143000"/>
          </a:xfrm>
        </p:spPr>
        <p:txBody>
          <a:bodyPr/>
          <a:lstStyle/>
          <a:p>
            <a:pPr algn="l"/>
            <a:r>
              <a:rPr lang="en-US" sz="2400" smtClean="0"/>
              <a:t>Selden HS. Repair of incomplete vertical root fractures in endodontically treated teeth--in vivo trials.   </a:t>
            </a:r>
            <a:br>
              <a:rPr lang="en-US" sz="2400" smtClean="0"/>
            </a:br>
            <a:r>
              <a:rPr lang="en-US" sz="2400" i="1" smtClean="0"/>
              <a:t>Journal of Endodontics</a:t>
            </a:r>
            <a:r>
              <a:rPr lang="en-US" sz="2400" smtClean="0"/>
              <a:t>  1996;22:426-9</a:t>
            </a:r>
            <a:endParaRPr lang="en-US" smtClean="0"/>
          </a:p>
        </p:txBody>
      </p:sp>
      <p:sp>
        <p:nvSpPr>
          <p:cNvPr id="220163" name="Rectangle 3"/>
          <p:cNvSpPr>
            <a:spLocks noGrp="1" noChangeArrowheads="1"/>
          </p:cNvSpPr>
          <p:nvPr>
            <p:ph type="body" idx="1"/>
          </p:nvPr>
        </p:nvSpPr>
        <p:spPr>
          <a:xfrm>
            <a:off x="693738" y="2697163"/>
            <a:ext cx="7772400" cy="3124200"/>
          </a:xfrm>
        </p:spPr>
        <p:txBody>
          <a:bodyPr/>
          <a:lstStyle/>
          <a:p>
            <a:pPr marL="0" indent="0" algn="just">
              <a:buFont typeface="ZapfDingbats BT" pitchFamily="18" charset="2"/>
              <a:buNone/>
              <a:defRPr/>
            </a:pPr>
            <a:r>
              <a:rPr lang="en-US" sz="2100" smtClean="0"/>
              <a:t>Evaluated the healing of incomplete vertical root fractures following repair. The two-stage surgical procedure incorporated ultrasonic fracture cleaning, bonding of the fracture repair with silver glass-ionomer cement, placement of a bone graft material, and application of guided-tissue regeneration. </a:t>
            </a:r>
          </a:p>
          <a:p>
            <a:pPr marL="0" indent="0" algn="just">
              <a:buFont typeface="ZapfDingbats BT" pitchFamily="18" charset="2"/>
              <a:buNone/>
              <a:defRPr/>
            </a:pPr>
            <a:endParaRPr lang="en-US" sz="1100" smtClean="0"/>
          </a:p>
          <a:p>
            <a:pPr lvl="1" algn="just">
              <a:defRPr/>
            </a:pPr>
            <a:r>
              <a:rPr lang="en-US" sz="2100" smtClean="0"/>
              <a:t>Of the six roots in the study, five failed within 2 to 11 months. One root continued to be symptom-free, without periodontal pocket formation for 1 year, but then failed because of extension of the incomplete root fracture to the lingual of the root.</a:t>
            </a:r>
          </a:p>
          <a:p>
            <a:pPr marL="0" indent="0">
              <a:buFont typeface="ZapfDingbats BT" pitchFamily="18" charset="2"/>
              <a:buNone/>
              <a:defRPr/>
            </a:pPr>
            <a:endParaRPr lang="en-US" sz="2200" smtClean="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677863" y="1828800"/>
            <a:ext cx="7772400" cy="1143000"/>
          </a:xfrm>
        </p:spPr>
        <p:txBody>
          <a:bodyPr/>
          <a:lstStyle/>
          <a:p>
            <a:pPr algn="l"/>
            <a:r>
              <a:rPr lang="en-US" sz="2400" smtClean="0"/>
              <a:t>Joseph J.  Ramachandran G.  Fracture resistance of dowel channel preparations with various dentin thickness. </a:t>
            </a:r>
            <a:r>
              <a:rPr lang="en-US" sz="2400" i="1" smtClean="0"/>
              <a:t>Federation of Operative Dentistry</a:t>
            </a:r>
            <a:r>
              <a:rPr lang="en-US" sz="2400" smtClean="0"/>
              <a:t> 1990;1:32-5</a:t>
            </a:r>
            <a:endParaRPr lang="en-US" smtClean="0"/>
          </a:p>
        </p:txBody>
      </p:sp>
      <p:sp>
        <p:nvSpPr>
          <p:cNvPr id="221187" name="Rectangle 3"/>
          <p:cNvSpPr>
            <a:spLocks noGrp="1" noChangeArrowheads="1"/>
          </p:cNvSpPr>
          <p:nvPr>
            <p:ph type="body" idx="1"/>
          </p:nvPr>
        </p:nvSpPr>
        <p:spPr>
          <a:xfrm>
            <a:off x="800100" y="3200400"/>
            <a:ext cx="7772400" cy="3475038"/>
          </a:xfrm>
        </p:spPr>
        <p:txBody>
          <a:bodyPr/>
          <a:lstStyle/>
          <a:p>
            <a:pPr lvl="1" algn="just">
              <a:defRPr/>
            </a:pPr>
            <a:r>
              <a:rPr lang="en-US" sz="2200" smtClean="0"/>
              <a:t>This study found that more than 1 mm thickness of labial dentin wall of post channel is required to prevent root fracture under horizontally directed force and an addition of 2 mm collar in the core around the root enhanced the resistance to root fracture. </a:t>
            </a:r>
          </a:p>
          <a:p>
            <a:pPr marL="0" indent="0" algn="just">
              <a:buFont typeface="ZapfDingbats BT" pitchFamily="18" charset="2"/>
              <a:buNone/>
              <a:defRPr/>
            </a:pPr>
            <a:endParaRPr lang="en-US" sz="2200" smtClean="0"/>
          </a:p>
          <a:p>
            <a:pPr lvl="1" algn="just">
              <a:defRPr/>
            </a:pPr>
            <a:r>
              <a:rPr lang="en-US" sz="2200" smtClean="0"/>
              <a:t>It was also found that adequate post diameter should be present to prevent dowel failure due to bending under force.</a:t>
            </a:r>
          </a:p>
          <a:p>
            <a:pPr marL="0" indent="0">
              <a:buFont typeface="ZapfDingbats BT" pitchFamily="18" charset="2"/>
              <a:buNone/>
              <a:defRPr/>
            </a:pPr>
            <a:endParaRPr lang="en-US" b="0" smtClean="0"/>
          </a:p>
          <a:p>
            <a:pPr marL="0" indent="0">
              <a:buFont typeface="ZapfDingbats BT" pitchFamily="18" charset="2"/>
              <a:buNone/>
              <a:defRPr/>
            </a:pPr>
            <a:endParaRPr lang="en-US" smtClean="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633413" y="944563"/>
            <a:ext cx="7772400" cy="1143000"/>
          </a:xfrm>
        </p:spPr>
        <p:txBody>
          <a:bodyPr/>
          <a:lstStyle/>
          <a:p>
            <a:pPr algn="l"/>
            <a:r>
              <a:rPr lang="en-US" sz="2800" smtClean="0"/>
              <a:t>Morfis AS. Vertical root fractures. </a:t>
            </a:r>
            <a:r>
              <a:rPr lang="en-US" sz="2800" i="1" smtClean="0"/>
              <a:t>Oral Surgery, Oral Medicine, Oral Pathology</a:t>
            </a:r>
            <a:r>
              <a:rPr lang="en-US" sz="2800" smtClean="0"/>
              <a:t>  1990;69:631-5</a:t>
            </a:r>
            <a:endParaRPr lang="en-US" smtClean="0"/>
          </a:p>
        </p:txBody>
      </p:sp>
      <p:sp>
        <p:nvSpPr>
          <p:cNvPr id="225283" name="Rectangle 3"/>
          <p:cNvSpPr>
            <a:spLocks noGrp="1" noChangeArrowheads="1"/>
          </p:cNvSpPr>
          <p:nvPr>
            <p:ph type="body" idx="1"/>
          </p:nvPr>
        </p:nvSpPr>
        <p:spPr>
          <a:xfrm>
            <a:off x="714375" y="2438400"/>
            <a:ext cx="7772400" cy="4130675"/>
          </a:xfrm>
        </p:spPr>
        <p:txBody>
          <a:bodyPr/>
          <a:lstStyle/>
          <a:p>
            <a:pPr marL="0" indent="0" algn="just">
              <a:buFont typeface="ZapfDingbats BT" pitchFamily="18" charset="2"/>
              <a:buNone/>
              <a:defRPr/>
            </a:pPr>
            <a:r>
              <a:rPr lang="en-US" sz="2200" smtClean="0"/>
              <a:t>This study reviewed 303 patients with 460 single or multirooted endodontically treated teeth restored with or without post and full cast crown coverage after treatment. The teeth were functioning for at least 3 years, without having received any other type treatment.</a:t>
            </a:r>
          </a:p>
          <a:p>
            <a:pPr marL="0" indent="0" algn="just">
              <a:buFont typeface="ZapfDingbats BT" pitchFamily="18" charset="2"/>
              <a:buNone/>
              <a:defRPr/>
            </a:pPr>
            <a:endParaRPr lang="en-US" sz="2200" smtClean="0"/>
          </a:p>
          <a:p>
            <a:pPr lvl="1" algn="just">
              <a:defRPr/>
            </a:pPr>
            <a:r>
              <a:rPr lang="en-US" sz="2200" smtClean="0"/>
              <a:t>3.69% of the teeth had had vertical root fracture. Computer analysis revealed a significant correlation between vertical root fracture and the technique of instrumentation and obturation of the canal, the length of the post, and the existence of the post.</a:t>
            </a:r>
            <a:r>
              <a:rPr lang="en-US" smtClean="0"/>
              <a:t> </a:t>
            </a:r>
          </a:p>
          <a:p>
            <a:pPr marL="0" indent="0">
              <a:buFont typeface="ZapfDingbats BT" pitchFamily="18" charset="2"/>
              <a:buNone/>
              <a:defRPr/>
            </a:pPr>
            <a:endParaRPr lang="en-US"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Green #4 Lingual Segment II.jpg"/>
          <p:cNvPicPr>
            <a:picLocks noChangeAspect="1"/>
          </p:cNvPicPr>
          <p:nvPr/>
        </p:nvPicPr>
        <p:blipFill>
          <a:blip r:embed="rId2"/>
          <a:srcRect/>
          <a:stretch>
            <a:fillRect/>
          </a:stretch>
        </p:blipFill>
        <p:spPr bwMode="auto">
          <a:xfrm>
            <a:off x="219075" y="171450"/>
            <a:ext cx="4521200" cy="3103563"/>
          </a:xfrm>
          <a:prstGeom prst="rect">
            <a:avLst/>
          </a:prstGeom>
          <a:noFill/>
          <a:ln w="9525">
            <a:noFill/>
            <a:miter lim="800000"/>
            <a:headEnd/>
            <a:tailEnd/>
          </a:ln>
        </p:spPr>
      </p:pic>
      <p:pic>
        <p:nvPicPr>
          <p:cNvPr id="32770" name="Picture 3" descr="Green #4 Lateral Segment.jpg"/>
          <p:cNvPicPr>
            <a:picLocks noChangeAspect="1"/>
          </p:cNvPicPr>
          <p:nvPr/>
        </p:nvPicPr>
        <p:blipFill>
          <a:blip r:embed="rId3"/>
          <a:srcRect/>
          <a:stretch>
            <a:fillRect/>
          </a:stretch>
        </p:blipFill>
        <p:spPr bwMode="auto">
          <a:xfrm>
            <a:off x="4181475" y="3335338"/>
            <a:ext cx="4738688" cy="3402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730250" y="1235075"/>
            <a:ext cx="7772400" cy="1143000"/>
          </a:xfrm>
        </p:spPr>
        <p:txBody>
          <a:bodyPr/>
          <a:lstStyle/>
          <a:p>
            <a:pPr algn="l"/>
            <a:r>
              <a:rPr lang="en-US" sz="2200" smtClean="0"/>
              <a:t>Obermayr G.  Walton RE.  Leary JM.  Krell KV.  Vertical root fracture and relative deformation during obturation and post cementation.  </a:t>
            </a:r>
            <a:r>
              <a:rPr lang="en-US" sz="2200" i="1" smtClean="0"/>
              <a:t>Journal of Prosthetic Dentistry</a:t>
            </a:r>
            <a:r>
              <a:rPr lang="en-US" sz="2200" smtClean="0"/>
              <a:t>.  1991;66:181-7</a:t>
            </a:r>
            <a:endParaRPr lang="en-US" smtClean="0"/>
          </a:p>
        </p:txBody>
      </p:sp>
      <p:sp>
        <p:nvSpPr>
          <p:cNvPr id="222211" name="Rectangle 3"/>
          <p:cNvSpPr>
            <a:spLocks noGrp="1" noChangeArrowheads="1"/>
          </p:cNvSpPr>
          <p:nvPr>
            <p:ph type="body" idx="1"/>
          </p:nvPr>
        </p:nvSpPr>
        <p:spPr>
          <a:xfrm>
            <a:off x="714375" y="2759075"/>
            <a:ext cx="7772400" cy="4098925"/>
          </a:xfrm>
        </p:spPr>
        <p:txBody>
          <a:bodyPr/>
          <a:lstStyle/>
          <a:p>
            <a:pPr marL="0" indent="0" algn="just">
              <a:buFont typeface="ZapfDingbats BT" pitchFamily="18" charset="2"/>
              <a:buNone/>
              <a:defRPr/>
            </a:pPr>
            <a:r>
              <a:rPr lang="en-US" sz="2100" smtClean="0"/>
              <a:t>Compared the amount of strain to the root that occurs during obturation and post cementation and the incidence of incomplete and complete vertical root fractures occurring during the aforementioned procedures. </a:t>
            </a:r>
          </a:p>
          <a:p>
            <a:pPr lvl="1" algn="just">
              <a:defRPr/>
            </a:pPr>
            <a:r>
              <a:rPr lang="en-US" sz="2100" smtClean="0"/>
              <a:t>Data showed significantly more relative deformation with placement of a post and loading than with obturation alone. The accumulation of strain from both procedures did not significantly increase incidence of vertical root fractures. </a:t>
            </a:r>
          </a:p>
          <a:p>
            <a:pPr lvl="1" algn="just">
              <a:defRPr/>
            </a:pPr>
            <a:r>
              <a:rPr lang="en-US" sz="2100" smtClean="0"/>
              <a:t>The results indicate that stresses from cementation of posts is more likely to cause relative deformation of roots.</a:t>
            </a:r>
          </a:p>
          <a:p>
            <a:pPr marL="0" indent="0">
              <a:buFont typeface="ZapfDingbats BT" pitchFamily="18" charset="2"/>
              <a:buNone/>
              <a:defRPr/>
            </a:pPr>
            <a:endParaRPr lang="en-US" smtClean="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a:xfrm>
            <a:off x="744538" y="762000"/>
            <a:ext cx="7772400" cy="1143000"/>
          </a:xfrm>
        </p:spPr>
        <p:txBody>
          <a:bodyPr/>
          <a:lstStyle/>
          <a:p>
            <a:pPr algn="l"/>
            <a:r>
              <a:rPr lang="en-US" sz="2200" smtClean="0"/>
              <a:t>Morando G.  Leupold RJ.  Meiers JC. Measurement of hydrostatic pressures during simulated post cementation. </a:t>
            </a:r>
            <a:r>
              <a:rPr lang="en-US" sz="2200" i="1" smtClean="0"/>
              <a:t>Journal of Prosthetic Dentistry</a:t>
            </a:r>
            <a:r>
              <a:rPr lang="en-US" sz="2200" smtClean="0"/>
              <a:t>.  1995;74:586-90</a:t>
            </a:r>
            <a:endParaRPr lang="en-US" smtClean="0"/>
          </a:p>
        </p:txBody>
      </p:sp>
      <p:sp>
        <p:nvSpPr>
          <p:cNvPr id="224259" name="Rectangle 3"/>
          <p:cNvSpPr>
            <a:spLocks noGrp="1" noChangeArrowheads="1"/>
          </p:cNvSpPr>
          <p:nvPr>
            <p:ph type="body" idx="1"/>
          </p:nvPr>
        </p:nvSpPr>
        <p:spPr>
          <a:xfrm>
            <a:off x="677863" y="2500313"/>
            <a:ext cx="7772400" cy="4067175"/>
          </a:xfrm>
        </p:spPr>
        <p:txBody>
          <a:bodyPr/>
          <a:lstStyle/>
          <a:p>
            <a:pPr marL="0" indent="0" algn="just">
              <a:buFont typeface="ZapfDingbats BT" pitchFamily="18" charset="2"/>
              <a:buNone/>
              <a:defRPr/>
            </a:pPr>
            <a:r>
              <a:rPr lang="en-US" sz="2000" smtClean="0"/>
              <a:t>Cast post and cores were fabricated and cemented with three different luting agents: resinous cement, glass ionomer cement, and zinc phosphate cement. Mean hydrostatic pressures (psi) recorded during post cementation were recorded</a:t>
            </a:r>
          </a:p>
          <a:p>
            <a:pPr lvl="2" algn="just">
              <a:buFont typeface="Monotype Sorts" charset="2"/>
              <a:buChar char="è"/>
              <a:defRPr/>
            </a:pPr>
            <a:r>
              <a:rPr lang="en-US" sz="2000" smtClean="0"/>
              <a:t>Zinc phosphate cement 	22.67</a:t>
            </a:r>
          </a:p>
          <a:p>
            <a:pPr lvl="2" algn="just">
              <a:buFont typeface="Monotype Sorts" charset="2"/>
              <a:buChar char="è"/>
              <a:defRPr/>
            </a:pPr>
            <a:r>
              <a:rPr lang="en-US" sz="2000" smtClean="0"/>
              <a:t>Resinous cement 		19.77</a:t>
            </a:r>
          </a:p>
          <a:p>
            <a:pPr lvl="2" algn="just">
              <a:buFont typeface="Monotype Sorts" charset="2"/>
              <a:buChar char="è"/>
              <a:defRPr/>
            </a:pPr>
            <a:r>
              <a:rPr lang="en-US" sz="2000" smtClean="0"/>
              <a:t>Glass ionomer cement 	17.66 </a:t>
            </a:r>
          </a:p>
          <a:p>
            <a:pPr lvl="3" algn="just">
              <a:defRPr/>
            </a:pPr>
            <a:endParaRPr lang="en-US" smtClean="0"/>
          </a:p>
          <a:p>
            <a:pPr marL="0" indent="0">
              <a:buFont typeface="ZapfDingbats BT" pitchFamily="18" charset="2"/>
              <a:buNone/>
              <a:defRPr/>
            </a:pPr>
            <a:r>
              <a:rPr lang="en-US" sz="2000" smtClean="0"/>
              <a:t>Zinc phosphate cement created substantially greater hydrostatic pressures than either the resinous or glass ionomer cements.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693738" y="1616075"/>
            <a:ext cx="7772400" cy="1143000"/>
          </a:xfrm>
        </p:spPr>
        <p:txBody>
          <a:bodyPr/>
          <a:lstStyle/>
          <a:p>
            <a:pPr algn="l"/>
            <a:r>
              <a:rPr lang="en-US" sz="2400" smtClean="0"/>
              <a:t>Barkhordar RA.  Radke R.  Abbasi J. Effect of metal collars on resistance of endodontically treated teeth to root fracture.  </a:t>
            </a:r>
            <a:r>
              <a:rPr lang="en-US" sz="2400" i="1" smtClean="0"/>
              <a:t>Journal of Prosthetic Dentistry</a:t>
            </a:r>
            <a:r>
              <a:rPr lang="en-US" sz="2400" smtClean="0"/>
              <a:t>  1989;61:676-8</a:t>
            </a:r>
            <a:endParaRPr lang="en-US" smtClean="0"/>
          </a:p>
        </p:txBody>
      </p:sp>
      <p:sp>
        <p:nvSpPr>
          <p:cNvPr id="226307" name="Rectangle 3"/>
          <p:cNvSpPr>
            <a:spLocks noGrp="1" noChangeArrowheads="1"/>
          </p:cNvSpPr>
          <p:nvPr>
            <p:ph type="body" idx="1"/>
          </p:nvPr>
        </p:nvSpPr>
        <p:spPr>
          <a:xfrm>
            <a:off x="760413" y="2971800"/>
            <a:ext cx="7772400" cy="3643313"/>
          </a:xfrm>
        </p:spPr>
        <p:txBody>
          <a:bodyPr/>
          <a:lstStyle/>
          <a:p>
            <a:pPr marL="0" indent="0">
              <a:buFont typeface="ZapfDingbats BT" pitchFamily="18" charset="2"/>
              <a:buNone/>
              <a:defRPr/>
            </a:pPr>
            <a:r>
              <a:rPr lang="en-US" sz="2400" smtClean="0"/>
              <a:t>Fractures of restored pulpless teeth without reinforcement are a familiar  dilemma to the dentist. This study examined the effect of a metal collar with approximate 3 degrees of taper on the resistance of endodontically treated roots to fracture. </a:t>
            </a:r>
          </a:p>
          <a:p>
            <a:pPr marL="0" indent="0" algn="just">
              <a:buFont typeface="ZapfDingbats BT" pitchFamily="18" charset="2"/>
              <a:buNone/>
              <a:defRPr/>
            </a:pPr>
            <a:endParaRPr lang="en-US" sz="1800" smtClean="0"/>
          </a:p>
          <a:p>
            <a:pPr lvl="1">
              <a:defRPr/>
            </a:pPr>
            <a:r>
              <a:rPr lang="en-US" sz="2400" smtClean="0"/>
              <a:t>Teeth without copings failed at a load of 49.6 kg whereas teeth with metal collars failed at a load of 65.29 kg. </a:t>
            </a:r>
          </a:p>
          <a:p>
            <a:pPr marL="0" indent="0">
              <a:buFont typeface="ZapfDingbats BT" pitchFamily="18" charset="2"/>
              <a:buNone/>
              <a:defRPr/>
            </a:pPr>
            <a:endParaRPr lang="en-US" smtClean="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a:lstStyle/>
          <a:p>
            <a:pPr marL="0" indent="0">
              <a:buFont typeface="ZapfDingbats BT" pitchFamily="18" charset="2"/>
              <a:buNone/>
              <a:defRPr/>
            </a:pPr>
            <a:endParaRPr lang="en-US" smtClean="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049338"/>
            <a:ext cx="7772400" cy="5199062"/>
          </a:xfrm>
        </p:spPr>
        <p:txBody>
          <a:bodyPr/>
          <a:lstStyle/>
          <a:p>
            <a:pPr marL="0" indent="0">
              <a:buFont typeface="ZapfDingbats BT" pitchFamily="18" charset="2"/>
              <a:buNone/>
              <a:defRPr/>
            </a:pPr>
            <a:r>
              <a:rPr lang="en-US" sz="2000" dirty="0" smtClean="0">
                <a:solidFill>
                  <a:schemeClr val="tx2"/>
                </a:solidFill>
              </a:rPr>
              <a:t>Tan L, Chen NN, </a:t>
            </a:r>
            <a:r>
              <a:rPr lang="en-US" sz="2000" dirty="0" err="1" smtClean="0">
                <a:solidFill>
                  <a:schemeClr val="tx2"/>
                </a:solidFill>
              </a:rPr>
              <a:t>Poon</a:t>
            </a:r>
            <a:r>
              <a:rPr lang="en-US" sz="2000" dirty="0" smtClean="0">
                <a:solidFill>
                  <a:schemeClr val="tx2"/>
                </a:solidFill>
              </a:rPr>
              <a:t> CY, Wong HB.  </a:t>
            </a:r>
            <a:r>
              <a:rPr lang="en-US" sz="2000" dirty="0" err="1" smtClean="0">
                <a:solidFill>
                  <a:schemeClr val="tx2"/>
                </a:solidFill>
              </a:rPr>
              <a:t>SuTrvival</a:t>
            </a:r>
            <a:r>
              <a:rPr lang="en-US" sz="2000" dirty="0" smtClean="0">
                <a:solidFill>
                  <a:schemeClr val="tx2"/>
                </a:solidFill>
              </a:rPr>
              <a:t> of root filled cracked teeth in a tertiary institution.  </a:t>
            </a:r>
            <a:r>
              <a:rPr lang="en-US" sz="2000" i="1" dirty="0" err="1" smtClean="0">
                <a:solidFill>
                  <a:schemeClr val="tx2"/>
                </a:solidFill>
              </a:rPr>
              <a:t>Int</a:t>
            </a:r>
            <a:r>
              <a:rPr lang="en-US" sz="2000" i="1" dirty="0" smtClean="0">
                <a:solidFill>
                  <a:schemeClr val="tx2"/>
                </a:solidFill>
              </a:rPr>
              <a:t> </a:t>
            </a:r>
            <a:r>
              <a:rPr lang="en-US" sz="2000" i="1" dirty="0" err="1" smtClean="0">
                <a:solidFill>
                  <a:schemeClr val="tx2"/>
                </a:solidFill>
              </a:rPr>
              <a:t>Endod</a:t>
            </a:r>
            <a:r>
              <a:rPr lang="en-US" sz="2000" i="1" dirty="0" smtClean="0">
                <a:solidFill>
                  <a:schemeClr val="tx2"/>
                </a:solidFill>
              </a:rPr>
              <a:t> J</a:t>
            </a:r>
            <a:r>
              <a:rPr lang="en-US" sz="2000" dirty="0" smtClean="0">
                <a:solidFill>
                  <a:schemeClr val="tx2"/>
                </a:solidFill>
              </a:rPr>
              <a:t>. 2006;39:886</a:t>
            </a:r>
          </a:p>
          <a:p>
            <a:pPr>
              <a:buFont typeface="ZapfDingbats BT" pitchFamily="18" charset="2"/>
              <a:buNone/>
              <a:defRPr/>
            </a:pPr>
            <a:endParaRPr lang="en-US" sz="2000" dirty="0" smtClean="0"/>
          </a:p>
          <a:p>
            <a:pPr marL="0" indent="0">
              <a:buFont typeface="ZapfDingbats BT" pitchFamily="18" charset="2"/>
              <a:buNone/>
              <a:defRPr/>
            </a:pPr>
            <a:r>
              <a:rPr lang="en-US" sz="2000" dirty="0" smtClean="0"/>
              <a:t>Assessed the survival rate of fifty root filled cracked teeth over a 2-year period in a tertiary institute (National Dental Centre in Singapore) </a:t>
            </a:r>
          </a:p>
          <a:p>
            <a:pPr marL="0" indent="0">
              <a:buFont typeface="ZapfDingbats BT" pitchFamily="18" charset="2"/>
              <a:buNone/>
              <a:defRPr/>
            </a:pPr>
            <a:endParaRPr lang="en-US" sz="2000" dirty="0" smtClean="0"/>
          </a:p>
          <a:p>
            <a:pPr marL="457200" indent="-457200">
              <a:buClr>
                <a:srgbClr val="FF6600"/>
              </a:buClr>
              <a:buFont typeface="Wingdings 2" pitchFamily="18" charset="2"/>
              <a:buChar char="¢"/>
              <a:defRPr/>
            </a:pPr>
            <a:r>
              <a:rPr lang="en-US" sz="2000" dirty="0" smtClean="0"/>
              <a:t>Pre-treatment data collected were number, extent and location of crack, presence of periodontal pocketing, patients' age and gender, location of cracked teeth, type of teeth and presence of terminal cracked tooth. </a:t>
            </a:r>
          </a:p>
          <a:p>
            <a:pPr marL="457200" indent="-457200">
              <a:buClr>
                <a:srgbClr val="FF6600"/>
              </a:buClr>
              <a:buFont typeface="Wingdings 2" pitchFamily="18" charset="2"/>
              <a:buChar char="¢"/>
              <a:defRPr/>
            </a:pPr>
            <a:r>
              <a:rPr lang="en-US" sz="2000" dirty="0" smtClean="0"/>
              <a:t>Cracked teeth which were the terminal teeth in the dental arch teeth with pre-root filling periodontal pocketing and teeth with multiple cracks were more likely to be extracted. </a:t>
            </a:r>
            <a:endParaRPr lang="en-US" sz="2000"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890588"/>
            <a:ext cx="7772400" cy="5357812"/>
          </a:xfrm>
        </p:spPr>
        <p:txBody>
          <a:bodyPr/>
          <a:lstStyle/>
          <a:p>
            <a:pPr marL="0" indent="0">
              <a:buFont typeface="ZapfDingbats BT" pitchFamily="18" charset="2"/>
              <a:buNone/>
              <a:defRPr/>
            </a:pPr>
            <a:r>
              <a:rPr lang="en-US" sz="1800" dirty="0" err="1" smtClean="0">
                <a:solidFill>
                  <a:schemeClr val="tx2"/>
                </a:solidFill>
              </a:rPr>
              <a:t>Nagasiri</a:t>
            </a:r>
            <a:r>
              <a:rPr lang="en-US" sz="1800" dirty="0" smtClean="0">
                <a:solidFill>
                  <a:schemeClr val="tx2"/>
                </a:solidFill>
              </a:rPr>
              <a:t> R, </a:t>
            </a:r>
            <a:r>
              <a:rPr lang="en-US" sz="1800" dirty="0" err="1" smtClean="0">
                <a:solidFill>
                  <a:schemeClr val="tx2"/>
                </a:solidFill>
              </a:rPr>
              <a:t>Chitmongkolsuk</a:t>
            </a:r>
            <a:r>
              <a:rPr lang="en-US" sz="1800" dirty="0" smtClean="0">
                <a:solidFill>
                  <a:schemeClr val="tx2"/>
                </a:solidFill>
              </a:rPr>
              <a:t> S. Long-term survival of </a:t>
            </a:r>
            <a:r>
              <a:rPr lang="en-US" sz="1800" dirty="0" err="1" smtClean="0">
                <a:solidFill>
                  <a:schemeClr val="tx2"/>
                </a:solidFill>
              </a:rPr>
              <a:t>endodontically</a:t>
            </a:r>
            <a:r>
              <a:rPr lang="en-US" sz="1800" dirty="0" smtClean="0">
                <a:solidFill>
                  <a:schemeClr val="tx2"/>
                </a:solidFill>
              </a:rPr>
              <a:t> treated molars without crown coverage: a retrospective cohort study.</a:t>
            </a:r>
            <a:r>
              <a:rPr lang="en-US" sz="1800" i="1" dirty="0" smtClean="0">
                <a:solidFill>
                  <a:schemeClr val="tx2"/>
                </a:solidFill>
              </a:rPr>
              <a:t> J </a:t>
            </a:r>
            <a:r>
              <a:rPr lang="en-US" sz="1800" i="1" dirty="0" err="1" smtClean="0">
                <a:solidFill>
                  <a:schemeClr val="tx2"/>
                </a:solidFill>
              </a:rPr>
              <a:t>Prosthet</a:t>
            </a:r>
            <a:r>
              <a:rPr lang="en-US" sz="1800" i="1" dirty="0" smtClean="0">
                <a:solidFill>
                  <a:schemeClr val="tx2"/>
                </a:solidFill>
              </a:rPr>
              <a:t> Dent.</a:t>
            </a:r>
            <a:r>
              <a:rPr lang="en-US" sz="1800" dirty="0" smtClean="0">
                <a:solidFill>
                  <a:schemeClr val="tx2"/>
                </a:solidFill>
              </a:rPr>
              <a:t> 2005;93:164-70</a:t>
            </a:r>
          </a:p>
          <a:p>
            <a:pPr marL="0" indent="0">
              <a:buFont typeface="ZapfDingbats BT" pitchFamily="18" charset="2"/>
              <a:buNone/>
              <a:defRPr/>
            </a:pPr>
            <a:endParaRPr lang="en-US" sz="1600" dirty="0" smtClean="0"/>
          </a:p>
          <a:p>
            <a:pPr marL="0" indent="0">
              <a:buFont typeface="ZapfDingbats BT" pitchFamily="18" charset="2"/>
              <a:buNone/>
              <a:defRPr/>
            </a:pPr>
            <a:r>
              <a:rPr lang="en-US" sz="1600" dirty="0" smtClean="0"/>
              <a:t>This study evaluated the survival rate for </a:t>
            </a:r>
            <a:r>
              <a:rPr lang="en-US" sz="1600" dirty="0" err="1" smtClean="0"/>
              <a:t>endodontically</a:t>
            </a:r>
            <a:r>
              <a:rPr lang="en-US" sz="1600" dirty="0" smtClean="0"/>
              <a:t> treated molars without crown coverage in of 220 </a:t>
            </a:r>
            <a:r>
              <a:rPr lang="en-US" sz="1600" dirty="0" err="1" smtClean="0"/>
              <a:t>endodontically</a:t>
            </a:r>
            <a:r>
              <a:rPr lang="en-US" sz="1600" dirty="0" smtClean="0"/>
              <a:t> treated permanent molars. Tooth loss due to endodontic and periodontal problems were excluded. </a:t>
            </a:r>
          </a:p>
          <a:p>
            <a:pPr marL="0" indent="0">
              <a:buFont typeface="ZapfDingbats BT" pitchFamily="18" charset="2"/>
              <a:buNone/>
              <a:defRPr/>
            </a:pPr>
            <a:endParaRPr lang="en-US" sz="1600" dirty="0" smtClean="0"/>
          </a:p>
          <a:p>
            <a:pPr>
              <a:buClr>
                <a:srgbClr val="FF6600"/>
              </a:buClr>
              <a:buFont typeface="Wingdings 2" pitchFamily="18" charset="2"/>
              <a:buChar char="¢"/>
              <a:defRPr/>
            </a:pPr>
            <a:r>
              <a:rPr lang="en-US" sz="1600" dirty="0" smtClean="0"/>
              <a:t>Variables assessed were patient age, gender, location (maxilla or mandible), the existence of an opposing dentition and adjacent teeth, remaining tooth structure, and types of restorative material. </a:t>
            </a:r>
          </a:p>
          <a:p>
            <a:pPr>
              <a:buClr>
                <a:srgbClr val="FF6600"/>
              </a:buClr>
              <a:buFont typeface="Wingdings 2" pitchFamily="18" charset="2"/>
              <a:buChar char="¢"/>
              <a:defRPr/>
            </a:pPr>
            <a:r>
              <a:rPr lang="en-US" sz="1600" dirty="0" smtClean="0"/>
              <a:t>Overall survival rates of </a:t>
            </a:r>
            <a:r>
              <a:rPr lang="en-US" sz="1600" dirty="0" err="1" smtClean="0"/>
              <a:t>endodontically</a:t>
            </a:r>
            <a:r>
              <a:rPr lang="en-US" sz="1600" dirty="0" smtClean="0"/>
              <a:t> treated molars without crowns at 1, 2, and 5 years were 96%, 88%, and 36%, respectively. With greater amounts of coronal tooth structure remaining, the survival probability increased. Molar teeth with maximum tooth structure remaining after endodontic treatment had a survival rate of 78% at 5 years. Restorations with direct composite had a better survival rate than conventional amalgam and reinforced zinc oxide and </a:t>
            </a:r>
            <a:r>
              <a:rPr lang="en-US" sz="1600" dirty="0" err="1" smtClean="0"/>
              <a:t>eugenol</a:t>
            </a:r>
            <a:r>
              <a:rPr lang="en-US" sz="1600" dirty="0" smtClean="0"/>
              <a:t> with </a:t>
            </a:r>
            <a:r>
              <a:rPr lang="en-US" sz="1600" dirty="0" err="1" smtClean="0"/>
              <a:t>polymethacrylate</a:t>
            </a:r>
            <a:r>
              <a:rPr lang="en-US" sz="1600" dirty="0" smtClean="0"/>
              <a:t> restorations. </a:t>
            </a:r>
          </a:p>
          <a:p>
            <a:pPr marL="0" indent="0">
              <a:buFont typeface="ZapfDingbats BT" pitchFamily="18" charset="2"/>
              <a:buNone/>
              <a:defRPr/>
            </a:pPr>
            <a:endParaRPr lang="en-US" dirty="0" smtClean="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696913"/>
            <a:ext cx="7772400" cy="5551487"/>
          </a:xfrm>
        </p:spPr>
        <p:txBody>
          <a:bodyPr/>
          <a:lstStyle/>
          <a:p>
            <a:pPr>
              <a:buFont typeface="ZapfDingbats BT" pitchFamily="18" charset="2"/>
              <a:buNone/>
              <a:defRPr/>
            </a:pPr>
            <a:r>
              <a:rPr lang="en-US" sz="1200" dirty="0" smtClean="0"/>
              <a:t> </a:t>
            </a:r>
          </a:p>
          <a:p>
            <a:pPr marL="0" indent="0">
              <a:buFont typeface="ZapfDingbats BT" pitchFamily="18" charset="2"/>
              <a:buNone/>
              <a:defRPr/>
            </a:pPr>
            <a:r>
              <a:rPr lang="en-US" sz="1600" dirty="0" err="1" smtClean="0">
                <a:solidFill>
                  <a:schemeClr val="tx2"/>
                </a:solidFill>
              </a:rPr>
              <a:t>Roh</a:t>
            </a:r>
            <a:r>
              <a:rPr lang="en-US" sz="1600" dirty="0" smtClean="0">
                <a:solidFill>
                  <a:schemeClr val="tx2"/>
                </a:solidFill>
              </a:rPr>
              <a:t> BD and Lee YE. Analysis of 154 cases of teeth with cracks.  Dent </a:t>
            </a:r>
            <a:r>
              <a:rPr lang="en-US" sz="1600" dirty="0" err="1" smtClean="0">
                <a:solidFill>
                  <a:schemeClr val="tx2"/>
                </a:solidFill>
              </a:rPr>
              <a:t>Traumatol</a:t>
            </a:r>
            <a:r>
              <a:rPr lang="en-US" sz="1600" dirty="0" smtClean="0">
                <a:solidFill>
                  <a:schemeClr val="tx2"/>
                </a:solidFill>
              </a:rPr>
              <a:t>. </a:t>
            </a:r>
          </a:p>
          <a:p>
            <a:pPr marL="0" indent="0">
              <a:buFont typeface="ZapfDingbats BT" pitchFamily="18" charset="2"/>
              <a:buNone/>
              <a:defRPr/>
            </a:pPr>
            <a:r>
              <a:rPr lang="en-US" sz="1600" dirty="0" smtClean="0">
                <a:solidFill>
                  <a:schemeClr val="tx2"/>
                </a:solidFill>
              </a:rPr>
              <a:t>2006;22:118-23</a:t>
            </a:r>
          </a:p>
          <a:p>
            <a:pPr marL="0" indent="0">
              <a:buFont typeface="ZapfDingbats BT" pitchFamily="18" charset="2"/>
              <a:buNone/>
              <a:defRPr/>
            </a:pPr>
            <a:endParaRPr lang="en-US" sz="1600" dirty="0" smtClean="0"/>
          </a:p>
          <a:p>
            <a:pPr marL="0" indent="0">
              <a:buFont typeface="ZapfDingbats BT" pitchFamily="18" charset="2"/>
              <a:buNone/>
              <a:defRPr/>
            </a:pPr>
            <a:r>
              <a:rPr lang="en-US" sz="1600" dirty="0" smtClean="0"/>
              <a:t>This study is to analyzed tooth cracks in terms of the classification of cavity and restorative material, the nature of opposing tooth, the location in the arch, the age and gender, and the clinical signs and symptoms, and treatment result at one year.</a:t>
            </a:r>
          </a:p>
          <a:p>
            <a:pPr>
              <a:buFont typeface="ZapfDingbats BT" pitchFamily="18" charset="2"/>
              <a:buChar char="•"/>
              <a:defRPr/>
            </a:pPr>
            <a:endParaRPr lang="en-US" sz="1600" dirty="0" smtClean="0"/>
          </a:p>
          <a:p>
            <a:pPr>
              <a:buClr>
                <a:srgbClr val="FF6600"/>
              </a:buClr>
              <a:buFont typeface="Wingdings 2" pitchFamily="18" charset="2"/>
              <a:buChar char="¢"/>
              <a:defRPr/>
            </a:pPr>
            <a:r>
              <a:rPr lang="en-US" sz="1600" dirty="0" smtClean="0"/>
              <a:t>Cracked teeth were observed most frequently in the teeth with no restorations (60.4%) and with class I restorations (29.2%). </a:t>
            </a:r>
          </a:p>
          <a:p>
            <a:pPr>
              <a:buClr>
                <a:srgbClr val="FF6600"/>
              </a:buClr>
              <a:buFont typeface="Wingdings 2" pitchFamily="18" charset="2"/>
              <a:buChar char="¢"/>
              <a:defRPr/>
            </a:pPr>
            <a:r>
              <a:rPr lang="en-US" sz="1600" dirty="0" smtClean="0"/>
              <a:t>The most prevalent age was in those over 40 years of age (31.2% in their 40s, 26.6% in their 50s) and the prevalence was similar in men (53.9%) and women (46.1%). </a:t>
            </a:r>
          </a:p>
          <a:p>
            <a:pPr>
              <a:buClr>
                <a:srgbClr val="FF6600"/>
              </a:buClr>
              <a:buFont typeface="Wingdings 2" pitchFamily="18" charset="2"/>
              <a:buChar char="¢"/>
              <a:defRPr/>
            </a:pPr>
            <a:r>
              <a:rPr lang="en-US" sz="1600" dirty="0" smtClean="0"/>
              <a:t>Cracked teeth were found most frequently in the maxillary molars (33.8% in first molar, 23.4% in second molar) than in the </a:t>
            </a:r>
            <a:r>
              <a:rPr lang="en-US" sz="1600" dirty="0" err="1" smtClean="0"/>
              <a:t>mandibular</a:t>
            </a:r>
            <a:r>
              <a:rPr lang="en-US" sz="1600" dirty="0" smtClean="0"/>
              <a:t> molars (20.1% in first molar, 16.2% in second molar). 96.1% of the cracked teeth responded to the bite test, and 81.1% of the cracked teeth were observed in the </a:t>
            </a:r>
            <a:r>
              <a:rPr lang="en-US" sz="1600" dirty="0" err="1" smtClean="0"/>
              <a:t>mesiodistal</a:t>
            </a:r>
            <a:r>
              <a:rPr lang="en-US" sz="1600" dirty="0" smtClean="0"/>
              <a:t> direction.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882650"/>
            <a:ext cx="7772400" cy="5365750"/>
          </a:xfrm>
        </p:spPr>
        <p:txBody>
          <a:bodyPr/>
          <a:lstStyle/>
          <a:p>
            <a:pPr>
              <a:buFont typeface="ZapfDingbats BT" pitchFamily="18" charset="2"/>
              <a:buNone/>
              <a:defRPr/>
            </a:pPr>
            <a:r>
              <a:rPr lang="en-US" sz="1800" dirty="0" smtClean="0">
                <a:solidFill>
                  <a:schemeClr val="tx2"/>
                </a:solidFill>
              </a:rPr>
              <a:t>Ratcliff S, Becker IM, Quinn L. Type and incidence of cracks in posterior teeth.  </a:t>
            </a:r>
            <a:r>
              <a:rPr lang="en-US" sz="1800" i="1" dirty="0" smtClean="0">
                <a:solidFill>
                  <a:schemeClr val="tx2"/>
                </a:solidFill>
              </a:rPr>
              <a:t>J </a:t>
            </a:r>
            <a:r>
              <a:rPr lang="en-US" sz="1800" i="1" dirty="0" err="1" smtClean="0">
                <a:solidFill>
                  <a:schemeClr val="tx2"/>
                </a:solidFill>
              </a:rPr>
              <a:t>Prosthet</a:t>
            </a:r>
            <a:r>
              <a:rPr lang="en-US" sz="1800" i="1" dirty="0" smtClean="0">
                <a:solidFill>
                  <a:schemeClr val="tx2"/>
                </a:solidFill>
              </a:rPr>
              <a:t> Den.</a:t>
            </a:r>
            <a:r>
              <a:rPr lang="en-US" sz="1800" dirty="0" smtClean="0">
                <a:solidFill>
                  <a:schemeClr val="tx2"/>
                </a:solidFill>
              </a:rPr>
              <a:t> 2001;86:168-72</a:t>
            </a:r>
          </a:p>
          <a:p>
            <a:pPr>
              <a:buFont typeface="ZapfDingbats BT" pitchFamily="18" charset="2"/>
              <a:buNone/>
              <a:defRPr/>
            </a:pPr>
            <a:endParaRPr lang="en-US" sz="1800" dirty="0" smtClean="0">
              <a:solidFill>
                <a:schemeClr val="tx2"/>
              </a:solidFill>
            </a:endParaRPr>
          </a:p>
          <a:p>
            <a:pPr marL="0" indent="0">
              <a:buFont typeface="ZapfDingbats BT" pitchFamily="18" charset="2"/>
              <a:buNone/>
              <a:defRPr/>
            </a:pPr>
            <a:r>
              <a:rPr lang="en-US" sz="1800" dirty="0" smtClean="0"/>
              <a:t>This study characterized the type and incidence of cracks in posterior teeth and identified possible etiologic factors in a observational cross-sectional survey of 51 patients from a private practice examined during an 18-month period.</a:t>
            </a:r>
          </a:p>
          <a:p>
            <a:pPr marL="0" indent="0">
              <a:buFont typeface="ZapfDingbats BT" pitchFamily="18" charset="2"/>
              <a:buNone/>
              <a:defRPr/>
            </a:pPr>
            <a:endParaRPr lang="en-US" sz="1800" dirty="0" smtClean="0"/>
          </a:p>
          <a:p>
            <a:pPr>
              <a:buClr>
                <a:srgbClr val="FF6600"/>
              </a:buClr>
              <a:buFont typeface="Wingdings 2" pitchFamily="18" charset="2"/>
              <a:buChar char="¢"/>
              <a:defRPr/>
            </a:pPr>
            <a:r>
              <a:rPr lang="en-US" sz="1800" dirty="0" smtClean="0"/>
              <a:t>Variables such as the presence of a Class I or II restoration and the presence of excursive interferences were shown to significantly increase the chances of a crack being present. Combinations of variables, such as interferences and a restoration, also increased the chance of a crack being present. </a:t>
            </a:r>
          </a:p>
          <a:p>
            <a:pPr>
              <a:buClr>
                <a:srgbClr val="FF6600"/>
              </a:buClr>
              <a:buFont typeface="Wingdings 2" pitchFamily="18" charset="2"/>
              <a:buChar char="¢"/>
              <a:defRPr/>
            </a:pPr>
            <a:r>
              <a:rPr lang="en-US" sz="1800" dirty="0" smtClean="0"/>
              <a:t>Age played a role in the presence of stained or symptomatic cracks, which suggests that cracks have </a:t>
            </a:r>
            <a:r>
              <a:rPr lang="en-US" sz="1800" dirty="0" err="1" smtClean="0"/>
              <a:t>chronicity</a:t>
            </a:r>
            <a:r>
              <a:rPr lang="en-US" sz="1800" dirty="0" smtClean="0"/>
              <a:t>. Although many questions remain regarding prevention, it is evident that protecting teeth from excursive interferences and </a:t>
            </a:r>
            <a:r>
              <a:rPr lang="en-US" sz="1800" dirty="0" err="1" smtClean="0"/>
              <a:t>parafunction</a:t>
            </a:r>
            <a:r>
              <a:rPr lang="en-US" sz="1800" dirty="0" smtClean="0"/>
              <a:t> may thwart premature breakdown.</a:t>
            </a:r>
          </a:p>
          <a:p>
            <a:pPr marL="0" indent="0">
              <a:buFont typeface="ZapfDingbats BT" pitchFamily="18" charset="2"/>
              <a:buNone/>
              <a:defRPr/>
            </a:pPr>
            <a:endParaRPr lang="en-US" sz="1200" dirty="0" smtClean="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000125"/>
            <a:ext cx="7772400" cy="5248275"/>
          </a:xfrm>
        </p:spPr>
        <p:txBody>
          <a:bodyPr/>
          <a:lstStyle/>
          <a:p>
            <a:pPr marL="0" indent="0">
              <a:buFont typeface="ZapfDingbats BT" pitchFamily="18" charset="2"/>
              <a:buNone/>
              <a:defRPr/>
            </a:pPr>
            <a:r>
              <a:rPr lang="en-US" sz="1800" dirty="0" smtClean="0">
                <a:solidFill>
                  <a:schemeClr val="tx2"/>
                </a:solidFill>
              </a:rPr>
              <a:t>Chadwick, BL, Groves, G, </a:t>
            </a:r>
            <a:r>
              <a:rPr lang="en-US" sz="1800" dirty="0" err="1" smtClean="0">
                <a:solidFill>
                  <a:schemeClr val="tx2"/>
                </a:solidFill>
              </a:rPr>
              <a:t>Dransfield</a:t>
            </a:r>
            <a:r>
              <a:rPr lang="en-US" sz="1800" dirty="0" smtClean="0">
                <a:solidFill>
                  <a:schemeClr val="tx2"/>
                </a:solidFill>
              </a:rPr>
              <a:t>, K.  </a:t>
            </a:r>
            <a:r>
              <a:rPr lang="en-US" sz="1800" dirty="0" err="1" smtClean="0">
                <a:solidFill>
                  <a:schemeClr val="tx2"/>
                </a:solidFill>
              </a:rPr>
              <a:t>Orofacial</a:t>
            </a:r>
            <a:r>
              <a:rPr lang="en-US" sz="1800" dirty="0" smtClean="0">
                <a:solidFill>
                  <a:schemeClr val="tx2"/>
                </a:solidFill>
              </a:rPr>
              <a:t> piercings: perceptions of dental practitioners and piercing </a:t>
            </a:r>
            <a:r>
              <a:rPr lang="en-US" sz="1800" dirty="0" err="1" smtClean="0">
                <a:solidFill>
                  <a:schemeClr val="tx2"/>
                </a:solidFill>
              </a:rPr>
              <a:t>parlours</a:t>
            </a:r>
            <a:r>
              <a:rPr lang="en-US" sz="1800" dirty="0" smtClean="0">
                <a:solidFill>
                  <a:schemeClr val="tx2"/>
                </a:solidFill>
              </a:rPr>
              <a:t>. </a:t>
            </a:r>
            <a:r>
              <a:rPr lang="en-US" sz="1800" i="1" dirty="0" smtClean="0">
                <a:solidFill>
                  <a:schemeClr val="tx2"/>
                </a:solidFill>
              </a:rPr>
              <a:t>Prim Dent Care</a:t>
            </a:r>
            <a:r>
              <a:rPr lang="en-US" sz="1800" dirty="0" smtClean="0">
                <a:solidFill>
                  <a:schemeClr val="tx2"/>
                </a:solidFill>
              </a:rPr>
              <a:t> 2005;12:83-8</a:t>
            </a:r>
          </a:p>
          <a:p>
            <a:pPr marL="0" indent="0">
              <a:buFont typeface="ZapfDingbats BT" pitchFamily="18" charset="2"/>
              <a:buNone/>
              <a:defRPr/>
            </a:pPr>
            <a:endParaRPr lang="en-US" sz="1800" dirty="0" smtClean="0">
              <a:solidFill>
                <a:schemeClr val="tx2"/>
              </a:solidFill>
            </a:endParaRPr>
          </a:p>
          <a:p>
            <a:pPr marL="0" indent="0">
              <a:buFont typeface="ZapfDingbats BT" pitchFamily="18" charset="2"/>
              <a:buNone/>
              <a:defRPr/>
            </a:pPr>
            <a:r>
              <a:rPr lang="en-US" sz="1800" dirty="0" smtClean="0"/>
              <a:t>Identified the advice given by 19 piercing </a:t>
            </a:r>
            <a:r>
              <a:rPr lang="en-US" sz="1800" dirty="0" err="1" smtClean="0"/>
              <a:t>parlours</a:t>
            </a:r>
            <a:r>
              <a:rPr lang="en-US" sz="1800" dirty="0" smtClean="0"/>
              <a:t> prior to </a:t>
            </a:r>
            <a:r>
              <a:rPr lang="en-US" sz="1800" dirty="0" err="1" smtClean="0"/>
              <a:t>orofacial</a:t>
            </a:r>
            <a:r>
              <a:rPr lang="en-US" sz="1800" dirty="0" smtClean="0"/>
              <a:t> piercing and determined how many dental practitioners see complications from </a:t>
            </a:r>
            <a:r>
              <a:rPr lang="en-US" sz="1800" dirty="0" err="1" smtClean="0"/>
              <a:t>orofacial</a:t>
            </a:r>
            <a:r>
              <a:rPr lang="en-US" sz="1800" dirty="0" smtClean="0"/>
              <a:t> piercings.</a:t>
            </a:r>
          </a:p>
          <a:p>
            <a:pPr marL="0" indent="0">
              <a:buFont typeface="ZapfDingbats BT" pitchFamily="18" charset="2"/>
              <a:buNone/>
              <a:defRPr/>
            </a:pPr>
            <a:r>
              <a:rPr lang="en-US" sz="1800" dirty="0" smtClean="0"/>
              <a:t> </a:t>
            </a:r>
          </a:p>
          <a:p>
            <a:pPr>
              <a:buClr>
                <a:srgbClr val="FF6600"/>
              </a:buClr>
              <a:buFont typeface="Wingdings 2" pitchFamily="18" charset="2"/>
              <a:buChar char="¢"/>
              <a:defRPr/>
            </a:pPr>
            <a:r>
              <a:rPr lang="en-US" sz="1800" dirty="0" smtClean="0"/>
              <a:t>Ninety-nine per cent south-east Wales had treated patients with </a:t>
            </a:r>
            <a:r>
              <a:rPr lang="en-US" sz="1800" dirty="0" err="1" smtClean="0"/>
              <a:t>orofacial</a:t>
            </a:r>
            <a:r>
              <a:rPr lang="en-US" sz="1800" dirty="0" smtClean="0"/>
              <a:t> piercings, over three-quarters had seen a patient for a complication caused by the piercing, and over half had treated a patient for a complication of piercing. Almost all practitioners wanted more information on </a:t>
            </a:r>
            <a:r>
              <a:rPr lang="en-US" sz="1800" dirty="0" err="1" smtClean="0"/>
              <a:t>orofacial</a:t>
            </a:r>
            <a:r>
              <a:rPr lang="en-US" sz="1800" dirty="0" smtClean="0"/>
              <a:t> piercing and its </a:t>
            </a:r>
            <a:r>
              <a:rPr lang="en-US" sz="1800" dirty="0" err="1" smtClean="0"/>
              <a:t>sequelae</a:t>
            </a:r>
            <a:r>
              <a:rPr lang="en-US" sz="1800" dirty="0" smtClean="0"/>
              <a:t>. </a:t>
            </a:r>
          </a:p>
          <a:p>
            <a:pPr>
              <a:buClr>
                <a:srgbClr val="FF6600"/>
              </a:buClr>
              <a:buFont typeface="Wingdings 2" pitchFamily="18" charset="2"/>
              <a:buChar char="¢"/>
              <a:defRPr/>
            </a:pPr>
            <a:r>
              <a:rPr lang="en-US" sz="1800" dirty="0" smtClean="0"/>
              <a:t>Tongue and lip piercings were most frequently seen and the most commonly occurring complication was fractured or cracked teeth. </a:t>
            </a:r>
          </a:p>
          <a:p>
            <a:pPr>
              <a:buClr>
                <a:srgbClr val="FF6600"/>
              </a:buClr>
              <a:buFont typeface="Wingdings 2" pitchFamily="18" charset="2"/>
              <a:buChar char="¢"/>
              <a:defRPr/>
            </a:pPr>
            <a:r>
              <a:rPr lang="en-US" sz="1800" dirty="0" smtClean="0"/>
              <a:t>All 19 piercing </a:t>
            </a:r>
            <a:r>
              <a:rPr lang="en-US" sz="1800" dirty="0" err="1" smtClean="0"/>
              <a:t>parlours</a:t>
            </a:r>
            <a:r>
              <a:rPr lang="en-US" sz="1800" dirty="0" smtClean="0"/>
              <a:t> in south-east Wales warned clients about pain following piercing and 18 mentioned swelling; only four discussed possible damage to teeth and none discussed the risk of airway obstruction</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038225"/>
            <a:ext cx="7772400" cy="5210175"/>
          </a:xfrm>
        </p:spPr>
        <p:txBody>
          <a:bodyPr/>
          <a:lstStyle/>
          <a:p>
            <a:pPr marL="0" indent="0">
              <a:buFont typeface="ZapfDingbats BT" pitchFamily="18" charset="2"/>
              <a:buNone/>
              <a:defRPr/>
            </a:pPr>
            <a:r>
              <a:rPr lang="en-US" sz="2000" dirty="0" err="1" smtClean="0">
                <a:solidFill>
                  <a:schemeClr val="tx2"/>
                </a:solidFill>
              </a:rPr>
              <a:t>Kahler</a:t>
            </a:r>
            <a:r>
              <a:rPr lang="en-US" sz="2000" dirty="0" smtClean="0">
                <a:solidFill>
                  <a:schemeClr val="tx2"/>
                </a:solidFill>
              </a:rPr>
              <a:t> B, </a:t>
            </a:r>
            <a:r>
              <a:rPr lang="en-US" sz="2000" dirty="0" err="1" smtClean="0">
                <a:solidFill>
                  <a:schemeClr val="tx2"/>
                </a:solidFill>
              </a:rPr>
              <a:t>Moule</a:t>
            </a:r>
            <a:r>
              <a:rPr lang="en-US" sz="2000" dirty="0" smtClean="0">
                <a:solidFill>
                  <a:schemeClr val="tx2"/>
                </a:solidFill>
              </a:rPr>
              <a:t> A, </a:t>
            </a:r>
            <a:r>
              <a:rPr lang="en-US" sz="2000" dirty="0" err="1" smtClean="0">
                <a:solidFill>
                  <a:schemeClr val="tx2"/>
                </a:solidFill>
              </a:rPr>
              <a:t>Stenzel</a:t>
            </a:r>
            <a:r>
              <a:rPr lang="en-US" sz="2000" dirty="0" smtClean="0">
                <a:solidFill>
                  <a:schemeClr val="tx2"/>
                </a:solidFill>
              </a:rPr>
              <a:t> D.  Bacterial contamination of cracks in symptomatic vital teeth.  </a:t>
            </a:r>
            <a:r>
              <a:rPr lang="en-US" sz="2000" i="1" dirty="0" err="1" smtClean="0">
                <a:solidFill>
                  <a:schemeClr val="tx2"/>
                </a:solidFill>
              </a:rPr>
              <a:t>Aust</a:t>
            </a:r>
            <a:r>
              <a:rPr lang="en-US" sz="2000" i="1" dirty="0" smtClean="0">
                <a:solidFill>
                  <a:schemeClr val="tx2"/>
                </a:solidFill>
              </a:rPr>
              <a:t> </a:t>
            </a:r>
            <a:r>
              <a:rPr lang="en-US" sz="2000" i="1" dirty="0" err="1" smtClean="0">
                <a:solidFill>
                  <a:schemeClr val="tx2"/>
                </a:solidFill>
              </a:rPr>
              <a:t>Endod</a:t>
            </a:r>
            <a:r>
              <a:rPr lang="en-US" sz="2000" i="1" dirty="0" smtClean="0">
                <a:solidFill>
                  <a:schemeClr val="tx2"/>
                </a:solidFill>
              </a:rPr>
              <a:t> J</a:t>
            </a:r>
            <a:r>
              <a:rPr lang="en-US" sz="2000" dirty="0" smtClean="0">
                <a:solidFill>
                  <a:schemeClr val="tx2"/>
                </a:solidFill>
              </a:rPr>
              <a:t>  2000;26:115-8</a:t>
            </a:r>
          </a:p>
          <a:p>
            <a:pPr>
              <a:buFont typeface="ZapfDingbats BT" pitchFamily="18" charset="2"/>
              <a:buNone/>
              <a:defRPr/>
            </a:pPr>
            <a:endParaRPr lang="en-US" sz="2000" dirty="0" smtClean="0"/>
          </a:p>
          <a:p>
            <a:pPr marL="0" indent="0">
              <a:buFont typeface="ZapfDingbats BT" pitchFamily="18" charset="2"/>
              <a:buNone/>
              <a:defRPr/>
            </a:pPr>
            <a:r>
              <a:rPr lang="en-US" sz="2000" dirty="0" smtClean="0"/>
              <a:t>Studied teeth exhibiting symptoms consistent with the presence of dentinal cracks. </a:t>
            </a:r>
          </a:p>
          <a:p>
            <a:pPr marL="0" indent="0">
              <a:buFont typeface="ZapfDingbats BT" pitchFamily="18" charset="2"/>
              <a:buNone/>
              <a:defRPr/>
            </a:pPr>
            <a:endParaRPr lang="en-US" sz="2000" dirty="0" smtClean="0"/>
          </a:p>
          <a:p>
            <a:pPr>
              <a:buClr>
                <a:srgbClr val="FF6600"/>
              </a:buClr>
              <a:buFont typeface="Wingdings 2" pitchFamily="18" charset="2"/>
              <a:buChar char="¢"/>
              <a:defRPr/>
            </a:pPr>
            <a:r>
              <a:rPr lang="en-US" sz="2000" dirty="0" smtClean="0"/>
              <a:t>All the cracked cusps exhibited complete fracture of the dentine to the level of the </a:t>
            </a:r>
            <a:r>
              <a:rPr lang="en-US" sz="2000" dirty="0" err="1" smtClean="0"/>
              <a:t>dentino</a:t>
            </a:r>
            <a:r>
              <a:rPr lang="en-US" sz="2000" dirty="0" smtClean="0"/>
              <a:t>-enamel junction. Numerous bacteria of many morphological forms were present on the dentinal surfaces, of all fractured cusps, in all teeth. </a:t>
            </a:r>
            <a:r>
              <a:rPr lang="en-US" sz="2000" dirty="0" err="1" smtClean="0"/>
              <a:t>Cocci</a:t>
            </a:r>
            <a:r>
              <a:rPr lang="en-US" sz="2000" dirty="0" smtClean="0"/>
              <a:t>, bacilli and filamentous forms were consistently found. </a:t>
            </a:r>
          </a:p>
          <a:p>
            <a:pPr>
              <a:buClr>
                <a:srgbClr val="FF6600"/>
              </a:buClr>
              <a:buFont typeface="Wingdings 2" pitchFamily="18" charset="2"/>
              <a:buChar char="¢"/>
              <a:defRPr/>
            </a:pPr>
            <a:r>
              <a:rPr lang="en-US" sz="2000" dirty="0" smtClean="0"/>
              <a:t>All symptomatic cracks in teeth appear to extend right through the dentine to the </a:t>
            </a:r>
            <a:r>
              <a:rPr lang="en-US" sz="2000" dirty="0" err="1" smtClean="0"/>
              <a:t>dentino</a:t>
            </a:r>
            <a:r>
              <a:rPr lang="en-US" sz="2000" dirty="0" smtClean="0"/>
              <a:t>-enamel junction, and appear to be extensively contaminated by bacteria.</a:t>
            </a:r>
          </a:p>
          <a:p>
            <a:pPr marL="0" indent="0">
              <a:buFont typeface="ZapfDingbats BT" pitchFamily="18" charset="2"/>
              <a:buNone/>
              <a:defRPr/>
            </a:pPr>
            <a:endParaRPr lang="en-US" sz="2000"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6" descr="Crown Fracture #4-#5 Probing"/>
          <p:cNvPicPr>
            <a:picLocks noChangeAspect="1" noChangeArrowheads="1"/>
          </p:cNvPicPr>
          <p:nvPr/>
        </p:nvPicPr>
        <p:blipFill>
          <a:blip r:embed="rId2"/>
          <a:srcRect/>
          <a:stretch>
            <a:fillRect/>
          </a:stretch>
        </p:blipFill>
        <p:spPr bwMode="auto">
          <a:xfrm>
            <a:off x="1905000" y="1981200"/>
            <a:ext cx="5715000" cy="4386263"/>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425575"/>
            <a:ext cx="7772400" cy="4822825"/>
          </a:xfrm>
        </p:spPr>
        <p:txBody>
          <a:bodyPr/>
          <a:lstStyle/>
          <a:p>
            <a:pPr marL="0" indent="0">
              <a:buFont typeface="ZapfDingbats BT" pitchFamily="18" charset="2"/>
              <a:buNone/>
              <a:defRPr/>
            </a:pPr>
            <a:r>
              <a:rPr lang="en-US" sz="1800" dirty="0" err="1" smtClean="0">
                <a:solidFill>
                  <a:schemeClr val="tx2"/>
                </a:solidFill>
              </a:rPr>
              <a:t>Geurtsen</a:t>
            </a:r>
            <a:r>
              <a:rPr lang="en-US" sz="1800" dirty="0" smtClean="0">
                <a:solidFill>
                  <a:schemeClr val="tx2"/>
                </a:solidFill>
              </a:rPr>
              <a:t> W, </a:t>
            </a:r>
            <a:r>
              <a:rPr lang="en-US" sz="1800" dirty="0" err="1" smtClean="0">
                <a:solidFill>
                  <a:schemeClr val="tx2"/>
                </a:solidFill>
              </a:rPr>
              <a:t>García</a:t>
            </a:r>
            <a:r>
              <a:rPr lang="en-US" sz="1800" dirty="0" smtClean="0">
                <a:solidFill>
                  <a:schemeClr val="tx2"/>
                </a:solidFill>
              </a:rPr>
              <a:t>-Godoy F.  Bonded restorations for the prevention and treatment of the cracked-tooth syndrome. </a:t>
            </a:r>
            <a:r>
              <a:rPr lang="en-US" sz="1800" i="1" dirty="0" smtClean="0">
                <a:solidFill>
                  <a:schemeClr val="tx2"/>
                </a:solidFill>
              </a:rPr>
              <a:t>Am J Dent </a:t>
            </a:r>
            <a:r>
              <a:rPr lang="en-US" sz="1800" dirty="0" smtClean="0">
                <a:solidFill>
                  <a:schemeClr val="tx2"/>
                </a:solidFill>
              </a:rPr>
              <a:t> 1999;12:266-70</a:t>
            </a:r>
          </a:p>
          <a:p>
            <a:pPr>
              <a:buFont typeface="ZapfDingbats BT" pitchFamily="18" charset="2"/>
              <a:buChar char="•"/>
              <a:defRPr/>
            </a:pPr>
            <a:endParaRPr lang="en-US" sz="1800" dirty="0" smtClean="0"/>
          </a:p>
          <a:p>
            <a:pPr>
              <a:buClr>
                <a:srgbClr val="FF6600"/>
              </a:buClr>
              <a:buFont typeface="Wingdings 2" pitchFamily="18" charset="2"/>
              <a:buChar char="¢"/>
              <a:defRPr/>
            </a:pPr>
            <a:r>
              <a:rPr lang="en-US" sz="1800" dirty="0" smtClean="0"/>
              <a:t>Besides full </a:t>
            </a:r>
            <a:r>
              <a:rPr lang="en-US" sz="1800" dirty="0" err="1" smtClean="0"/>
              <a:t>cuspal</a:t>
            </a:r>
            <a:r>
              <a:rPr lang="en-US" sz="1800" dirty="0" smtClean="0"/>
              <a:t> coverage by partial or full crowns, bonded restorations have been proposed for internal splinting of teeth. </a:t>
            </a:r>
          </a:p>
          <a:p>
            <a:pPr>
              <a:buClr>
                <a:srgbClr val="FF6600"/>
              </a:buClr>
              <a:buFont typeface="Wingdings 2" pitchFamily="18" charset="2"/>
              <a:buChar char="¢"/>
              <a:defRPr/>
            </a:pPr>
            <a:r>
              <a:rPr lang="en-US" sz="1800" dirty="0" smtClean="0"/>
              <a:t>Although contradictory data have been published, there is evidence that bonded amalgam or resin-based composite restorations (RBC) do not increase fracture resistance of teeth with wide </a:t>
            </a:r>
            <a:r>
              <a:rPr lang="en-US" sz="1800" dirty="0" err="1" smtClean="0"/>
              <a:t>occlusal</a:t>
            </a:r>
            <a:r>
              <a:rPr lang="en-US" sz="1800" dirty="0" smtClean="0"/>
              <a:t>-proximal cavities to values similar to sound, </a:t>
            </a:r>
            <a:r>
              <a:rPr lang="en-US" sz="1800" dirty="0" err="1" smtClean="0"/>
              <a:t>unrestored</a:t>
            </a:r>
            <a:r>
              <a:rPr lang="en-US" sz="1800" dirty="0" smtClean="0"/>
              <a:t> controls. </a:t>
            </a:r>
          </a:p>
          <a:p>
            <a:pPr>
              <a:buClr>
                <a:srgbClr val="FF6600"/>
              </a:buClr>
              <a:buFont typeface="Wingdings 2" pitchFamily="18" charset="2"/>
              <a:buChar char="¢"/>
              <a:defRPr/>
            </a:pPr>
            <a:r>
              <a:rPr lang="en-US" sz="1800" dirty="0" smtClean="0"/>
              <a:t>Indirectly fabricated RBC inlays and various ceramic inlays, however, increased fracture strength to levels as high as those of sound caries-free teeth. </a:t>
            </a:r>
          </a:p>
          <a:p>
            <a:pPr>
              <a:buClr>
                <a:srgbClr val="FF6600"/>
              </a:buClr>
              <a:buFont typeface="Wingdings 2" pitchFamily="18" charset="2"/>
              <a:buChar char="¢"/>
              <a:defRPr/>
            </a:pPr>
            <a:r>
              <a:rPr lang="en-US" sz="1800" dirty="0" smtClean="0"/>
              <a:t>Therefore, it is recommended that weakened teeth with wide cavities be strengthened by full </a:t>
            </a:r>
            <a:r>
              <a:rPr lang="en-US" sz="1800" dirty="0" err="1" smtClean="0"/>
              <a:t>cuspal</a:t>
            </a:r>
            <a:r>
              <a:rPr lang="en-US" sz="1800" dirty="0" smtClean="0"/>
              <a:t> coverage with cast or ceramic restorations, by bonded ceramic inlays, or by indirectly-fabricated bonded RBC composite inlays.</a:t>
            </a:r>
          </a:p>
          <a:p>
            <a:pPr>
              <a:buFont typeface="ZapfDingbats BT" pitchFamily="18" charset="2"/>
              <a:buChar char="•"/>
              <a:defRPr/>
            </a:pPr>
            <a:endParaRPr lang="en-US" sz="1400"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000125"/>
            <a:ext cx="7772400" cy="5248275"/>
          </a:xfrm>
        </p:spPr>
        <p:txBody>
          <a:bodyPr/>
          <a:lstStyle/>
          <a:p>
            <a:pPr marL="0" indent="0">
              <a:buFont typeface="ZapfDingbats BT" pitchFamily="18" charset="2"/>
              <a:buNone/>
              <a:defRPr/>
            </a:pPr>
            <a:r>
              <a:rPr lang="en-US" sz="1400" dirty="0" smtClean="0">
                <a:solidFill>
                  <a:schemeClr val="tx2"/>
                </a:solidFill>
              </a:rPr>
              <a:t>Davis R, Overton JD.  Efficacy of bonded and </a:t>
            </a:r>
            <a:r>
              <a:rPr lang="en-US" sz="1400" dirty="0" err="1" smtClean="0">
                <a:solidFill>
                  <a:schemeClr val="tx2"/>
                </a:solidFill>
              </a:rPr>
              <a:t>nonbonded</a:t>
            </a:r>
            <a:r>
              <a:rPr lang="en-US" sz="1400" dirty="0" smtClean="0">
                <a:solidFill>
                  <a:schemeClr val="tx2"/>
                </a:solidFill>
              </a:rPr>
              <a:t> amalgam in the treatment of teeth with incomplete fractures.  </a:t>
            </a:r>
            <a:r>
              <a:rPr lang="en-US" sz="1400" i="1" dirty="0" smtClean="0">
                <a:solidFill>
                  <a:schemeClr val="tx2"/>
                </a:solidFill>
              </a:rPr>
              <a:t>J Am Dent Assoc</a:t>
            </a:r>
            <a:r>
              <a:rPr lang="en-US" sz="1400" dirty="0" smtClean="0">
                <a:solidFill>
                  <a:schemeClr val="tx2"/>
                </a:solidFill>
              </a:rPr>
              <a:t> 2000;131:469-78</a:t>
            </a:r>
          </a:p>
          <a:p>
            <a:pPr>
              <a:buFont typeface="ZapfDingbats BT" pitchFamily="18" charset="2"/>
              <a:buChar char="•"/>
              <a:defRPr/>
            </a:pPr>
            <a:endParaRPr lang="en-US" sz="1400" dirty="0" smtClean="0"/>
          </a:p>
          <a:p>
            <a:pPr marL="0" indent="0">
              <a:buFont typeface="ZapfDingbats BT" pitchFamily="18" charset="2"/>
              <a:buNone/>
              <a:defRPr/>
            </a:pPr>
            <a:r>
              <a:rPr lang="en-US" sz="1400" dirty="0" smtClean="0"/>
              <a:t>Compared the efficacy of adhesive-retained vs. pin-retained complex amalgam restorations in the treatment of 40 molars with incomplete fractures by evaluating relief of chewing pain and cold sensitivity at two weeks, three months and one year. </a:t>
            </a:r>
          </a:p>
          <a:p>
            <a:pPr>
              <a:buFont typeface="ZapfDingbats BT" pitchFamily="18" charset="2"/>
              <a:buChar char="•"/>
              <a:defRPr/>
            </a:pPr>
            <a:endParaRPr lang="en-US" sz="1400" dirty="0" smtClean="0"/>
          </a:p>
          <a:p>
            <a:pPr>
              <a:buClr>
                <a:srgbClr val="FF6600"/>
              </a:buClr>
              <a:buFont typeface="Wingdings 2" pitchFamily="18" charset="2"/>
              <a:buChar char="¢"/>
              <a:defRPr/>
            </a:pPr>
            <a:r>
              <a:rPr lang="en-US" sz="1400" dirty="0" smtClean="0"/>
              <a:t>Twenty teeth received bonded amalgam restorations and twenty teeth received </a:t>
            </a:r>
            <a:r>
              <a:rPr lang="en-US" sz="1400" dirty="0" err="1" smtClean="0"/>
              <a:t>amalgapins</a:t>
            </a:r>
            <a:r>
              <a:rPr lang="en-US" sz="1400" dirty="0" smtClean="0"/>
              <a:t> or threaded pins to retain the amalgam. Teeth were evaluated for postoperative chewing sensitivity. </a:t>
            </a:r>
          </a:p>
          <a:p>
            <a:pPr>
              <a:buClr>
                <a:srgbClr val="FF6600"/>
              </a:buClr>
              <a:buFont typeface="Wingdings 2" pitchFamily="18" charset="2"/>
              <a:buChar char="¢"/>
              <a:defRPr/>
            </a:pPr>
            <a:r>
              <a:rPr lang="en-US" sz="1400" dirty="0" smtClean="0"/>
              <a:t>Chewing pain was completely eliminated in all but one tooth. A Student's t-test found no significant difference in preoperative cold sensitivity between the bonded and </a:t>
            </a:r>
            <a:r>
              <a:rPr lang="en-US" sz="1400" dirty="0" err="1" smtClean="0"/>
              <a:t>nonbonded</a:t>
            </a:r>
            <a:r>
              <a:rPr lang="en-US" sz="1400" dirty="0" smtClean="0"/>
              <a:t> groups. A paired t-test comparison indicated that the teeth in the bonded group were significantly less sensitive to cold after three months and 12 months than they were at the time of the baseline measurements (P &lt; .0001). A paired t-test indicated no significant difference between preoperative and postoperative cold sensitivity scores for teeth in the </a:t>
            </a:r>
            <a:r>
              <a:rPr lang="en-US" sz="1400" dirty="0" err="1" smtClean="0"/>
              <a:t>nonbonded</a:t>
            </a:r>
            <a:r>
              <a:rPr lang="en-US" sz="1400" dirty="0" smtClean="0"/>
              <a:t> group (P &gt; .05). </a:t>
            </a:r>
          </a:p>
          <a:p>
            <a:pPr>
              <a:buClr>
                <a:srgbClr val="FF6600"/>
              </a:buClr>
              <a:buFont typeface="Wingdings 2" pitchFamily="18" charset="2"/>
              <a:buChar char="¢"/>
              <a:defRPr/>
            </a:pPr>
            <a:r>
              <a:rPr lang="en-US" sz="1400" dirty="0" smtClean="0"/>
              <a:t>CLINICAL IMPLICATIONS: Incomplete tooth fracture in molars can be successfully treated by covering fractured cusps with amalgam restorations. </a:t>
            </a:r>
          </a:p>
          <a:p>
            <a:pPr>
              <a:buFont typeface="ZapfDingbats BT" pitchFamily="18" charset="2"/>
              <a:buChar char="•"/>
              <a:defRPr/>
            </a:pPr>
            <a:endParaRPr lang="en-US" sz="1400"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952500"/>
            <a:ext cx="7772400" cy="5295900"/>
          </a:xfrm>
        </p:spPr>
        <p:txBody>
          <a:bodyPr/>
          <a:lstStyle/>
          <a:p>
            <a:pPr marL="0" indent="0">
              <a:buFont typeface="ZapfDingbats BT" pitchFamily="18" charset="2"/>
              <a:buNone/>
              <a:defRPr/>
            </a:pPr>
            <a:r>
              <a:rPr lang="en-US" sz="2400" dirty="0" smtClean="0">
                <a:solidFill>
                  <a:schemeClr val="tx2"/>
                </a:solidFill>
              </a:rPr>
              <a:t>Bader JD, </a:t>
            </a:r>
            <a:r>
              <a:rPr lang="en-US" sz="2400" dirty="0" err="1" smtClean="0">
                <a:solidFill>
                  <a:schemeClr val="tx2"/>
                </a:solidFill>
              </a:rPr>
              <a:t>Shugars</a:t>
            </a:r>
            <a:r>
              <a:rPr lang="en-US" sz="2400" dirty="0" smtClean="0">
                <a:solidFill>
                  <a:schemeClr val="tx2"/>
                </a:solidFill>
              </a:rPr>
              <a:t>, DA, Roberson, TM.  Using crowns to prevent tooth fracture.  </a:t>
            </a:r>
            <a:r>
              <a:rPr lang="en-US" sz="2400" i="1" dirty="0" smtClean="0">
                <a:solidFill>
                  <a:schemeClr val="tx2"/>
                </a:solidFill>
              </a:rPr>
              <a:t>Community Dent Oral </a:t>
            </a:r>
            <a:r>
              <a:rPr lang="en-US" sz="2400" i="1" dirty="0" err="1" smtClean="0">
                <a:solidFill>
                  <a:schemeClr val="tx2"/>
                </a:solidFill>
              </a:rPr>
              <a:t>Epidemiol</a:t>
            </a:r>
            <a:r>
              <a:rPr lang="en-US" sz="2400" dirty="0" smtClean="0">
                <a:solidFill>
                  <a:schemeClr val="tx2"/>
                </a:solidFill>
              </a:rPr>
              <a:t> 1996;24:47-51</a:t>
            </a:r>
          </a:p>
          <a:p>
            <a:pPr>
              <a:buFont typeface="ZapfDingbats BT" pitchFamily="18" charset="2"/>
              <a:buChar char="•"/>
              <a:defRPr/>
            </a:pPr>
            <a:endParaRPr lang="en-US" sz="2400" dirty="0" smtClean="0"/>
          </a:p>
          <a:p>
            <a:pPr>
              <a:buClr>
                <a:srgbClr val="FF6600"/>
              </a:buClr>
              <a:buFont typeface="Wingdings 2" pitchFamily="18" charset="2"/>
              <a:buChar char="¢"/>
              <a:defRPr/>
            </a:pPr>
            <a:r>
              <a:rPr lang="en-US" sz="2400" dirty="0" smtClean="0"/>
              <a:t>The Authors describe two studies about dentists' use of crowns to prevent tooth fracture. North Carolina general dentists indicated that 44% of the crowns they placed were for the principal reason of fracture prevention. However, when groups of dentists examined the same patients, there was little agreement about which teeth should be crowned due to risk of fracture. </a:t>
            </a:r>
          </a:p>
          <a:p>
            <a:pPr>
              <a:buFont typeface="ZapfDingbats BT" pitchFamily="18" charset="2"/>
              <a:buChar char="•"/>
              <a:defRPr/>
            </a:pPr>
            <a:endParaRPr lang="en-US" sz="2400"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820738"/>
            <a:ext cx="7772400" cy="5427662"/>
          </a:xfrm>
        </p:spPr>
        <p:txBody>
          <a:bodyPr/>
          <a:lstStyle/>
          <a:p>
            <a:pPr marL="0" indent="0">
              <a:buFont typeface="ZapfDingbats BT" pitchFamily="18" charset="2"/>
              <a:buNone/>
              <a:defRPr/>
            </a:pPr>
            <a:r>
              <a:rPr lang="en-US" sz="2000" dirty="0" smtClean="0">
                <a:solidFill>
                  <a:schemeClr val="tx2"/>
                </a:solidFill>
              </a:rPr>
              <a:t>Bader JD, </a:t>
            </a:r>
            <a:r>
              <a:rPr lang="en-US" sz="2000" dirty="0" err="1" smtClean="0">
                <a:solidFill>
                  <a:schemeClr val="tx2"/>
                </a:solidFill>
              </a:rPr>
              <a:t>Shugars</a:t>
            </a:r>
            <a:r>
              <a:rPr lang="en-US" sz="2000" dirty="0" smtClean="0">
                <a:solidFill>
                  <a:schemeClr val="tx2"/>
                </a:solidFill>
              </a:rPr>
              <a:t>, DA, Martin JA. Risk indicators for posterior tooth fracture.  </a:t>
            </a:r>
            <a:r>
              <a:rPr lang="en-US" sz="2000" i="1" dirty="0" smtClean="0">
                <a:solidFill>
                  <a:schemeClr val="tx2"/>
                </a:solidFill>
              </a:rPr>
              <a:t>J Am Dent Assoc</a:t>
            </a:r>
            <a:r>
              <a:rPr lang="en-US" sz="2000" dirty="0" smtClean="0">
                <a:solidFill>
                  <a:schemeClr val="tx2"/>
                </a:solidFill>
              </a:rPr>
              <a:t> 2005 ;136:18</a:t>
            </a:r>
          </a:p>
          <a:p>
            <a:pPr marL="0" indent="0">
              <a:buFont typeface="ZapfDingbats BT" pitchFamily="18" charset="2"/>
              <a:buNone/>
              <a:defRPr/>
            </a:pPr>
            <a:endParaRPr lang="en-US" sz="2000" dirty="0" smtClean="0">
              <a:solidFill>
                <a:schemeClr val="tx2"/>
              </a:solidFill>
            </a:endParaRPr>
          </a:p>
          <a:p>
            <a:pPr>
              <a:buClr>
                <a:srgbClr val="FF6600"/>
              </a:buClr>
              <a:buFont typeface="Wingdings 2" pitchFamily="18" charset="2"/>
              <a:buChar char="¢"/>
              <a:defRPr/>
            </a:pPr>
            <a:r>
              <a:rPr lang="en-US" sz="2000" dirty="0" smtClean="0"/>
              <a:t>The authors evaluated 39 potential risk indicators identified in previous uncontrolled studies for an association with fracture in 200 patients with fractures and 252 patients without fractures. </a:t>
            </a:r>
          </a:p>
          <a:p>
            <a:pPr>
              <a:buClr>
                <a:srgbClr val="FF6600"/>
              </a:buClr>
              <a:buFont typeface="Wingdings 2" pitchFamily="18" charset="2"/>
              <a:buChar char="¢"/>
              <a:defRPr/>
            </a:pPr>
            <a:endParaRPr lang="en-US" sz="2000" dirty="0" smtClean="0"/>
          </a:p>
          <a:p>
            <a:pPr>
              <a:buClr>
                <a:srgbClr val="FF6600"/>
              </a:buClr>
              <a:buFont typeface="Wingdings 2" pitchFamily="18" charset="2"/>
              <a:buChar char="¢"/>
              <a:defRPr/>
            </a:pPr>
            <a:r>
              <a:rPr lang="en-US" sz="2000" dirty="0" smtClean="0"/>
              <a:t>The presence of a fracture line and an increase in the proportion of the volume of the natural tooth crown occupied by the restoration substantially increased the odds of fracture (P &lt; .001). </a:t>
            </a:r>
          </a:p>
          <a:p>
            <a:pPr>
              <a:buClr>
                <a:srgbClr val="FF6600"/>
              </a:buClr>
              <a:buFont typeface="Wingdings 2" pitchFamily="18" charset="2"/>
              <a:buChar char="¢"/>
              <a:defRPr/>
            </a:pPr>
            <a:endParaRPr lang="en-US" sz="2000" dirty="0" smtClean="0"/>
          </a:p>
          <a:p>
            <a:pPr>
              <a:buClr>
                <a:srgbClr val="FF6600"/>
              </a:buClr>
              <a:buFont typeface="Wingdings 2" pitchFamily="18" charset="2"/>
              <a:buChar char="¢"/>
              <a:defRPr/>
            </a:pPr>
            <a:r>
              <a:rPr lang="en-US" sz="2000" dirty="0" smtClean="0"/>
              <a:t>Neither clenching, grinding and biting hard objects nor </a:t>
            </a:r>
            <a:r>
              <a:rPr lang="en-US" sz="2000" dirty="0" err="1" smtClean="0"/>
              <a:t>occlusal</a:t>
            </a:r>
            <a:r>
              <a:rPr lang="en-US" sz="2000" dirty="0" smtClean="0"/>
              <a:t> characteristics such as guidance, cusp anatomy and general wear patterns were strong predictors of fracture risk. </a:t>
            </a:r>
          </a:p>
          <a:p>
            <a:pPr>
              <a:buFont typeface="ZapfDingbats BT" pitchFamily="18" charset="2"/>
              <a:buChar char="•"/>
              <a:defRPr/>
            </a:pPr>
            <a:endParaRPr lang="en-US" sz="2000"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968375"/>
            <a:ext cx="7772400" cy="5280025"/>
          </a:xfrm>
        </p:spPr>
        <p:txBody>
          <a:bodyPr/>
          <a:lstStyle/>
          <a:p>
            <a:pPr marL="0" indent="0">
              <a:buFont typeface="ZapfDingbats BT" pitchFamily="18" charset="2"/>
              <a:buNone/>
              <a:defRPr/>
            </a:pPr>
            <a:r>
              <a:rPr lang="en-US" sz="1600" dirty="0" smtClean="0">
                <a:solidFill>
                  <a:schemeClr val="tx2"/>
                </a:solidFill>
              </a:rPr>
              <a:t>Abbott, P. Assessing restored teeth with pulp and </a:t>
            </a:r>
            <a:r>
              <a:rPr lang="en-US" sz="1600" dirty="0" err="1" smtClean="0">
                <a:solidFill>
                  <a:schemeClr val="tx2"/>
                </a:solidFill>
              </a:rPr>
              <a:t>periapical</a:t>
            </a:r>
            <a:r>
              <a:rPr lang="en-US" sz="1600" dirty="0" smtClean="0">
                <a:solidFill>
                  <a:schemeClr val="tx2"/>
                </a:solidFill>
              </a:rPr>
              <a:t> diseases for the presence of cracks, caries and marginal breakdown.   </a:t>
            </a:r>
            <a:r>
              <a:rPr lang="en-US" sz="1600" i="1" dirty="0" err="1" smtClean="0">
                <a:solidFill>
                  <a:schemeClr val="tx2"/>
                </a:solidFill>
              </a:rPr>
              <a:t>Aust</a:t>
            </a:r>
            <a:r>
              <a:rPr lang="en-US" sz="1600" i="1" dirty="0" smtClean="0">
                <a:solidFill>
                  <a:schemeClr val="tx2"/>
                </a:solidFill>
              </a:rPr>
              <a:t> Dent J</a:t>
            </a:r>
            <a:r>
              <a:rPr lang="en-US" sz="1600" dirty="0" smtClean="0">
                <a:solidFill>
                  <a:schemeClr val="tx2"/>
                </a:solidFill>
              </a:rPr>
              <a:t> 2004;49:33-9</a:t>
            </a:r>
          </a:p>
          <a:p>
            <a:pPr marL="0" indent="0">
              <a:buFont typeface="ZapfDingbats BT" pitchFamily="18" charset="2"/>
              <a:buNone/>
              <a:defRPr/>
            </a:pPr>
            <a:endParaRPr lang="en-US" sz="1600" dirty="0" smtClean="0">
              <a:solidFill>
                <a:schemeClr val="tx2"/>
              </a:solidFill>
            </a:endParaRPr>
          </a:p>
          <a:p>
            <a:pPr marL="0" indent="0">
              <a:buFont typeface="ZapfDingbats BT" pitchFamily="18" charset="2"/>
              <a:buNone/>
              <a:defRPr/>
            </a:pPr>
            <a:r>
              <a:rPr lang="en-US" sz="1600" dirty="0" smtClean="0"/>
              <a:t>Studied whether clinical examinations and </a:t>
            </a:r>
            <a:r>
              <a:rPr lang="en-US" sz="1600" dirty="0" err="1" smtClean="0"/>
              <a:t>periapical</a:t>
            </a:r>
            <a:r>
              <a:rPr lang="en-US" sz="1600" dirty="0" smtClean="0"/>
              <a:t> radiographs provide sufficient information to assess the cause of pulp and </a:t>
            </a:r>
            <a:r>
              <a:rPr lang="en-US" sz="1600" dirty="0" err="1" smtClean="0"/>
              <a:t>periapical</a:t>
            </a:r>
            <a:r>
              <a:rPr lang="en-US" sz="1600" dirty="0" smtClean="0"/>
              <a:t> diseases, the status of teeth when restored and their further treatment needs in 245 restored teeth. Teeth were examined before and after the restorations were removed and the findings were compared. </a:t>
            </a:r>
          </a:p>
          <a:p>
            <a:pPr marL="0" indent="0">
              <a:buFont typeface="ZapfDingbats BT" pitchFamily="18" charset="2"/>
              <a:buNone/>
              <a:defRPr/>
            </a:pPr>
            <a:endParaRPr lang="en-US" sz="1600" dirty="0" smtClean="0"/>
          </a:p>
          <a:p>
            <a:pPr>
              <a:buClr>
                <a:srgbClr val="FF6600"/>
              </a:buClr>
              <a:buFont typeface="Wingdings 2" pitchFamily="18" charset="2"/>
              <a:buChar char="¢"/>
              <a:defRPr/>
            </a:pPr>
            <a:r>
              <a:rPr lang="en-US" sz="1600" dirty="0" smtClean="0"/>
              <a:t>Pre-operative examination revealed 19.2 per cent of the teeth had caries, 23.3 per cent had cracks and 39.2 per cent had marginal breakdown. </a:t>
            </a:r>
          </a:p>
          <a:p>
            <a:pPr>
              <a:buClr>
                <a:srgbClr val="FF6600"/>
              </a:buClr>
              <a:buFont typeface="Wingdings 2" pitchFamily="18" charset="2"/>
              <a:buChar char="¢"/>
              <a:defRPr/>
            </a:pPr>
            <a:r>
              <a:rPr lang="en-US" sz="1600" dirty="0" smtClean="0"/>
              <a:t>After restoration removal, 86.1 per cent had caries, 60 per </a:t>
            </a:r>
            <a:r>
              <a:rPr lang="en-US" sz="1600" dirty="0" err="1" smtClean="0"/>
              <a:t>centhad</a:t>
            </a:r>
            <a:r>
              <a:rPr lang="en-US" sz="1600" dirty="0" smtClean="0"/>
              <a:t> cracks, and 99.6 per </a:t>
            </a:r>
            <a:r>
              <a:rPr lang="en-US" sz="1600" dirty="0" err="1" smtClean="0"/>
              <a:t>centhad</a:t>
            </a:r>
            <a:r>
              <a:rPr lang="en-US" sz="1600" dirty="0" smtClean="0"/>
              <a:t> marginal breakdown. Ninety-three per cent had more than one of these factors.</a:t>
            </a:r>
          </a:p>
          <a:p>
            <a:pPr>
              <a:buClr>
                <a:srgbClr val="FF6600"/>
              </a:buClr>
              <a:buFont typeface="Wingdings 2" pitchFamily="18" charset="2"/>
              <a:buChar char="¢"/>
              <a:defRPr/>
            </a:pPr>
            <a:r>
              <a:rPr lang="en-US" sz="1600" dirty="0" err="1" smtClean="0"/>
              <a:t>Periapical</a:t>
            </a:r>
            <a:r>
              <a:rPr lang="en-US" sz="1600" dirty="0" smtClean="0"/>
              <a:t> radiographs were unreliable indicators of their presence. There was only a 56%  chance of finding caries, cracks or marginal breakdown prior to restoration removal. </a:t>
            </a:r>
          </a:p>
          <a:p>
            <a:pPr>
              <a:buClr>
                <a:srgbClr val="FF6600"/>
              </a:buClr>
              <a:buFont typeface="Wingdings 2" pitchFamily="18" charset="2"/>
              <a:buChar char="¢"/>
              <a:defRPr/>
            </a:pPr>
            <a:r>
              <a:rPr lang="en-US" sz="1600" dirty="0" smtClean="0"/>
              <a:t>CONCLUSIONS: All restorations should be removed prior to endodontic treatment in order to remove the common factors that may have caused the pulp and </a:t>
            </a:r>
            <a:r>
              <a:rPr lang="en-US" sz="1600" dirty="0" err="1" smtClean="0"/>
              <a:t>periapical</a:t>
            </a:r>
            <a:r>
              <a:rPr lang="en-US" sz="1600" dirty="0" smtClean="0"/>
              <a:t> disease, and to assess the tooth's prognosis and future treatment needs.</a:t>
            </a:r>
          </a:p>
          <a:p>
            <a:pPr>
              <a:buFont typeface="ZapfDingbats BT" pitchFamily="18" charset="2"/>
              <a:buChar char="•"/>
              <a:defRPr/>
            </a:pPr>
            <a:endParaRPr lang="en-US" sz="1600"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62038"/>
            <a:ext cx="7772400" cy="5286375"/>
          </a:xfrm>
        </p:spPr>
        <p:txBody>
          <a:bodyPr/>
          <a:lstStyle/>
          <a:p>
            <a:pPr marL="0" indent="0">
              <a:buFont typeface="ZapfDingbats BT" pitchFamily="18" charset="2"/>
              <a:buNone/>
              <a:defRPr/>
            </a:pPr>
            <a:r>
              <a:rPr lang="en-US" sz="1800" dirty="0" err="1" smtClean="0">
                <a:solidFill>
                  <a:schemeClr val="tx2"/>
                </a:solidFill>
              </a:rPr>
              <a:t>Eakle</a:t>
            </a:r>
            <a:r>
              <a:rPr lang="en-US" sz="1800" dirty="0" smtClean="0">
                <a:solidFill>
                  <a:schemeClr val="tx2"/>
                </a:solidFill>
              </a:rPr>
              <a:t>, WS, Maxwell EH, </a:t>
            </a:r>
            <a:r>
              <a:rPr lang="en-US" sz="1800" dirty="0" err="1" smtClean="0">
                <a:solidFill>
                  <a:schemeClr val="tx2"/>
                </a:solidFill>
              </a:rPr>
              <a:t>Braley</a:t>
            </a:r>
            <a:r>
              <a:rPr lang="en-US" sz="1800" dirty="0" smtClean="0">
                <a:solidFill>
                  <a:schemeClr val="tx2"/>
                </a:solidFill>
              </a:rPr>
              <a:t> BV.  Fractures of posterior teeth in adults.  </a:t>
            </a:r>
            <a:r>
              <a:rPr lang="en-US" sz="1800" i="1" dirty="0" smtClean="0">
                <a:solidFill>
                  <a:schemeClr val="tx2"/>
                </a:solidFill>
              </a:rPr>
              <a:t>J Am Dent Assoc</a:t>
            </a:r>
            <a:r>
              <a:rPr lang="en-US" sz="1800" dirty="0" smtClean="0">
                <a:solidFill>
                  <a:schemeClr val="tx2"/>
                </a:solidFill>
              </a:rPr>
              <a:t> 1986 ;112:215-8</a:t>
            </a:r>
          </a:p>
          <a:p>
            <a:pPr>
              <a:buFont typeface="ZapfDingbats BT" pitchFamily="18" charset="2"/>
              <a:buNone/>
              <a:defRPr/>
            </a:pPr>
            <a:endParaRPr lang="en-US" sz="1800" dirty="0" smtClean="0"/>
          </a:p>
          <a:p>
            <a:pPr marL="0" indent="0">
              <a:buFont typeface="ZapfDingbats BT" pitchFamily="18" charset="2"/>
              <a:buNone/>
              <a:defRPr/>
            </a:pPr>
            <a:r>
              <a:rPr lang="en-US" sz="1800" dirty="0" smtClean="0"/>
              <a:t>Examined patients with 206 complete or incomplete fractures of posterior teeth. The patients ranged in age from 14 to 76 years, with 66.5% younger than 40 years. </a:t>
            </a:r>
          </a:p>
          <a:p>
            <a:pPr>
              <a:buFont typeface="ZapfDingbats BT" pitchFamily="18" charset="2"/>
              <a:buChar char="•"/>
              <a:defRPr/>
            </a:pPr>
            <a:endParaRPr lang="en-US" sz="1800" dirty="0" smtClean="0"/>
          </a:p>
          <a:p>
            <a:pPr>
              <a:buClr>
                <a:srgbClr val="FF6600"/>
              </a:buClr>
              <a:buFont typeface="Wingdings 2" pitchFamily="18" charset="2"/>
              <a:buChar char="¢"/>
              <a:defRPr/>
            </a:pPr>
            <a:r>
              <a:rPr lang="en-US" sz="1800" dirty="0" smtClean="0"/>
              <a:t>The number of fractures occurring in each arch was almost equal. </a:t>
            </a:r>
          </a:p>
          <a:p>
            <a:pPr>
              <a:buClr>
                <a:srgbClr val="FF6600"/>
              </a:buClr>
              <a:buFont typeface="Wingdings 2" pitchFamily="18" charset="2"/>
              <a:buChar char="¢"/>
              <a:defRPr/>
            </a:pPr>
            <a:r>
              <a:rPr lang="en-US" sz="1800" dirty="0" smtClean="0"/>
              <a:t>The </a:t>
            </a:r>
            <a:r>
              <a:rPr lang="en-US" sz="1800" dirty="0" err="1" smtClean="0"/>
              <a:t>mandibular</a:t>
            </a:r>
            <a:r>
              <a:rPr lang="en-US" sz="1800" dirty="0" smtClean="0"/>
              <a:t> first molar was the most frequently fractured posterior tooth. The lingual cusps of </a:t>
            </a:r>
            <a:r>
              <a:rPr lang="en-US" sz="1800" dirty="0" err="1" smtClean="0"/>
              <a:t>mandibular</a:t>
            </a:r>
            <a:r>
              <a:rPr lang="en-US" sz="1800" dirty="0" smtClean="0"/>
              <a:t> molars fractured more often than did the buccal cusps of </a:t>
            </a:r>
            <a:r>
              <a:rPr lang="en-US" sz="1800" dirty="0" err="1" smtClean="0"/>
              <a:t>mandibular</a:t>
            </a:r>
            <a:r>
              <a:rPr lang="en-US" sz="1800" dirty="0" smtClean="0"/>
              <a:t> molars by a ratio of 2 to 1. </a:t>
            </a:r>
          </a:p>
          <a:p>
            <a:pPr>
              <a:buClr>
                <a:srgbClr val="FF6600"/>
              </a:buClr>
              <a:buFont typeface="Wingdings 2" pitchFamily="18" charset="2"/>
              <a:buChar char="¢"/>
              <a:defRPr/>
            </a:pPr>
            <a:r>
              <a:rPr lang="en-US" sz="1800" dirty="0" smtClean="0"/>
              <a:t>In maxillary molars, buccal and lingual cusps fractured with almost equal frequency, but, in maxillary premolars, the lingual cusps fractured slightly more often than buccal cusps. </a:t>
            </a:r>
          </a:p>
          <a:p>
            <a:pPr>
              <a:buClr>
                <a:srgbClr val="FF6600"/>
              </a:buClr>
              <a:buFont typeface="Wingdings 2" pitchFamily="18" charset="2"/>
              <a:buChar char="¢"/>
              <a:defRPr/>
            </a:pPr>
            <a:r>
              <a:rPr lang="en-US" sz="1800" dirty="0" smtClean="0"/>
              <a:t>Data gathered on the widths of the isthmuses of restorations in 109 teeth showed that fewer fractures occurred in teeth with more conservative restorations, with widths of isthmuses a quarter of the inter-cusp distance, and intact marginal ridges.</a:t>
            </a:r>
          </a:p>
          <a:p>
            <a:pPr>
              <a:buFont typeface="ZapfDingbats BT" pitchFamily="18" charset="2"/>
              <a:buChar char="•"/>
              <a:defRPr/>
            </a:pPr>
            <a:endParaRPr lang="en-US" sz="1800"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673225"/>
            <a:ext cx="7772400" cy="4575175"/>
          </a:xfrm>
        </p:spPr>
        <p:txBody>
          <a:bodyPr/>
          <a:lstStyle/>
          <a:p>
            <a:pPr marL="0" indent="0">
              <a:buFont typeface="ZapfDingbats BT" pitchFamily="18" charset="2"/>
              <a:buNone/>
              <a:defRPr/>
            </a:pPr>
            <a:r>
              <a:rPr lang="en-US" sz="1600" dirty="0" smtClean="0">
                <a:solidFill>
                  <a:schemeClr val="tx2"/>
                </a:solidFill>
              </a:rPr>
              <a:t>Gibbs CH, et al.  Maximum clenching force of patients with moderate loss of posterior tooth support: a pilot study.  </a:t>
            </a:r>
            <a:r>
              <a:rPr lang="en-US" sz="1600" i="1" dirty="0" smtClean="0">
                <a:solidFill>
                  <a:schemeClr val="tx2"/>
                </a:solidFill>
              </a:rPr>
              <a:t>J </a:t>
            </a:r>
            <a:r>
              <a:rPr lang="en-US" sz="1600" i="1" dirty="0" err="1" smtClean="0">
                <a:solidFill>
                  <a:schemeClr val="tx2"/>
                </a:solidFill>
              </a:rPr>
              <a:t>Prosthet</a:t>
            </a:r>
            <a:r>
              <a:rPr lang="en-US" sz="1600" i="1" dirty="0" smtClean="0">
                <a:solidFill>
                  <a:schemeClr val="tx2"/>
                </a:solidFill>
              </a:rPr>
              <a:t> Dent </a:t>
            </a:r>
            <a:r>
              <a:rPr lang="en-US" sz="1600" dirty="0" smtClean="0">
                <a:solidFill>
                  <a:schemeClr val="tx2"/>
                </a:solidFill>
              </a:rPr>
              <a:t>2002;88:498-502</a:t>
            </a:r>
          </a:p>
          <a:p>
            <a:pPr>
              <a:buFont typeface="ZapfDingbats BT" pitchFamily="18" charset="2"/>
              <a:buChar char="•"/>
              <a:defRPr/>
            </a:pPr>
            <a:endParaRPr lang="en-US" sz="1600" dirty="0" smtClean="0"/>
          </a:p>
          <a:p>
            <a:pPr marL="0" indent="0">
              <a:buFont typeface="ZapfDingbats BT" pitchFamily="18" charset="2"/>
              <a:buNone/>
              <a:defRPr/>
            </a:pPr>
            <a:r>
              <a:rPr lang="en-US" sz="1600" dirty="0" smtClean="0"/>
              <a:t>The purpose of this study was to test the hypothesis that moderate loss of posterior tooth support will have a significant effect on maximum clenching force. The maximum clenching force of 44 adults, ages 28 to 76, with posterior tooth loss was compared with the maximum clenching force of a control group of 20 healthy full dentition adults, ages 18 to 55 using of a bilateral strain-gauged transducer. </a:t>
            </a:r>
          </a:p>
          <a:p>
            <a:pPr marL="0" indent="0">
              <a:buFont typeface="ZapfDingbats BT" pitchFamily="18" charset="2"/>
              <a:buNone/>
              <a:defRPr/>
            </a:pPr>
            <a:endParaRPr lang="en-US" sz="1600" dirty="0" smtClean="0"/>
          </a:p>
          <a:p>
            <a:pPr>
              <a:buClr>
                <a:srgbClr val="FF6600"/>
              </a:buClr>
              <a:buFont typeface="Wingdings 2" pitchFamily="18" charset="2"/>
              <a:buChar char="¢"/>
              <a:defRPr/>
            </a:pPr>
            <a:r>
              <a:rPr lang="en-US" sz="1600" dirty="0" smtClean="0"/>
              <a:t>For the 44 subjects with posterior tooth loss, the mean clenching force was 104 lbs, with a range of 22 to 232 lbs. compared with a mean of 162 lbs with a range of 55 to 280 lbs for the full-dentition subjects. </a:t>
            </a:r>
          </a:p>
          <a:p>
            <a:pPr>
              <a:buClr>
                <a:srgbClr val="FF6600"/>
              </a:buClr>
              <a:buFont typeface="Wingdings 2" pitchFamily="18" charset="2"/>
              <a:buChar char="¢"/>
              <a:defRPr/>
            </a:pPr>
            <a:endParaRPr lang="en-US" sz="1600" dirty="0" smtClean="0"/>
          </a:p>
          <a:p>
            <a:pPr>
              <a:buClr>
                <a:srgbClr val="FF6600"/>
              </a:buClr>
              <a:buFont typeface="Wingdings 2" pitchFamily="18" charset="2"/>
              <a:buChar char="¢"/>
              <a:defRPr/>
            </a:pPr>
            <a:r>
              <a:rPr lang="en-US" sz="1600" dirty="0" smtClean="0"/>
              <a:t>Clenching force was not well correlated with age.  </a:t>
            </a:r>
          </a:p>
          <a:p>
            <a:pPr>
              <a:buFont typeface="ZapfDingbats BT" pitchFamily="18" charset="2"/>
              <a:buChar char="•"/>
              <a:defRPr/>
            </a:pPr>
            <a:endParaRPr lang="en-US" sz="1600"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100138"/>
            <a:ext cx="7772400" cy="5148262"/>
          </a:xfrm>
        </p:spPr>
        <p:txBody>
          <a:bodyPr/>
          <a:lstStyle/>
          <a:p>
            <a:pPr marL="0" indent="0">
              <a:buFont typeface="ZapfDingbats BT" pitchFamily="18" charset="2"/>
              <a:buNone/>
              <a:defRPr/>
            </a:pPr>
            <a:r>
              <a:rPr lang="en-US" sz="1600" dirty="0" err="1" smtClean="0">
                <a:solidFill>
                  <a:schemeClr val="tx2"/>
                </a:solidFill>
              </a:rPr>
              <a:t>Erhardson</a:t>
            </a:r>
            <a:r>
              <a:rPr lang="en-US" sz="1600" dirty="0" smtClean="0">
                <a:solidFill>
                  <a:schemeClr val="tx2"/>
                </a:solidFill>
              </a:rPr>
              <a:t> S, </a:t>
            </a:r>
            <a:r>
              <a:rPr lang="en-US" sz="1600" dirty="0" err="1" smtClean="0">
                <a:solidFill>
                  <a:schemeClr val="tx2"/>
                </a:solidFill>
              </a:rPr>
              <a:t>Sheikholeslam</a:t>
            </a:r>
            <a:r>
              <a:rPr lang="en-US" sz="1600" dirty="0" smtClean="0">
                <a:solidFill>
                  <a:schemeClr val="tx2"/>
                </a:solidFill>
              </a:rPr>
              <a:t> A, Forsberg CM, </a:t>
            </a:r>
            <a:r>
              <a:rPr lang="en-US" sz="1600" dirty="0" err="1" smtClean="0">
                <a:solidFill>
                  <a:schemeClr val="tx2"/>
                </a:solidFill>
              </a:rPr>
              <a:t>Lockowandt</a:t>
            </a:r>
            <a:r>
              <a:rPr lang="en-US" sz="1600" dirty="0" smtClean="0">
                <a:solidFill>
                  <a:schemeClr val="tx2"/>
                </a:solidFill>
              </a:rPr>
              <a:t> P.  Vertical forces developed by the jaw elevator muscles during unilateral maximal clenching and their distribution on teeth and </a:t>
            </a:r>
            <a:r>
              <a:rPr lang="en-US" sz="1600" dirty="0" err="1" smtClean="0">
                <a:solidFill>
                  <a:schemeClr val="tx2"/>
                </a:solidFill>
              </a:rPr>
              <a:t>condyles</a:t>
            </a:r>
            <a:r>
              <a:rPr lang="en-US" sz="1600" dirty="0" smtClean="0">
                <a:solidFill>
                  <a:schemeClr val="tx2"/>
                </a:solidFill>
              </a:rPr>
              <a:t>.  </a:t>
            </a:r>
            <a:r>
              <a:rPr lang="en-US" sz="1600" i="1" dirty="0" err="1" smtClean="0">
                <a:solidFill>
                  <a:schemeClr val="tx2"/>
                </a:solidFill>
              </a:rPr>
              <a:t>Swed</a:t>
            </a:r>
            <a:r>
              <a:rPr lang="en-US" sz="1600" i="1" dirty="0" smtClean="0">
                <a:solidFill>
                  <a:schemeClr val="tx2"/>
                </a:solidFill>
              </a:rPr>
              <a:t> Dent J </a:t>
            </a:r>
            <a:r>
              <a:rPr lang="en-US" sz="1600" dirty="0" smtClean="0">
                <a:solidFill>
                  <a:schemeClr val="tx2"/>
                </a:solidFill>
              </a:rPr>
              <a:t>1993;17:23-34</a:t>
            </a:r>
          </a:p>
          <a:p>
            <a:pPr marL="0" indent="0">
              <a:buFont typeface="ZapfDingbats BT" pitchFamily="18" charset="2"/>
              <a:buNone/>
              <a:defRPr/>
            </a:pPr>
            <a:endParaRPr lang="en-US" sz="1600" dirty="0" smtClean="0">
              <a:solidFill>
                <a:schemeClr val="tx2"/>
              </a:solidFill>
            </a:endParaRPr>
          </a:p>
          <a:p>
            <a:pPr>
              <a:buClr>
                <a:srgbClr val="FF6600"/>
              </a:buClr>
              <a:buFont typeface="Wingdings 2" pitchFamily="18" charset="2"/>
              <a:buChar char="¢"/>
              <a:defRPr/>
            </a:pPr>
            <a:r>
              <a:rPr lang="en-US" sz="1600" dirty="0" smtClean="0"/>
              <a:t>The activity of the jaw elevator muscles (EMG) was recorded during maximal clenching in </a:t>
            </a:r>
            <a:r>
              <a:rPr lang="en-US" sz="1600" dirty="0" err="1" smtClean="0"/>
              <a:t>intercuspal</a:t>
            </a:r>
            <a:r>
              <a:rPr lang="en-US" sz="1600" dirty="0" smtClean="0"/>
              <a:t> position and unilaterally on 1st and 2nd molars, premolars, canines and central incisors in ten subjects with complete dentitions, normal </a:t>
            </a:r>
            <a:r>
              <a:rPr lang="en-US" sz="1600" dirty="0" err="1" smtClean="0"/>
              <a:t>occlusal</a:t>
            </a:r>
            <a:r>
              <a:rPr lang="en-US" sz="1600" dirty="0" smtClean="0"/>
              <a:t> relationships, and without signs and symptoms of </a:t>
            </a:r>
            <a:r>
              <a:rPr lang="en-US" sz="1600" dirty="0" err="1" smtClean="0"/>
              <a:t>craniomandibular</a:t>
            </a:r>
            <a:r>
              <a:rPr lang="en-US" sz="1600" dirty="0" smtClean="0"/>
              <a:t> disorders. </a:t>
            </a:r>
          </a:p>
          <a:p>
            <a:pPr>
              <a:buClr>
                <a:srgbClr val="FF6600"/>
              </a:buClr>
              <a:buFont typeface="Wingdings 2" pitchFamily="18" charset="2"/>
              <a:buChar char="¢"/>
              <a:defRPr/>
            </a:pPr>
            <a:r>
              <a:rPr lang="en-US" sz="1600" dirty="0" smtClean="0"/>
              <a:t>The results suggest that the magnitude of the muscle force is strongly associated with the localization of the biting point. Thus the greatest muscle force is produced during clenching in the </a:t>
            </a:r>
            <a:r>
              <a:rPr lang="en-US" sz="1600" dirty="0" err="1" smtClean="0"/>
              <a:t>intercuspal</a:t>
            </a:r>
            <a:r>
              <a:rPr lang="en-US" sz="1600" dirty="0" smtClean="0"/>
              <a:t> position (100%). At unilateral clenching 75% of this </a:t>
            </a:r>
            <a:r>
              <a:rPr lang="en-US" sz="1600" dirty="0" err="1" smtClean="0"/>
              <a:t>intercuspal</a:t>
            </a:r>
            <a:r>
              <a:rPr lang="en-US" sz="1600" dirty="0" smtClean="0"/>
              <a:t> position force is reached during rubber pad clenching on 2nd molars, 85% during rubber pad clenching on 1st molars and 45% during clenching on incisors. The calculations of the mathematical model showed then that highest bite force should be produced on 2nd molars  and lowest on incisors (20%). </a:t>
            </a:r>
          </a:p>
          <a:p>
            <a:pPr>
              <a:buFont typeface="ZapfDingbats BT" pitchFamily="18" charset="2"/>
              <a:buChar char="•"/>
              <a:defRPr/>
            </a:pPr>
            <a:endParaRPr lang="en-US" sz="1600"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542925"/>
            <a:ext cx="7772400" cy="5705475"/>
          </a:xfrm>
        </p:spPr>
        <p:txBody>
          <a:bodyPr/>
          <a:lstStyle/>
          <a:p>
            <a:pPr marL="0" indent="0">
              <a:buFont typeface="ZapfDingbats BT" pitchFamily="18" charset="2"/>
              <a:buNone/>
              <a:defRPr/>
            </a:pPr>
            <a:r>
              <a:rPr lang="en-US" sz="1400" dirty="0" err="1" smtClean="0">
                <a:solidFill>
                  <a:schemeClr val="tx2"/>
                </a:solidFill>
              </a:rPr>
              <a:t>Hommez</a:t>
            </a:r>
            <a:r>
              <a:rPr lang="en-US" sz="1400" dirty="0" smtClean="0">
                <a:solidFill>
                  <a:schemeClr val="tx2"/>
                </a:solidFill>
              </a:rPr>
              <a:t> GM, </a:t>
            </a:r>
            <a:r>
              <a:rPr lang="en-US" sz="1400" dirty="0" err="1" smtClean="0">
                <a:solidFill>
                  <a:schemeClr val="tx2"/>
                </a:solidFill>
              </a:rPr>
              <a:t>Coppens</a:t>
            </a:r>
            <a:r>
              <a:rPr lang="en-US" sz="1400" dirty="0" smtClean="0">
                <a:solidFill>
                  <a:schemeClr val="tx2"/>
                </a:solidFill>
              </a:rPr>
              <a:t> CR, De Moor RJ.  </a:t>
            </a:r>
            <a:r>
              <a:rPr lang="en-US" sz="1400" dirty="0" err="1" smtClean="0">
                <a:solidFill>
                  <a:schemeClr val="tx2"/>
                </a:solidFill>
              </a:rPr>
              <a:t>Periapical</a:t>
            </a:r>
            <a:r>
              <a:rPr lang="en-US" sz="1400" dirty="0" smtClean="0">
                <a:solidFill>
                  <a:schemeClr val="tx2"/>
                </a:solidFill>
              </a:rPr>
              <a:t> health related to the quality of coronal restorations and root fillings.  </a:t>
            </a:r>
            <a:r>
              <a:rPr lang="en-US" sz="1400" i="1" dirty="0" err="1" smtClean="0">
                <a:solidFill>
                  <a:schemeClr val="tx2"/>
                </a:solidFill>
              </a:rPr>
              <a:t>Int</a:t>
            </a:r>
            <a:r>
              <a:rPr lang="en-US" sz="1400" i="1" dirty="0" smtClean="0">
                <a:solidFill>
                  <a:schemeClr val="tx2"/>
                </a:solidFill>
              </a:rPr>
              <a:t> </a:t>
            </a:r>
            <a:r>
              <a:rPr lang="en-US" sz="1400" i="1" dirty="0" err="1" smtClean="0">
                <a:solidFill>
                  <a:schemeClr val="tx2"/>
                </a:solidFill>
              </a:rPr>
              <a:t>Endod</a:t>
            </a:r>
            <a:r>
              <a:rPr lang="en-US" sz="1400" i="1" dirty="0" smtClean="0">
                <a:solidFill>
                  <a:schemeClr val="tx2"/>
                </a:solidFill>
              </a:rPr>
              <a:t> J</a:t>
            </a:r>
            <a:r>
              <a:rPr lang="en-US" sz="1400" dirty="0" smtClean="0">
                <a:solidFill>
                  <a:schemeClr val="tx2"/>
                </a:solidFill>
              </a:rPr>
              <a:t> 2002;35:680-9</a:t>
            </a:r>
          </a:p>
          <a:p>
            <a:pPr>
              <a:buFont typeface="ZapfDingbats BT" pitchFamily="18" charset="2"/>
              <a:buChar char="•"/>
              <a:defRPr/>
            </a:pPr>
            <a:endParaRPr lang="en-US" sz="1400" dirty="0" smtClean="0"/>
          </a:p>
          <a:p>
            <a:pPr marL="0" indent="0">
              <a:buFont typeface="ZapfDingbats BT" pitchFamily="18" charset="2"/>
              <a:buNone/>
              <a:defRPr/>
            </a:pPr>
            <a:r>
              <a:rPr lang="en-US" sz="1400" dirty="0" smtClean="0"/>
              <a:t>Evaluated the impact of the quality of coronal restorations the quality of root fillings on </a:t>
            </a:r>
            <a:r>
              <a:rPr lang="en-US" sz="1400" dirty="0" err="1" smtClean="0"/>
              <a:t>periapical</a:t>
            </a:r>
            <a:r>
              <a:rPr lang="en-US" sz="1400" dirty="0" smtClean="0"/>
              <a:t> health in 745 root-filled teeth, randomly selected from patients attending the Ghent University Dental School. </a:t>
            </a:r>
          </a:p>
          <a:p>
            <a:pPr>
              <a:buFont typeface="ZapfDingbats BT" pitchFamily="18" charset="2"/>
              <a:buChar char="•"/>
              <a:defRPr/>
            </a:pPr>
            <a:endParaRPr lang="en-US" sz="1400" dirty="0" smtClean="0"/>
          </a:p>
          <a:p>
            <a:pPr>
              <a:buClr>
                <a:srgbClr val="FF6600"/>
              </a:buClr>
              <a:buFont typeface="Wingdings 2" pitchFamily="18" charset="2"/>
              <a:buChar char="¢"/>
              <a:defRPr/>
            </a:pPr>
            <a:r>
              <a:rPr lang="en-US" sz="1400" dirty="0" smtClean="0"/>
              <a:t>Thirty-three percent of the teeth had apical </a:t>
            </a:r>
            <a:r>
              <a:rPr lang="en-US" sz="1400" dirty="0" err="1" smtClean="0"/>
              <a:t>periodontitis</a:t>
            </a:r>
            <a:r>
              <a:rPr lang="en-US" sz="1400" dirty="0" smtClean="0"/>
              <a:t> as diagnosed </a:t>
            </a:r>
            <a:r>
              <a:rPr lang="en-US" sz="1400" dirty="0" err="1" smtClean="0"/>
              <a:t>radiographically</a:t>
            </a:r>
            <a:r>
              <a:rPr lang="en-US" sz="1400" dirty="0" smtClean="0"/>
              <a:t>. </a:t>
            </a:r>
          </a:p>
          <a:p>
            <a:pPr>
              <a:buClr>
                <a:srgbClr val="FF6600"/>
              </a:buClr>
              <a:buFont typeface="Wingdings 2" pitchFamily="18" charset="2"/>
              <a:buChar char="¢"/>
              <a:defRPr/>
            </a:pPr>
            <a:r>
              <a:rPr lang="en-US" sz="1400" dirty="0" smtClean="0"/>
              <a:t>Teeth with good and poor coronal clinical restorations had apical </a:t>
            </a:r>
            <a:r>
              <a:rPr lang="en-US" sz="1400" dirty="0" err="1" smtClean="0"/>
              <a:t>periodontitis</a:t>
            </a:r>
            <a:r>
              <a:rPr lang="en-US" sz="1400" dirty="0" smtClean="0"/>
              <a:t> in 31.1 and 36.8%, respectively</a:t>
            </a:r>
          </a:p>
          <a:p>
            <a:pPr>
              <a:buClr>
                <a:srgbClr val="FF6600"/>
              </a:buClr>
              <a:buFont typeface="Wingdings 2" pitchFamily="18" charset="2"/>
              <a:buChar char="¢"/>
              <a:defRPr/>
            </a:pPr>
            <a:r>
              <a:rPr lang="en-US" sz="1400" dirty="0" smtClean="0"/>
              <a:t>The quality of the coronal restorations evaluated </a:t>
            </a:r>
            <a:r>
              <a:rPr lang="en-US" sz="1400" dirty="0" err="1" smtClean="0"/>
              <a:t>radiographically</a:t>
            </a:r>
            <a:r>
              <a:rPr lang="en-US" sz="1400" dirty="0" smtClean="0"/>
              <a:t> had a statistically significant influence on the </a:t>
            </a:r>
            <a:r>
              <a:rPr lang="en-US" sz="1400" dirty="0" err="1" smtClean="0"/>
              <a:t>periapical</a:t>
            </a:r>
            <a:r>
              <a:rPr lang="en-US" sz="1400" dirty="0" smtClean="0"/>
              <a:t> condition with apical </a:t>
            </a:r>
            <a:r>
              <a:rPr lang="en-US" sz="1400" dirty="0" err="1" smtClean="0"/>
              <a:t>periodontitis</a:t>
            </a:r>
            <a:r>
              <a:rPr lang="en-US" sz="1400" dirty="0" smtClean="0"/>
              <a:t> in 23.8% in acceptable and 49.1% for unacceptable restorations. Marginal decay did not influence the </a:t>
            </a:r>
            <a:r>
              <a:rPr lang="en-US" sz="1400" dirty="0" err="1" smtClean="0"/>
              <a:t>periapical</a:t>
            </a:r>
            <a:r>
              <a:rPr lang="en-US" sz="1400" dirty="0" smtClean="0"/>
              <a:t> status. </a:t>
            </a:r>
          </a:p>
          <a:p>
            <a:pPr>
              <a:buClr>
                <a:srgbClr val="FF6600"/>
              </a:buClr>
              <a:buFont typeface="Wingdings 2" pitchFamily="18" charset="2"/>
              <a:buChar char="¢"/>
              <a:defRPr/>
            </a:pPr>
            <a:r>
              <a:rPr lang="en-US" sz="1400" dirty="0" smtClean="0"/>
              <a:t>Teeth restored with a base under the coronal filling had significantly less apical </a:t>
            </a:r>
            <a:r>
              <a:rPr lang="en-US" sz="1400" dirty="0" err="1" smtClean="0"/>
              <a:t>periodontitis</a:t>
            </a:r>
            <a:r>
              <a:rPr lang="en-US" sz="1400" dirty="0" smtClean="0"/>
              <a:t> (25.9%) when compared to teeth without a base (41.3%)</a:t>
            </a:r>
          </a:p>
          <a:p>
            <a:pPr>
              <a:buClr>
                <a:srgbClr val="FF6600"/>
              </a:buClr>
              <a:buFont typeface="Wingdings 2" pitchFamily="18" charset="2"/>
              <a:buChar char="¢"/>
              <a:defRPr/>
            </a:pPr>
            <a:r>
              <a:rPr lang="en-US" sz="1400" dirty="0" smtClean="0"/>
              <a:t>Teeth with composite-restored teeth exhibited apical </a:t>
            </a:r>
            <a:r>
              <a:rPr lang="en-US" sz="1400" dirty="0" err="1" smtClean="0"/>
              <a:t>periodontitis</a:t>
            </a:r>
            <a:r>
              <a:rPr lang="en-US" sz="1400" dirty="0" smtClean="0"/>
              <a:t> in 40.5% of cases while amalgam-restored teeth had apical </a:t>
            </a:r>
            <a:r>
              <a:rPr lang="en-US" sz="1400" dirty="0" err="1" smtClean="0"/>
              <a:t>periodontitis</a:t>
            </a:r>
            <a:r>
              <a:rPr lang="en-US" sz="1400" dirty="0" smtClean="0"/>
              <a:t> in 28.4% of cases</a:t>
            </a:r>
          </a:p>
          <a:p>
            <a:pPr>
              <a:buClr>
                <a:srgbClr val="FF6600"/>
              </a:buClr>
              <a:buFont typeface="Wingdings 2" pitchFamily="18" charset="2"/>
              <a:buChar char="¢"/>
              <a:defRPr/>
            </a:pPr>
            <a:r>
              <a:rPr lang="en-US" sz="1400" dirty="0" smtClean="0"/>
              <a:t>Root-canal posts had no influence on </a:t>
            </a:r>
            <a:r>
              <a:rPr lang="en-US" sz="1400" dirty="0" err="1" smtClean="0"/>
              <a:t>periapical</a:t>
            </a:r>
            <a:r>
              <a:rPr lang="en-US" sz="1400" dirty="0" smtClean="0"/>
              <a:t> health. </a:t>
            </a:r>
          </a:p>
          <a:p>
            <a:pPr>
              <a:buClr>
                <a:srgbClr val="FF6600"/>
              </a:buClr>
              <a:buFont typeface="Wingdings 2" pitchFamily="18" charset="2"/>
              <a:buChar char="¢"/>
              <a:defRPr/>
            </a:pPr>
            <a:r>
              <a:rPr lang="en-US" sz="1400" dirty="0" smtClean="0"/>
              <a:t>The length and homogeneity of the root-canal fillings had a significant influence on the presence of apical </a:t>
            </a:r>
            <a:r>
              <a:rPr lang="en-US" sz="1400" dirty="0" err="1" smtClean="0"/>
              <a:t>periodontitis</a:t>
            </a:r>
            <a:r>
              <a:rPr lang="en-US" sz="1400" dirty="0" smtClean="0"/>
              <a:t>, as well as the quality of the coronal restoration scored </a:t>
            </a:r>
            <a:r>
              <a:rPr lang="en-US" sz="1400" dirty="0" err="1" smtClean="0"/>
              <a:t>radiographically</a:t>
            </a:r>
            <a:r>
              <a:rPr lang="en-US" sz="1400" dirty="0" smtClean="0"/>
              <a:t> </a:t>
            </a:r>
          </a:p>
          <a:p>
            <a:pPr>
              <a:buClr>
                <a:srgbClr val="FF6600"/>
              </a:buClr>
              <a:buFont typeface="Wingdings 2" pitchFamily="18" charset="2"/>
              <a:buChar char="¢"/>
              <a:defRPr/>
            </a:pPr>
            <a:endParaRPr lang="en-US" sz="1400"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890588"/>
            <a:ext cx="7772400" cy="5357812"/>
          </a:xfrm>
        </p:spPr>
        <p:txBody>
          <a:bodyPr/>
          <a:lstStyle/>
          <a:p>
            <a:pPr marL="0" indent="0">
              <a:buFont typeface="ZapfDingbats BT" pitchFamily="18" charset="2"/>
              <a:buNone/>
              <a:defRPr/>
            </a:pPr>
            <a:r>
              <a:rPr lang="en-US" sz="1600" dirty="0" smtClean="0">
                <a:solidFill>
                  <a:schemeClr val="tx2"/>
                </a:solidFill>
              </a:rPr>
              <a:t>Van </a:t>
            </a:r>
            <a:r>
              <a:rPr lang="en-US" sz="1600" dirty="0" err="1" smtClean="0">
                <a:solidFill>
                  <a:schemeClr val="tx2"/>
                </a:solidFill>
              </a:rPr>
              <a:t>Nieuwenhuysen</a:t>
            </a:r>
            <a:r>
              <a:rPr lang="en-US" sz="1600" dirty="0" smtClean="0">
                <a:solidFill>
                  <a:schemeClr val="tx2"/>
                </a:solidFill>
              </a:rPr>
              <a:t> JP, </a:t>
            </a:r>
            <a:r>
              <a:rPr lang="en-US" sz="1600" dirty="0" err="1" smtClean="0">
                <a:solidFill>
                  <a:schemeClr val="tx2"/>
                </a:solidFill>
              </a:rPr>
              <a:t>D'Hoore</a:t>
            </a:r>
            <a:r>
              <a:rPr lang="en-US" sz="1600" dirty="0" smtClean="0">
                <a:solidFill>
                  <a:schemeClr val="tx2"/>
                </a:solidFill>
              </a:rPr>
              <a:t> W, </a:t>
            </a:r>
            <a:r>
              <a:rPr lang="en-US" sz="1600" dirty="0" err="1" smtClean="0">
                <a:solidFill>
                  <a:schemeClr val="tx2"/>
                </a:solidFill>
              </a:rPr>
              <a:t>Carvalho</a:t>
            </a:r>
            <a:r>
              <a:rPr lang="en-US" sz="1600" dirty="0" smtClean="0">
                <a:solidFill>
                  <a:schemeClr val="tx2"/>
                </a:solidFill>
              </a:rPr>
              <a:t> J, </a:t>
            </a:r>
            <a:r>
              <a:rPr lang="en-US" sz="1600" dirty="0" err="1" smtClean="0">
                <a:solidFill>
                  <a:schemeClr val="tx2"/>
                </a:solidFill>
              </a:rPr>
              <a:t>Qvist</a:t>
            </a:r>
            <a:r>
              <a:rPr lang="en-US" sz="1600" dirty="0" smtClean="0">
                <a:solidFill>
                  <a:schemeClr val="tx2"/>
                </a:solidFill>
              </a:rPr>
              <a:t> V. Long-term evaluation of extensive restorations in permanent teeth.  </a:t>
            </a:r>
            <a:r>
              <a:rPr lang="en-US" sz="1600" i="1" dirty="0" smtClean="0">
                <a:solidFill>
                  <a:schemeClr val="tx2"/>
                </a:solidFill>
              </a:rPr>
              <a:t>J Dent</a:t>
            </a:r>
            <a:r>
              <a:rPr lang="en-US" sz="1600" dirty="0" smtClean="0">
                <a:solidFill>
                  <a:schemeClr val="tx2"/>
                </a:solidFill>
              </a:rPr>
              <a:t> 2003;31:395-405</a:t>
            </a:r>
          </a:p>
          <a:p>
            <a:pPr marL="0" indent="0">
              <a:buFont typeface="ZapfDingbats BT" pitchFamily="18" charset="2"/>
              <a:buNone/>
              <a:defRPr/>
            </a:pPr>
            <a:r>
              <a:rPr lang="en-US" sz="1600" dirty="0" smtClean="0"/>
              <a:t>This prospective, longitudinal study assessed the outcome of extensive posterior restorations and identified risk factors for failure of the restorations. The sample consisted of 722 amalgam restorations, 115 composite resin restorations and 89 crowns placed in 428 adults by one dentist from 1982 to 1999 in Belgium. </a:t>
            </a:r>
          </a:p>
          <a:p>
            <a:pPr marL="0" indent="0">
              <a:buFont typeface="ZapfDingbats BT" pitchFamily="18" charset="2"/>
              <a:buNone/>
              <a:defRPr/>
            </a:pPr>
            <a:endParaRPr lang="en-US" sz="1600" dirty="0" smtClean="0"/>
          </a:p>
          <a:p>
            <a:pPr>
              <a:buClr>
                <a:srgbClr val="FF6600"/>
              </a:buClr>
              <a:buFont typeface="Wingdings 2" pitchFamily="18" charset="2"/>
              <a:buChar char="¢"/>
              <a:defRPr/>
            </a:pPr>
            <a:r>
              <a:rPr lang="en-US" sz="1600" dirty="0" smtClean="0"/>
              <a:t>At the closure of the study 48% of the restorations were well functioning, 24% were lost to lack of follow-up, and 28% had failed. </a:t>
            </a:r>
          </a:p>
          <a:p>
            <a:pPr>
              <a:buClr>
                <a:srgbClr val="FF6600"/>
              </a:buClr>
              <a:buFont typeface="Wingdings 2" pitchFamily="18" charset="2"/>
              <a:buChar char="¢"/>
              <a:defRPr/>
            </a:pPr>
            <a:r>
              <a:rPr lang="en-US" sz="1600" dirty="0" smtClean="0"/>
              <a:t>The most frequent reasons for failure were fracture of restoration (8%), secondary caries (6%) and fracture of cusp (5%). </a:t>
            </a:r>
          </a:p>
          <a:p>
            <a:pPr>
              <a:buClr>
                <a:srgbClr val="FF6600"/>
              </a:buClr>
              <a:buFont typeface="Wingdings 2" pitchFamily="18" charset="2"/>
              <a:buChar char="¢"/>
              <a:defRPr/>
            </a:pPr>
            <a:r>
              <a:rPr lang="en-US" sz="1600" dirty="0" smtClean="0"/>
              <a:t>Failures were more often found in premolar teeth (34%) than in molars (27%) (P=0.05) and occurred in 28% of the amalgam restorations, 30% of the resin restorations and 24% of the crowns (P=0.55). </a:t>
            </a:r>
          </a:p>
          <a:p>
            <a:pPr>
              <a:buClr>
                <a:srgbClr val="FF6600"/>
              </a:buClr>
              <a:buFont typeface="Wingdings 2" pitchFamily="18" charset="2"/>
              <a:buChar char="¢"/>
              <a:defRPr/>
            </a:pPr>
            <a:r>
              <a:rPr lang="en-US" sz="1600" dirty="0" smtClean="0"/>
              <a:t>Kaplan-Meier median survival times were 12.8 years for amalgam restorations, 7.8 years for resin restorations, and more than 14.6 years for crowns, considering all retreatment as failures (P=0.002). </a:t>
            </a:r>
          </a:p>
          <a:p>
            <a:pPr>
              <a:buClr>
                <a:srgbClr val="FF6600"/>
              </a:buClr>
              <a:buFont typeface="Wingdings 2" pitchFamily="18" charset="2"/>
              <a:buChar char="¢"/>
              <a:defRPr/>
            </a:pPr>
            <a:r>
              <a:rPr lang="en-US" sz="1600" dirty="0" smtClean="0"/>
              <a:t>Within the limits of the study the data support the view that extensive amalgam restorations but not composite resin restorations can be used as an appropriate alternative to crowns, with due consideration to the longevity of the restorations.</a:t>
            </a:r>
          </a:p>
          <a:p>
            <a:pPr>
              <a:buClr>
                <a:srgbClr val="FF6600"/>
              </a:buClr>
              <a:buFont typeface="Wingdings 2" pitchFamily="18" charset="2"/>
              <a:buChar char="¢"/>
              <a:defRPr/>
            </a:pPr>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8" descr="Dr"/>
          <p:cNvPicPr>
            <a:picLocks noChangeAspect="1" noChangeArrowheads="1"/>
          </p:cNvPicPr>
          <p:nvPr/>
        </p:nvPicPr>
        <p:blipFill>
          <a:blip r:embed="rId2"/>
          <a:srcRect/>
          <a:stretch>
            <a:fillRect/>
          </a:stretch>
        </p:blipFill>
        <p:spPr bwMode="auto">
          <a:xfrm>
            <a:off x="1447800" y="2133600"/>
            <a:ext cx="6172200" cy="4181475"/>
          </a:xfrm>
          <a:prstGeom prst="rect">
            <a:avLst/>
          </a:prstGeom>
          <a:noFill/>
          <a:ln w="9525">
            <a:noFill/>
            <a:miter lim="800000"/>
            <a:headEnd/>
            <a:tailEnd/>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255713"/>
            <a:ext cx="7772400" cy="4992687"/>
          </a:xfrm>
        </p:spPr>
        <p:txBody>
          <a:bodyPr/>
          <a:lstStyle/>
          <a:p>
            <a:pPr marL="0" indent="0">
              <a:buClr>
                <a:srgbClr val="FF6600"/>
              </a:buClr>
              <a:buFont typeface="ZapfDingbats BT" pitchFamily="18" charset="2"/>
              <a:buNone/>
              <a:defRPr/>
            </a:pPr>
            <a:r>
              <a:rPr lang="en-US" sz="2000" dirty="0" smtClean="0">
                <a:solidFill>
                  <a:schemeClr val="tx2"/>
                </a:solidFill>
              </a:rPr>
              <a:t>Cohen S, Blanco L, Berman L. Vertical root fractures: clinical and radiographic diagnosis.  J Am Dent Assoc. 2003 Apr;134(4):434-41</a:t>
            </a:r>
          </a:p>
          <a:p>
            <a:pPr>
              <a:buClr>
                <a:srgbClr val="FF6600"/>
              </a:buClr>
              <a:buFont typeface="Wingdings 2" pitchFamily="18" charset="2"/>
              <a:buChar char="¢"/>
              <a:defRPr/>
            </a:pPr>
            <a:endParaRPr lang="en-US" sz="2000" dirty="0" smtClean="0"/>
          </a:p>
          <a:p>
            <a:pPr>
              <a:buClr>
                <a:srgbClr val="FF6600"/>
              </a:buClr>
              <a:buFont typeface="ZapfDingbats BT" pitchFamily="18" charset="2"/>
              <a:buNone/>
              <a:defRPr/>
            </a:pPr>
            <a:r>
              <a:rPr lang="en-US" sz="2000" dirty="0" smtClean="0"/>
              <a:t>During a five-year period, the authors examined 36 patients who had VRFs. </a:t>
            </a:r>
          </a:p>
          <a:p>
            <a:pPr>
              <a:buClr>
                <a:srgbClr val="FF6600"/>
              </a:buClr>
              <a:buFont typeface="ZapfDingbats BT" pitchFamily="18" charset="2"/>
              <a:buNone/>
              <a:defRPr/>
            </a:pPr>
            <a:endParaRPr lang="en-US" sz="2000" dirty="0" smtClean="0"/>
          </a:p>
          <a:p>
            <a:pPr>
              <a:buClr>
                <a:srgbClr val="FF6600"/>
              </a:buClr>
              <a:buFont typeface="Wingdings 2" pitchFamily="18" charset="2"/>
              <a:buChar char="¢"/>
              <a:defRPr/>
            </a:pPr>
            <a:r>
              <a:rPr lang="en-US" sz="2000" dirty="0" smtClean="0"/>
              <a:t>Results revealed vertical root fractures occurred in two vital and 34 </a:t>
            </a:r>
            <a:r>
              <a:rPr lang="en-US" sz="2000" dirty="0" err="1" smtClean="0"/>
              <a:t>nonvital</a:t>
            </a:r>
            <a:r>
              <a:rPr lang="en-US" sz="2000" dirty="0" smtClean="0"/>
              <a:t> </a:t>
            </a:r>
            <a:r>
              <a:rPr lang="en-US" sz="2000" dirty="0" err="1" smtClean="0"/>
              <a:t>endodontically</a:t>
            </a:r>
            <a:r>
              <a:rPr lang="en-US" sz="2000" dirty="0" smtClean="0"/>
              <a:t> treated teeth. </a:t>
            </a:r>
          </a:p>
          <a:p>
            <a:pPr>
              <a:buClr>
                <a:srgbClr val="FF6600"/>
              </a:buClr>
              <a:buFont typeface="Wingdings 2" pitchFamily="18" charset="2"/>
              <a:buChar char="¢"/>
              <a:defRPr/>
            </a:pPr>
            <a:r>
              <a:rPr lang="en-US" sz="2000" dirty="0" smtClean="0"/>
              <a:t>Thirty-one of these 34 VRFs were caused by poorly designed dowels (too long, too wide or both) or inappropriate selection of the tooth as a bridge abutment; two VRFs were caused by a restoration that exerted lateral pressure on the axial walls of the preparation; and one VRF was caused by overzealous endodontic forces. The VRFs in the two vital teeth were in men who had a history of </a:t>
            </a:r>
            <a:r>
              <a:rPr lang="en-US" sz="2000" dirty="0" err="1" smtClean="0"/>
              <a:t>bruxism</a:t>
            </a:r>
            <a:r>
              <a:rPr lang="en-US" sz="2000" dirty="0" smtClean="0"/>
              <a:t> or clenching. </a:t>
            </a:r>
          </a:p>
          <a:p>
            <a:pPr>
              <a:buClr>
                <a:srgbClr val="FF6600"/>
              </a:buClr>
              <a:buFont typeface="Wingdings 2" pitchFamily="18" charset="2"/>
              <a:buChar char="¢"/>
              <a:defRPr/>
            </a:pPr>
            <a:endParaRPr lang="en-US" sz="2000"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077913"/>
            <a:ext cx="7772400" cy="5170487"/>
          </a:xfrm>
        </p:spPr>
        <p:txBody>
          <a:bodyPr/>
          <a:lstStyle/>
          <a:p>
            <a:pPr marL="0" indent="0">
              <a:buFont typeface="ZapfDingbats BT" pitchFamily="18" charset="2"/>
              <a:buNone/>
              <a:defRPr/>
            </a:pPr>
            <a:r>
              <a:rPr lang="en-US" sz="1400" dirty="0" err="1" smtClean="0">
                <a:solidFill>
                  <a:schemeClr val="tx2"/>
                </a:solidFill>
              </a:rPr>
              <a:t>Kieser</a:t>
            </a:r>
            <a:r>
              <a:rPr lang="en-US" sz="1400" dirty="0" smtClean="0">
                <a:solidFill>
                  <a:schemeClr val="tx2"/>
                </a:solidFill>
              </a:rPr>
              <a:t> JA, Thomson WM, </a:t>
            </a:r>
            <a:r>
              <a:rPr lang="en-US" sz="1400" dirty="0" err="1" smtClean="0">
                <a:solidFill>
                  <a:schemeClr val="tx2"/>
                </a:solidFill>
              </a:rPr>
              <a:t>Koopu</a:t>
            </a:r>
            <a:r>
              <a:rPr lang="en-US" sz="1400" dirty="0" smtClean="0">
                <a:solidFill>
                  <a:schemeClr val="tx2"/>
                </a:solidFill>
              </a:rPr>
              <a:t>  </a:t>
            </a:r>
            <a:r>
              <a:rPr lang="en-US" sz="1400" dirty="0" err="1" smtClean="0">
                <a:solidFill>
                  <a:schemeClr val="tx2"/>
                </a:solidFill>
              </a:rPr>
              <a:t>P,Quick</a:t>
            </a:r>
            <a:r>
              <a:rPr lang="en-US" sz="1400" dirty="0" smtClean="0">
                <a:solidFill>
                  <a:schemeClr val="tx2"/>
                </a:solidFill>
              </a:rPr>
              <a:t> AN.  Oral piercing and oral trauma in a New Zealand sample.  Dent </a:t>
            </a:r>
            <a:r>
              <a:rPr lang="en-US" sz="1400" dirty="0" err="1" smtClean="0">
                <a:solidFill>
                  <a:schemeClr val="tx2"/>
                </a:solidFill>
              </a:rPr>
              <a:t>Traumatol</a:t>
            </a:r>
            <a:r>
              <a:rPr lang="en-US" sz="1400" dirty="0" smtClean="0">
                <a:solidFill>
                  <a:schemeClr val="tx2"/>
                </a:solidFill>
              </a:rPr>
              <a:t>. 2005 Oct;21(5):254-7</a:t>
            </a:r>
          </a:p>
          <a:p>
            <a:pPr>
              <a:buFont typeface="ZapfDingbats BT" pitchFamily="18" charset="2"/>
              <a:buChar char="•"/>
              <a:defRPr/>
            </a:pPr>
            <a:endParaRPr lang="en-US" sz="1400" dirty="0" smtClean="0"/>
          </a:p>
          <a:p>
            <a:pPr marL="0" indent="0">
              <a:buFont typeface="ZapfDingbats BT" pitchFamily="18" charset="2"/>
              <a:buNone/>
              <a:defRPr/>
            </a:pPr>
            <a:r>
              <a:rPr lang="en-US" sz="1400" dirty="0" smtClean="0"/>
              <a:t>This study investigated the periodontal and dental trauma resultant from tongue and lip piercings in 43 adult dental patients. </a:t>
            </a:r>
          </a:p>
          <a:p>
            <a:pPr marL="0" indent="0">
              <a:buFont typeface="ZapfDingbats BT" pitchFamily="18" charset="2"/>
              <a:buNone/>
              <a:defRPr/>
            </a:pPr>
            <a:endParaRPr lang="en-US" sz="1400" dirty="0" smtClean="0"/>
          </a:p>
          <a:p>
            <a:pPr>
              <a:buClr>
                <a:srgbClr val="FF6600"/>
              </a:buClr>
              <a:buFont typeface="Wingdings 2" pitchFamily="18" charset="2"/>
              <a:buChar char="¢"/>
              <a:defRPr/>
            </a:pPr>
            <a:r>
              <a:rPr lang="en-US" sz="1400" dirty="0" smtClean="0"/>
              <a:t>Of the 43 individuals who participated (93.0% females; mean age 21 years; age range 14-34 years) 76.7% had a tongue piercing, 34.9% had a lip piercing, and 11.6% had both. </a:t>
            </a:r>
          </a:p>
          <a:p>
            <a:pPr>
              <a:buClr>
                <a:srgbClr val="FF6600"/>
              </a:buClr>
              <a:buFont typeface="Wingdings 2" pitchFamily="18" charset="2"/>
              <a:buChar char="¢"/>
              <a:defRPr/>
            </a:pPr>
            <a:r>
              <a:rPr lang="en-US" sz="1400" dirty="0" err="1" smtClean="0"/>
              <a:t>Postpiercing</a:t>
            </a:r>
            <a:r>
              <a:rPr lang="en-US" sz="1400" dirty="0" smtClean="0"/>
              <a:t> complications were reported by 34.9%. Most of those with a labial piercing (80.0%) had 1+ labial site with gingival recession (GR), and almost one-third of those with a tongue piercing had at least one lingual site with GR. Age was a significant predictor of the prevalence of lingual recession, with the odds of having lingual recession increasing by 1.17 for every year older than 14. Age was the only significant predictor of the number of lingual sites with recession, but was not a predictor of the prevalence of labial recession or the number of affected sites. </a:t>
            </a:r>
          </a:p>
          <a:p>
            <a:pPr>
              <a:buClr>
                <a:srgbClr val="FF6600"/>
              </a:buClr>
              <a:buFont typeface="Wingdings 2" pitchFamily="18" charset="2"/>
              <a:buChar char="¢"/>
              <a:defRPr/>
            </a:pPr>
            <a:r>
              <a:rPr lang="en-US" sz="1400" dirty="0" smtClean="0"/>
              <a:t>There were no significant associations between piercings and abnormal </a:t>
            </a:r>
            <a:r>
              <a:rPr lang="en-US" sz="1400" dirty="0" err="1" smtClean="0"/>
              <a:t>toothwear</a:t>
            </a:r>
            <a:r>
              <a:rPr lang="en-US" sz="1400" dirty="0" smtClean="0"/>
              <a:t> or trauma. These findings suggest that oral piercings are associated with localized gingival recession, and that the providers of such procedures should ensure that, as part of the informed consent process, prospective patients are informed of the likelihood that their periodontal health may be compromised.</a:t>
            </a:r>
          </a:p>
          <a:p>
            <a:pPr>
              <a:buFont typeface="ZapfDingbats BT" pitchFamily="18" charset="2"/>
              <a:buChar char="•"/>
              <a:defRPr/>
            </a:pPr>
            <a:endParaRPr lang="en-US" sz="1400"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030288"/>
            <a:ext cx="7772400" cy="5218112"/>
          </a:xfrm>
        </p:spPr>
        <p:txBody>
          <a:bodyPr/>
          <a:lstStyle/>
          <a:p>
            <a:pPr>
              <a:buFont typeface="ZapfDingbats BT" pitchFamily="18" charset="2"/>
              <a:buNone/>
              <a:defRPr/>
            </a:pPr>
            <a:r>
              <a:rPr lang="en-US" sz="1800" dirty="0" smtClean="0">
                <a:solidFill>
                  <a:schemeClr val="tx2"/>
                </a:solidFill>
              </a:rPr>
              <a:t>Campbell A, Moore A, Williams E, Stephens J, </a:t>
            </a:r>
            <a:r>
              <a:rPr lang="en-US" sz="1800" dirty="0" err="1" smtClean="0">
                <a:solidFill>
                  <a:schemeClr val="tx2"/>
                </a:solidFill>
              </a:rPr>
              <a:t>Tatakis</a:t>
            </a:r>
            <a:r>
              <a:rPr lang="en-US" sz="1800" dirty="0" smtClean="0">
                <a:solidFill>
                  <a:schemeClr val="tx2"/>
                </a:solidFill>
              </a:rPr>
              <a:t>, DN.    Tongue piercing: impact of time and barbell stem length on lingual gingival recession and tooth chipping. </a:t>
            </a:r>
            <a:r>
              <a:rPr lang="en-US" sz="1800" i="1" dirty="0" smtClean="0">
                <a:solidFill>
                  <a:schemeClr val="tx2"/>
                </a:solidFill>
              </a:rPr>
              <a:t>J </a:t>
            </a:r>
            <a:r>
              <a:rPr lang="en-US" sz="1800" i="1" dirty="0" err="1" smtClean="0">
                <a:solidFill>
                  <a:schemeClr val="tx2"/>
                </a:solidFill>
              </a:rPr>
              <a:t>Periodontol</a:t>
            </a:r>
            <a:r>
              <a:rPr lang="en-US" sz="1800" i="1" dirty="0" smtClean="0">
                <a:solidFill>
                  <a:schemeClr val="tx2"/>
                </a:solidFill>
              </a:rPr>
              <a:t> </a:t>
            </a:r>
            <a:r>
              <a:rPr lang="en-US" sz="1800" dirty="0" smtClean="0">
                <a:solidFill>
                  <a:schemeClr val="tx2"/>
                </a:solidFill>
              </a:rPr>
              <a:t>2002;73:289-97</a:t>
            </a:r>
          </a:p>
          <a:p>
            <a:pPr>
              <a:buFont typeface="ZapfDingbats BT" pitchFamily="18" charset="2"/>
              <a:buNone/>
              <a:defRPr/>
            </a:pPr>
            <a:endParaRPr lang="en-US" sz="1800" dirty="0" smtClean="0"/>
          </a:p>
          <a:p>
            <a:pPr marL="0" indent="0">
              <a:buClr>
                <a:srgbClr val="FF6600"/>
              </a:buClr>
              <a:buFont typeface="ZapfDingbats BT" pitchFamily="18" charset="2"/>
              <a:buNone/>
              <a:defRPr/>
            </a:pPr>
            <a:r>
              <a:rPr lang="en-US" sz="1800" dirty="0" smtClean="0"/>
              <a:t>The purpose of this study was to evaluate the effect of time (years of wear) and tongue barbell size (stem length) on gingival recession and tooth chipping in fifty-two adults (mean age 22).  </a:t>
            </a:r>
            <a:r>
              <a:rPr lang="en-US" sz="1800" smtClean="0"/>
              <a:t>Subjects </a:t>
            </a:r>
            <a:r>
              <a:rPr lang="en-US" sz="1800" dirty="0" smtClean="0"/>
              <a:t>were grouped according to years of wear and barbell </a:t>
            </a:r>
            <a:r>
              <a:rPr lang="en-US" sz="1800" smtClean="0"/>
              <a:t>stem length. </a:t>
            </a:r>
          </a:p>
          <a:p>
            <a:pPr marL="0" indent="0">
              <a:buClr>
                <a:srgbClr val="FF6600"/>
              </a:buClr>
              <a:buFont typeface="ZapfDingbats BT" pitchFamily="18" charset="2"/>
              <a:buNone/>
              <a:defRPr/>
            </a:pPr>
            <a:endParaRPr lang="en-US" sz="1800" dirty="0" smtClean="0"/>
          </a:p>
          <a:p>
            <a:pPr>
              <a:buClr>
                <a:srgbClr val="FF6600"/>
              </a:buClr>
              <a:buFont typeface="Wingdings 2" pitchFamily="18" charset="2"/>
              <a:buChar char="¢"/>
              <a:defRPr/>
            </a:pPr>
            <a:r>
              <a:rPr lang="en-US" sz="1800" dirty="0" smtClean="0"/>
              <a:t>No subject with a tongue piercing less than2 years exhibited lingual recession or tooth chipping. Lingual recession was found on </a:t>
            </a:r>
            <a:r>
              <a:rPr lang="en-US" sz="1800" dirty="0" err="1" smtClean="0"/>
              <a:t>mandibular</a:t>
            </a:r>
            <a:r>
              <a:rPr lang="en-US" sz="1800" dirty="0" smtClean="0"/>
              <a:t> central incisors in 50% of subjects wearing long barbells for 2 or more years. </a:t>
            </a:r>
          </a:p>
          <a:p>
            <a:pPr>
              <a:buClr>
                <a:srgbClr val="FF6600"/>
              </a:buClr>
              <a:buFont typeface="Wingdings 2" pitchFamily="18" charset="2"/>
              <a:buChar char="¢"/>
              <a:defRPr/>
            </a:pPr>
            <a:r>
              <a:rPr lang="en-US" sz="1800" dirty="0" smtClean="0"/>
              <a:t>Tooth chipping was found on molars and premolars in 47% of subjects with a tongue piercing for 4+ years. </a:t>
            </a:r>
          </a:p>
          <a:p>
            <a:pPr>
              <a:buFont typeface="ZapfDingbats BT" pitchFamily="18" charset="2"/>
              <a:buChar char="•"/>
              <a:defRPr/>
            </a:pPr>
            <a:endParaRPr lang="en-US" sz="1800"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950" y="1008063"/>
            <a:ext cx="7772400" cy="5314950"/>
          </a:xfrm>
        </p:spPr>
        <p:txBody>
          <a:bodyPr/>
          <a:lstStyle/>
          <a:p>
            <a:pPr marL="0" indent="0">
              <a:buFont typeface="ZapfDingbats BT" pitchFamily="18" charset="2"/>
              <a:buNone/>
              <a:defRPr/>
            </a:pPr>
            <a:r>
              <a:rPr lang="en-US" sz="1400" dirty="0" err="1" smtClean="0">
                <a:solidFill>
                  <a:schemeClr val="tx2"/>
                </a:solidFill>
              </a:rPr>
              <a:t>Hammad</a:t>
            </a:r>
            <a:r>
              <a:rPr lang="en-US" sz="1400" dirty="0" smtClean="0">
                <a:solidFill>
                  <a:schemeClr val="tx2"/>
                </a:solidFill>
              </a:rPr>
              <a:t> M, </a:t>
            </a:r>
            <a:r>
              <a:rPr lang="en-US" sz="1400" dirty="0" err="1" smtClean="0">
                <a:solidFill>
                  <a:schemeClr val="tx2"/>
                </a:solidFill>
              </a:rPr>
              <a:t>Qualtrough</a:t>
            </a:r>
            <a:r>
              <a:rPr lang="en-US" sz="1400" dirty="0" smtClean="0">
                <a:solidFill>
                  <a:schemeClr val="tx2"/>
                </a:solidFill>
              </a:rPr>
              <a:t> A, </a:t>
            </a:r>
            <a:r>
              <a:rPr lang="en-US" sz="1400" dirty="0" err="1" smtClean="0">
                <a:solidFill>
                  <a:schemeClr val="tx2"/>
                </a:solidFill>
              </a:rPr>
              <a:t>Silikas</a:t>
            </a:r>
            <a:r>
              <a:rPr lang="en-US" sz="1400" dirty="0" smtClean="0">
                <a:solidFill>
                  <a:schemeClr val="tx2"/>
                </a:solidFill>
              </a:rPr>
              <a:t> N. Effect of new </a:t>
            </a:r>
            <a:r>
              <a:rPr lang="en-US" sz="1400" dirty="0" err="1" smtClean="0">
                <a:solidFill>
                  <a:schemeClr val="tx2"/>
                </a:solidFill>
              </a:rPr>
              <a:t>obturating</a:t>
            </a:r>
            <a:r>
              <a:rPr lang="en-US" sz="1400" dirty="0" smtClean="0">
                <a:solidFill>
                  <a:schemeClr val="tx2"/>
                </a:solidFill>
              </a:rPr>
              <a:t> materials on vertical root fracture resistance of </a:t>
            </a:r>
            <a:r>
              <a:rPr lang="en-US" sz="1400" dirty="0" err="1" smtClean="0">
                <a:solidFill>
                  <a:schemeClr val="tx2"/>
                </a:solidFill>
              </a:rPr>
              <a:t>endodontically</a:t>
            </a:r>
            <a:r>
              <a:rPr lang="en-US" sz="1400" dirty="0" smtClean="0">
                <a:solidFill>
                  <a:schemeClr val="tx2"/>
                </a:solidFill>
              </a:rPr>
              <a:t> treated teeth.  </a:t>
            </a:r>
            <a:r>
              <a:rPr lang="en-US" sz="1400" i="1" dirty="0" smtClean="0">
                <a:solidFill>
                  <a:schemeClr val="tx2"/>
                </a:solidFill>
              </a:rPr>
              <a:t>J </a:t>
            </a:r>
            <a:r>
              <a:rPr lang="en-US" sz="1400" i="1" dirty="0" err="1" smtClean="0">
                <a:solidFill>
                  <a:schemeClr val="tx2"/>
                </a:solidFill>
              </a:rPr>
              <a:t>Endod</a:t>
            </a:r>
            <a:r>
              <a:rPr lang="en-US" sz="1400" dirty="0" smtClean="0">
                <a:solidFill>
                  <a:schemeClr val="tx2"/>
                </a:solidFill>
              </a:rPr>
              <a:t> 2007;33:732-6</a:t>
            </a:r>
          </a:p>
          <a:p>
            <a:pPr>
              <a:buFont typeface="ZapfDingbats BT" pitchFamily="18" charset="2"/>
              <a:buChar char="•"/>
              <a:defRPr/>
            </a:pPr>
            <a:endParaRPr lang="en-US" sz="1400" dirty="0" smtClean="0"/>
          </a:p>
          <a:p>
            <a:pPr marL="0" indent="0">
              <a:buFont typeface="ZapfDingbats BT" pitchFamily="18" charset="2"/>
              <a:buNone/>
              <a:defRPr/>
            </a:pPr>
            <a:r>
              <a:rPr lang="en-US" sz="1400" dirty="0" smtClean="0"/>
              <a:t>Compared vertical forces at fracture of teeth </a:t>
            </a:r>
            <a:r>
              <a:rPr lang="en-US" sz="1400" dirty="0" err="1" smtClean="0"/>
              <a:t>obturated</a:t>
            </a:r>
            <a:r>
              <a:rPr lang="en-US" sz="1400" dirty="0" smtClean="0"/>
              <a:t> with different materials. Single-rooted teeth were divided into five groups shaped using </a:t>
            </a:r>
            <a:r>
              <a:rPr lang="en-US" sz="1400" dirty="0" err="1" smtClean="0"/>
              <a:t>ProTaper</a:t>
            </a:r>
            <a:r>
              <a:rPr lang="en-US" sz="1400" dirty="0" smtClean="0"/>
              <a:t> rotary files.</a:t>
            </a:r>
          </a:p>
          <a:p>
            <a:pPr>
              <a:buFont typeface="ZapfDingbats BT" pitchFamily="18" charset="2"/>
              <a:buNone/>
              <a:defRPr/>
            </a:pPr>
            <a:r>
              <a:rPr lang="en-US" sz="1400" dirty="0" smtClean="0"/>
              <a:t> </a:t>
            </a:r>
          </a:p>
          <a:p>
            <a:pPr lvl="1">
              <a:buClr>
                <a:srgbClr val="C00000"/>
              </a:buClr>
              <a:buFont typeface="Wingdings" pitchFamily="2" charset="2"/>
              <a:buChar char="u"/>
              <a:defRPr/>
            </a:pPr>
            <a:r>
              <a:rPr lang="en-US" sz="1600" dirty="0" smtClean="0"/>
              <a:t>The first group was a negative control. </a:t>
            </a:r>
          </a:p>
          <a:p>
            <a:pPr lvl="1">
              <a:buClr>
                <a:srgbClr val="C00000"/>
              </a:buClr>
              <a:buFont typeface="Wingdings" pitchFamily="2" charset="2"/>
              <a:buChar char="u"/>
              <a:defRPr/>
            </a:pPr>
            <a:r>
              <a:rPr lang="en-US" sz="1600" dirty="0" smtClean="0"/>
              <a:t>The second group was </a:t>
            </a:r>
            <a:r>
              <a:rPr lang="en-US" sz="1600" dirty="0" err="1" smtClean="0"/>
              <a:t>obturated</a:t>
            </a:r>
            <a:r>
              <a:rPr lang="en-US" sz="1600" dirty="0" smtClean="0"/>
              <a:t> with gutta percha and a zinc oxide sealer. </a:t>
            </a:r>
          </a:p>
          <a:p>
            <a:pPr lvl="1">
              <a:buClr>
                <a:srgbClr val="C00000"/>
              </a:buClr>
              <a:buFont typeface="Wingdings" pitchFamily="2" charset="2"/>
              <a:buChar char="u"/>
              <a:defRPr/>
            </a:pPr>
            <a:r>
              <a:rPr lang="en-US" sz="1600" dirty="0" smtClean="0"/>
              <a:t>The third group was </a:t>
            </a:r>
            <a:r>
              <a:rPr lang="en-US" sz="1600" dirty="0" err="1" smtClean="0"/>
              <a:t>obturated</a:t>
            </a:r>
            <a:r>
              <a:rPr lang="en-US" sz="1600" dirty="0" smtClean="0"/>
              <a:t> with </a:t>
            </a:r>
            <a:r>
              <a:rPr lang="en-US" sz="1600" dirty="0" err="1" smtClean="0"/>
              <a:t>EndoRez</a:t>
            </a:r>
            <a:r>
              <a:rPr lang="en-US" sz="1600" dirty="0" smtClean="0"/>
              <a:t> points and </a:t>
            </a:r>
            <a:r>
              <a:rPr lang="en-US" sz="1600" dirty="0" err="1" smtClean="0"/>
              <a:t>EndoRez</a:t>
            </a:r>
            <a:r>
              <a:rPr lang="en-US" sz="1600" dirty="0" smtClean="0"/>
              <a:t> sealer </a:t>
            </a:r>
          </a:p>
          <a:p>
            <a:pPr lvl="1">
              <a:buClr>
                <a:srgbClr val="C00000"/>
              </a:buClr>
              <a:buFont typeface="Wingdings" pitchFamily="2" charset="2"/>
              <a:buChar char="u"/>
              <a:defRPr/>
            </a:pPr>
            <a:r>
              <a:rPr lang="en-US" sz="1600" dirty="0" smtClean="0"/>
              <a:t>The fourth group was </a:t>
            </a:r>
            <a:r>
              <a:rPr lang="en-US" sz="1600" dirty="0" err="1" smtClean="0"/>
              <a:t>obturated</a:t>
            </a:r>
            <a:r>
              <a:rPr lang="en-US" sz="1600" dirty="0" smtClean="0"/>
              <a:t> with </a:t>
            </a:r>
            <a:r>
              <a:rPr lang="en-US" sz="1600" dirty="0" err="1" smtClean="0"/>
              <a:t>Resilon</a:t>
            </a:r>
            <a:r>
              <a:rPr lang="en-US" sz="1600" dirty="0" smtClean="0"/>
              <a:t> and </a:t>
            </a:r>
            <a:r>
              <a:rPr lang="en-US" sz="1600" dirty="0" err="1" smtClean="0"/>
              <a:t>RealSeal</a:t>
            </a:r>
            <a:r>
              <a:rPr lang="en-US" sz="1600" dirty="0" smtClean="0"/>
              <a:t> sealer. </a:t>
            </a:r>
          </a:p>
          <a:p>
            <a:pPr lvl="1">
              <a:buClr>
                <a:srgbClr val="C00000"/>
              </a:buClr>
              <a:buFont typeface="Wingdings" pitchFamily="2" charset="2"/>
              <a:buChar char="u"/>
              <a:defRPr/>
            </a:pPr>
            <a:r>
              <a:rPr lang="en-US" sz="1600" dirty="0" smtClean="0"/>
              <a:t>The fifth group was </a:t>
            </a:r>
            <a:r>
              <a:rPr lang="en-US" sz="1600" dirty="0" err="1" smtClean="0"/>
              <a:t>obturated</a:t>
            </a:r>
            <a:r>
              <a:rPr lang="en-US" sz="1600" dirty="0" smtClean="0"/>
              <a:t> with </a:t>
            </a:r>
            <a:r>
              <a:rPr lang="en-US" sz="1600" dirty="0" err="1" smtClean="0"/>
              <a:t>Guttaflow</a:t>
            </a:r>
            <a:r>
              <a:rPr lang="en-US" sz="1600" dirty="0" smtClean="0"/>
              <a:t> . </a:t>
            </a:r>
          </a:p>
          <a:p>
            <a:pPr lvl="1">
              <a:buClr>
                <a:srgbClr val="C00000"/>
              </a:buClr>
              <a:buFont typeface="Wingdings" pitchFamily="2" charset="2"/>
              <a:buNone/>
              <a:defRPr/>
            </a:pPr>
            <a:r>
              <a:rPr lang="en-US" sz="1600" dirty="0" smtClean="0"/>
              <a:t> </a:t>
            </a:r>
          </a:p>
          <a:p>
            <a:pPr marL="574675">
              <a:buClr>
                <a:srgbClr val="FF0000"/>
              </a:buClr>
              <a:buFont typeface="Wingdings 2" pitchFamily="18" charset="2"/>
              <a:buChar char="¢"/>
              <a:defRPr/>
            </a:pPr>
            <a:r>
              <a:rPr lang="en-US" sz="1400" dirty="0" smtClean="0"/>
              <a:t>Roots were loaded with a spreader in a universal testing machine until fracture. </a:t>
            </a:r>
          </a:p>
          <a:p>
            <a:pPr marL="574675">
              <a:buClr>
                <a:srgbClr val="FF0000"/>
              </a:buClr>
              <a:buFont typeface="ZapfDingbats BT" pitchFamily="18" charset="2"/>
              <a:buNone/>
              <a:defRPr/>
            </a:pPr>
            <a:endParaRPr lang="en-US" sz="1400" dirty="0" smtClean="0"/>
          </a:p>
          <a:p>
            <a:pPr marL="574675">
              <a:buClr>
                <a:srgbClr val="FF0000"/>
              </a:buClr>
              <a:buFont typeface="Wingdings 2" pitchFamily="18" charset="2"/>
              <a:buChar char="¢"/>
              <a:defRPr/>
            </a:pPr>
            <a:r>
              <a:rPr lang="en-US" sz="1400" dirty="0" smtClean="0"/>
              <a:t>It was found that forces required for fracture were significantly higher in the </a:t>
            </a:r>
            <a:r>
              <a:rPr lang="en-US" sz="1400" dirty="0" err="1" smtClean="0"/>
              <a:t>Resilon</a:t>
            </a:r>
            <a:r>
              <a:rPr lang="en-US" sz="1400" dirty="0" smtClean="0"/>
              <a:t> and </a:t>
            </a:r>
            <a:r>
              <a:rPr lang="en-US" sz="1400" dirty="0" err="1" smtClean="0"/>
              <a:t>EndoRez</a:t>
            </a:r>
            <a:r>
              <a:rPr lang="en-US" sz="1400" dirty="0" smtClean="0"/>
              <a:t> groups.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914400"/>
            <a:ext cx="7772400" cy="5334000"/>
          </a:xfrm>
        </p:spPr>
        <p:txBody>
          <a:bodyPr/>
          <a:lstStyle/>
          <a:p>
            <a:pPr marL="0" indent="0">
              <a:buFont typeface="ZapfDingbats BT" pitchFamily="18" charset="2"/>
              <a:buNone/>
              <a:defRPr/>
            </a:pPr>
            <a:r>
              <a:rPr lang="en-US" sz="1400" dirty="0" err="1" smtClean="0"/>
              <a:t>Ebrahim</a:t>
            </a:r>
            <a:r>
              <a:rPr lang="en-US" sz="1400" dirty="0" smtClean="0"/>
              <a:t> AK, </a:t>
            </a:r>
            <a:r>
              <a:rPr lang="en-US" sz="1400" dirty="0" err="1" smtClean="0"/>
              <a:t>Wadachi</a:t>
            </a:r>
            <a:r>
              <a:rPr lang="en-US" sz="1400" dirty="0" smtClean="0"/>
              <a:t> R, </a:t>
            </a:r>
            <a:r>
              <a:rPr lang="en-US" sz="1400" dirty="0" err="1" smtClean="0"/>
              <a:t>Suda</a:t>
            </a:r>
            <a:r>
              <a:rPr lang="en-US" sz="1400" dirty="0" smtClean="0"/>
              <a:t>, </a:t>
            </a:r>
            <a:r>
              <a:rPr lang="en-US" sz="1400" dirty="0" err="1" smtClean="0"/>
              <a:t>HAccuracy</a:t>
            </a:r>
            <a:r>
              <a:rPr lang="en-US" sz="1400" dirty="0" smtClean="0"/>
              <a:t> of three different electronic apex locators in detecting simulated horizontal and vertical root fractures</a:t>
            </a:r>
            <a:r>
              <a:rPr lang="en-US" sz="1400" i="1" dirty="0" smtClean="0"/>
              <a:t>.  </a:t>
            </a:r>
            <a:r>
              <a:rPr lang="en-US" sz="1400" i="1" dirty="0" err="1" smtClean="0"/>
              <a:t>Aust</a:t>
            </a:r>
            <a:r>
              <a:rPr lang="en-US" sz="1400" i="1" dirty="0" smtClean="0"/>
              <a:t> </a:t>
            </a:r>
            <a:r>
              <a:rPr lang="en-US" sz="1400" i="1" dirty="0" err="1" smtClean="0"/>
              <a:t>Endod</a:t>
            </a:r>
            <a:r>
              <a:rPr lang="en-US" sz="1400" i="1" dirty="0" smtClean="0"/>
              <a:t> J</a:t>
            </a:r>
            <a:r>
              <a:rPr lang="en-US" sz="1400" dirty="0" smtClean="0"/>
              <a:t>  2006;32:64-9</a:t>
            </a:r>
          </a:p>
          <a:p>
            <a:pPr>
              <a:buFont typeface="ZapfDingbats BT" pitchFamily="18" charset="2"/>
              <a:buNone/>
              <a:defRPr/>
            </a:pPr>
            <a:endParaRPr lang="en-US" sz="1400" dirty="0" smtClean="0"/>
          </a:p>
          <a:p>
            <a:pPr marL="0" indent="0">
              <a:buFont typeface="ZapfDingbats BT" pitchFamily="18" charset="2"/>
              <a:buNone/>
              <a:defRPr/>
            </a:pPr>
            <a:r>
              <a:rPr lang="en-US" sz="1400" dirty="0" smtClean="0"/>
              <a:t>Evaluate the accuracy of three electronic apex locators: Root ZX, </a:t>
            </a:r>
            <a:r>
              <a:rPr lang="en-US" sz="1400" dirty="0" err="1" smtClean="0"/>
              <a:t>Foramatron</a:t>
            </a:r>
            <a:r>
              <a:rPr lang="en-US" sz="1400" dirty="0" smtClean="0"/>
              <a:t> D10 and Apex NRG, in the detection of simulated horizontal and vertical root fractures in 90 extracted intact, straight, single-rooted teeth. </a:t>
            </a:r>
          </a:p>
          <a:p>
            <a:pPr>
              <a:buClr>
                <a:srgbClr val="FF3300"/>
              </a:buClr>
              <a:buFont typeface="Wingdings 2" pitchFamily="18" charset="2"/>
              <a:buChar char="¢"/>
              <a:defRPr/>
            </a:pPr>
            <a:r>
              <a:rPr lang="en-US" sz="1400" dirty="0" smtClean="0"/>
              <a:t>In Groups A, B and C, an incomplete horizontal fracture 0.25 mm wide was simulated by preparing coronal, middle or apical portion of the root until half of the canal was exposed in the horizontal plane respectively. </a:t>
            </a:r>
          </a:p>
          <a:p>
            <a:pPr>
              <a:buClr>
                <a:srgbClr val="FF3300"/>
              </a:buClr>
              <a:buFont typeface="Wingdings 2" pitchFamily="18" charset="2"/>
              <a:buChar char="¢"/>
              <a:defRPr/>
            </a:pPr>
            <a:r>
              <a:rPr lang="en-US" sz="1400" dirty="0" smtClean="0"/>
              <a:t>In Groups D, E and F, an incomplete vertical root fracture 0.25 mm wide was simulated in the coronal, middle or apical portion of the root a longitudinal plane. </a:t>
            </a:r>
          </a:p>
          <a:p>
            <a:pPr>
              <a:buClr>
                <a:srgbClr val="FF3300"/>
              </a:buClr>
              <a:buFont typeface="Wingdings 2" pitchFamily="18" charset="2"/>
              <a:buChar char="¢"/>
              <a:defRPr/>
            </a:pPr>
            <a:r>
              <a:rPr lang="en-US" sz="1400" dirty="0" smtClean="0"/>
              <a:t>The teeth were embedded in 1% agar and the canals were irrigated with saline solution during electronic measurement. Detection of the simulated root fractures was established with a size 10 K-file. </a:t>
            </a:r>
          </a:p>
          <a:p>
            <a:pPr>
              <a:buClr>
                <a:srgbClr val="FF3300"/>
              </a:buClr>
              <a:buFont typeface="Wingdings 2" pitchFamily="18" charset="2"/>
              <a:buChar char="¢"/>
              <a:defRPr/>
            </a:pPr>
            <a:r>
              <a:rPr lang="en-US" sz="1400" dirty="0" smtClean="0"/>
              <a:t>In Groups A, B and C, there were no statistically significant differences between the three EALs. However, statistically significant differences were found among the EALs in Groups D, E and F.  </a:t>
            </a:r>
          </a:p>
          <a:p>
            <a:pPr>
              <a:buClr>
                <a:srgbClr val="FF3300"/>
              </a:buClr>
              <a:buFont typeface="Wingdings 2" pitchFamily="18" charset="2"/>
              <a:buChar char="¢"/>
              <a:defRPr/>
            </a:pPr>
            <a:r>
              <a:rPr lang="en-US" sz="1400" dirty="0" smtClean="0"/>
              <a:t>The three EALs tested were accurate and acceptable clinical tools in the detection of horizontal root fractures. However, the three EALs were unreliable in detecting the position of vertical root fractures.</a:t>
            </a:r>
          </a:p>
          <a:p>
            <a:pPr>
              <a:buFont typeface="ZapfDingbats BT" pitchFamily="18" charset="2"/>
              <a:buChar char="•"/>
              <a:defRPr/>
            </a:pPr>
            <a:endParaRPr lang="en-US" sz="1400"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925" y="1093788"/>
            <a:ext cx="7772400" cy="5191125"/>
          </a:xfrm>
        </p:spPr>
        <p:txBody>
          <a:bodyPr/>
          <a:lstStyle/>
          <a:p>
            <a:pPr marL="0" indent="0">
              <a:buFont typeface="ZapfDingbats BT" pitchFamily="18" charset="2"/>
              <a:buNone/>
              <a:defRPr/>
            </a:pPr>
            <a:r>
              <a:rPr lang="en-US" sz="1800" dirty="0" err="1" smtClean="0">
                <a:solidFill>
                  <a:schemeClr val="tx2"/>
                </a:solidFill>
              </a:rPr>
              <a:t>Tamse</a:t>
            </a:r>
            <a:r>
              <a:rPr lang="en-US" sz="1800" dirty="0" smtClean="0">
                <a:solidFill>
                  <a:schemeClr val="tx2"/>
                </a:solidFill>
              </a:rPr>
              <a:t> A, </a:t>
            </a:r>
            <a:r>
              <a:rPr lang="en-US" sz="1800" dirty="0" err="1" smtClean="0">
                <a:solidFill>
                  <a:schemeClr val="tx2"/>
                </a:solidFill>
              </a:rPr>
              <a:t>Kaffe</a:t>
            </a:r>
            <a:r>
              <a:rPr lang="en-US" sz="1800" dirty="0" smtClean="0">
                <a:solidFill>
                  <a:schemeClr val="tx2"/>
                </a:solidFill>
              </a:rPr>
              <a:t> I, </a:t>
            </a:r>
            <a:r>
              <a:rPr lang="en-US" sz="1800" dirty="0" err="1" smtClean="0">
                <a:solidFill>
                  <a:schemeClr val="tx2"/>
                </a:solidFill>
              </a:rPr>
              <a:t>Lustig</a:t>
            </a:r>
            <a:r>
              <a:rPr lang="en-US" sz="1800" dirty="0" smtClean="0">
                <a:solidFill>
                  <a:schemeClr val="tx2"/>
                </a:solidFill>
              </a:rPr>
              <a:t> J, </a:t>
            </a:r>
            <a:r>
              <a:rPr lang="en-US" sz="1800" dirty="0" err="1" smtClean="0">
                <a:solidFill>
                  <a:schemeClr val="tx2"/>
                </a:solidFill>
              </a:rPr>
              <a:t>Ganor</a:t>
            </a:r>
            <a:r>
              <a:rPr lang="en-US" sz="1800" dirty="0" smtClean="0">
                <a:solidFill>
                  <a:schemeClr val="tx2"/>
                </a:solidFill>
              </a:rPr>
              <a:t> Y, Fuss Z.  Radiographic features of vertically fractured </a:t>
            </a:r>
            <a:r>
              <a:rPr lang="en-US" sz="1800" dirty="0" err="1" smtClean="0">
                <a:solidFill>
                  <a:schemeClr val="tx2"/>
                </a:solidFill>
              </a:rPr>
              <a:t>endodontically</a:t>
            </a:r>
            <a:r>
              <a:rPr lang="en-US" sz="1800" dirty="0" smtClean="0">
                <a:solidFill>
                  <a:schemeClr val="tx2"/>
                </a:solidFill>
              </a:rPr>
              <a:t> treated mesial roots of </a:t>
            </a:r>
            <a:r>
              <a:rPr lang="en-US" sz="1800" dirty="0" err="1" smtClean="0">
                <a:solidFill>
                  <a:schemeClr val="tx2"/>
                </a:solidFill>
              </a:rPr>
              <a:t>mandibular</a:t>
            </a:r>
            <a:r>
              <a:rPr lang="en-US" sz="1800" dirty="0" smtClean="0">
                <a:solidFill>
                  <a:schemeClr val="tx2"/>
                </a:solidFill>
              </a:rPr>
              <a:t> molars.  </a:t>
            </a:r>
            <a:r>
              <a:rPr lang="en-US" sz="1800" i="1" dirty="0" smtClean="0">
                <a:solidFill>
                  <a:schemeClr val="tx2"/>
                </a:solidFill>
              </a:rPr>
              <a:t>Oral </a:t>
            </a:r>
            <a:r>
              <a:rPr lang="en-US" sz="1800" i="1" dirty="0" err="1" smtClean="0">
                <a:solidFill>
                  <a:schemeClr val="tx2"/>
                </a:solidFill>
              </a:rPr>
              <a:t>Surg</a:t>
            </a:r>
            <a:r>
              <a:rPr lang="en-US" sz="1800" i="1" dirty="0" smtClean="0">
                <a:solidFill>
                  <a:schemeClr val="tx2"/>
                </a:solidFill>
              </a:rPr>
              <a:t> Oral Med Oral </a:t>
            </a:r>
            <a:r>
              <a:rPr lang="en-US" sz="1800" i="1" dirty="0" err="1" smtClean="0">
                <a:solidFill>
                  <a:schemeClr val="tx2"/>
                </a:solidFill>
              </a:rPr>
              <a:t>Pathol</a:t>
            </a:r>
            <a:r>
              <a:rPr lang="en-US" sz="1800" i="1" dirty="0" smtClean="0">
                <a:solidFill>
                  <a:schemeClr val="tx2"/>
                </a:solidFill>
              </a:rPr>
              <a:t> Oral </a:t>
            </a:r>
            <a:r>
              <a:rPr lang="en-US" sz="1800" i="1" dirty="0" err="1" smtClean="0">
                <a:solidFill>
                  <a:schemeClr val="tx2"/>
                </a:solidFill>
              </a:rPr>
              <a:t>Radiol</a:t>
            </a:r>
            <a:r>
              <a:rPr lang="en-US" sz="1800" i="1" dirty="0" smtClean="0">
                <a:solidFill>
                  <a:schemeClr val="tx2"/>
                </a:solidFill>
              </a:rPr>
              <a:t> </a:t>
            </a:r>
            <a:r>
              <a:rPr lang="en-US" sz="1800" i="1" dirty="0" err="1" smtClean="0">
                <a:solidFill>
                  <a:schemeClr val="tx2"/>
                </a:solidFill>
              </a:rPr>
              <a:t>Endod</a:t>
            </a:r>
            <a:r>
              <a:rPr lang="en-US" sz="1800" i="1" dirty="0" smtClean="0">
                <a:solidFill>
                  <a:schemeClr val="tx2"/>
                </a:solidFill>
              </a:rPr>
              <a:t> </a:t>
            </a:r>
            <a:r>
              <a:rPr lang="en-US" sz="1800" dirty="0" smtClean="0">
                <a:solidFill>
                  <a:schemeClr val="tx2"/>
                </a:solidFill>
              </a:rPr>
              <a:t> 2006;101:797-802.</a:t>
            </a:r>
          </a:p>
          <a:p>
            <a:pPr marL="0" indent="0">
              <a:buFont typeface="ZapfDingbats BT" pitchFamily="18" charset="2"/>
              <a:buNone/>
              <a:defRPr/>
            </a:pPr>
            <a:r>
              <a:rPr lang="en-US" sz="1800" dirty="0" smtClean="0"/>
              <a:t>Evaluate the most frequent radiographic appearance of bony lesions around </a:t>
            </a:r>
            <a:r>
              <a:rPr lang="en-US" sz="1800" dirty="0" err="1" smtClean="0"/>
              <a:t>endodontically</a:t>
            </a:r>
            <a:r>
              <a:rPr lang="en-US" sz="1800" dirty="0" smtClean="0"/>
              <a:t> treated vertically fractured mesial roots of 49 </a:t>
            </a:r>
            <a:r>
              <a:rPr lang="en-US" sz="1800" dirty="0" err="1" smtClean="0"/>
              <a:t>mandibular</a:t>
            </a:r>
            <a:r>
              <a:rPr lang="en-US" sz="1800" dirty="0" smtClean="0"/>
              <a:t> molars. </a:t>
            </a:r>
          </a:p>
          <a:p>
            <a:pPr marL="574675">
              <a:buClr>
                <a:srgbClr val="FF0000"/>
              </a:buClr>
              <a:buFont typeface="Wingdings 2" pitchFamily="18" charset="2"/>
              <a:buChar char="¢"/>
              <a:defRPr/>
            </a:pPr>
            <a:r>
              <a:rPr lang="en-US" sz="1800" dirty="0" smtClean="0"/>
              <a:t>The "halo" (36.7%) and "periodontal" (28.6%) type </a:t>
            </a:r>
            <a:r>
              <a:rPr lang="en-US" sz="1800" dirty="0" err="1" smtClean="0"/>
              <a:t>radiolucencies</a:t>
            </a:r>
            <a:r>
              <a:rPr lang="en-US" sz="1800" dirty="0" smtClean="0"/>
              <a:t> were the most typical appearances of </a:t>
            </a:r>
            <a:r>
              <a:rPr lang="en-US" sz="1800" dirty="0" err="1" smtClean="0"/>
              <a:t>periradicular</a:t>
            </a:r>
            <a:r>
              <a:rPr lang="en-US" sz="1800" dirty="0" smtClean="0"/>
              <a:t> areas around the mesial roots of </a:t>
            </a:r>
            <a:r>
              <a:rPr lang="en-US" sz="1800" dirty="0" err="1" smtClean="0"/>
              <a:t>mandibular</a:t>
            </a:r>
            <a:r>
              <a:rPr lang="en-US" sz="1800" dirty="0" smtClean="0"/>
              <a:t> molars with vertical root fractures. By itself, bifurcation </a:t>
            </a:r>
            <a:r>
              <a:rPr lang="en-US" sz="1800" dirty="0" err="1" smtClean="0"/>
              <a:t>radiolucency</a:t>
            </a:r>
            <a:r>
              <a:rPr lang="en-US" sz="1800" dirty="0" smtClean="0"/>
              <a:t> was statistically insignificant (6.1%), however in conjunction with other areas of </a:t>
            </a:r>
            <a:r>
              <a:rPr lang="en-US" sz="1800" dirty="0" err="1" smtClean="0"/>
              <a:t>radiolucency</a:t>
            </a:r>
            <a:r>
              <a:rPr lang="en-US" sz="1800" dirty="0" smtClean="0"/>
              <a:t>, it was significant (63.3%). </a:t>
            </a:r>
          </a:p>
          <a:p>
            <a:pPr marL="574675">
              <a:buClr>
                <a:srgbClr val="FF0000"/>
              </a:buClr>
              <a:buFont typeface="Wingdings 2" pitchFamily="18" charset="2"/>
              <a:buChar char="¢"/>
              <a:defRPr/>
            </a:pPr>
            <a:r>
              <a:rPr lang="en-US" sz="1800" dirty="0" smtClean="0"/>
              <a:t>Defined but not corticated (57.2%) or diffuse (32.6%) borders were typical for vertically fractured mesial roots.</a:t>
            </a:r>
          </a:p>
          <a:p>
            <a:pPr marL="574675">
              <a:buClr>
                <a:srgbClr val="FF0000"/>
              </a:buClr>
              <a:buFont typeface="Wingdings 2" pitchFamily="18" charset="2"/>
              <a:buChar char="¢"/>
              <a:defRPr/>
            </a:pPr>
            <a:r>
              <a:rPr lang="en-US" sz="1800" dirty="0" smtClean="0"/>
              <a:t>Amalgam dowel in the coronal part (1-2 mm) of the root was found in 67.3% of the vertically fractured roots </a:t>
            </a:r>
          </a:p>
          <a:p>
            <a:pPr>
              <a:buFont typeface="ZapfDingbats BT" pitchFamily="18" charset="2"/>
              <a:buChar char="•"/>
              <a:defRPr/>
            </a:pPr>
            <a:endParaRPr lang="en-US" sz="2000"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713" y="1093788"/>
            <a:ext cx="7772400" cy="5414962"/>
          </a:xfrm>
        </p:spPr>
        <p:txBody>
          <a:bodyPr/>
          <a:lstStyle/>
          <a:p>
            <a:pPr marL="0" indent="0">
              <a:buFont typeface="ZapfDingbats BT" pitchFamily="18" charset="2"/>
              <a:buNone/>
              <a:defRPr/>
            </a:pPr>
            <a:r>
              <a:rPr lang="en-US" sz="1600" dirty="0" err="1" smtClean="0"/>
              <a:t>Lustig</a:t>
            </a:r>
            <a:r>
              <a:rPr lang="en-US" sz="1600" dirty="0" smtClean="0"/>
              <a:t> JP, </a:t>
            </a:r>
            <a:r>
              <a:rPr lang="en-US" sz="1600" dirty="0" err="1" smtClean="0"/>
              <a:t>Tamse</a:t>
            </a:r>
            <a:r>
              <a:rPr lang="en-US" sz="1600" dirty="0" smtClean="0"/>
              <a:t> A, Fuss Z. Pattern of bone </a:t>
            </a:r>
            <a:r>
              <a:rPr lang="en-US" sz="1600" dirty="0" err="1" smtClean="0"/>
              <a:t>resorption</a:t>
            </a:r>
            <a:r>
              <a:rPr lang="en-US" sz="1600" dirty="0" smtClean="0"/>
              <a:t> in vertically fractured, </a:t>
            </a:r>
            <a:r>
              <a:rPr lang="en-US" sz="1600" dirty="0" err="1" smtClean="0"/>
              <a:t>endodontically</a:t>
            </a:r>
            <a:r>
              <a:rPr lang="en-US" sz="1600" dirty="0" smtClean="0"/>
              <a:t> treated teeth.  </a:t>
            </a:r>
            <a:r>
              <a:rPr lang="en-US" sz="1600" i="1" dirty="0" smtClean="0"/>
              <a:t>Oral </a:t>
            </a:r>
            <a:r>
              <a:rPr lang="en-US" sz="1600" i="1" dirty="0" err="1" smtClean="0"/>
              <a:t>Surg</a:t>
            </a:r>
            <a:r>
              <a:rPr lang="en-US" sz="1600" i="1" dirty="0" smtClean="0"/>
              <a:t> Oral Med Oral </a:t>
            </a:r>
            <a:r>
              <a:rPr lang="en-US" sz="1600" i="1" dirty="0" err="1" smtClean="0"/>
              <a:t>Pathol</a:t>
            </a:r>
            <a:r>
              <a:rPr lang="en-US" sz="1600" i="1" dirty="0" smtClean="0"/>
              <a:t> Oral </a:t>
            </a:r>
            <a:r>
              <a:rPr lang="en-US" sz="1600" i="1" dirty="0" err="1" smtClean="0"/>
              <a:t>Radiol</a:t>
            </a:r>
            <a:r>
              <a:rPr lang="en-US" sz="1600" i="1" dirty="0" smtClean="0"/>
              <a:t> </a:t>
            </a:r>
            <a:r>
              <a:rPr lang="en-US" sz="1600" i="1" dirty="0" err="1" smtClean="0"/>
              <a:t>Endod</a:t>
            </a:r>
            <a:r>
              <a:rPr lang="en-US" sz="1600" i="1" dirty="0" smtClean="0"/>
              <a:t> </a:t>
            </a:r>
            <a:r>
              <a:rPr lang="en-US" sz="1600" dirty="0" smtClean="0"/>
              <a:t>2000;90:224-7</a:t>
            </a:r>
          </a:p>
          <a:p>
            <a:pPr>
              <a:buFont typeface="ZapfDingbats BT" pitchFamily="18" charset="2"/>
              <a:buChar char="•"/>
              <a:defRPr/>
            </a:pPr>
            <a:endParaRPr lang="en-US" sz="1600" dirty="0" smtClean="0"/>
          </a:p>
          <a:p>
            <a:pPr marL="0" indent="0">
              <a:buFont typeface="ZapfDingbats BT" pitchFamily="18" charset="2"/>
              <a:buNone/>
              <a:defRPr/>
            </a:pPr>
            <a:r>
              <a:rPr lang="en-US" sz="1600" dirty="0" smtClean="0"/>
              <a:t>Evaluated the clinical pattern of alveolar bone </a:t>
            </a:r>
            <a:r>
              <a:rPr lang="en-US" sz="1600" dirty="0" err="1" smtClean="0"/>
              <a:t>resorption</a:t>
            </a:r>
            <a:r>
              <a:rPr lang="en-US" sz="1600" dirty="0" smtClean="0"/>
              <a:t> associated with vertically fractured, </a:t>
            </a:r>
            <a:r>
              <a:rPr lang="en-US" sz="1600" dirty="0" err="1" smtClean="0"/>
              <a:t>endodontically</a:t>
            </a:r>
            <a:r>
              <a:rPr lang="en-US" sz="1600" dirty="0" smtClean="0"/>
              <a:t> treated teeth in correlation to clinical symptoms in 66 maxillary premolars, 13 </a:t>
            </a:r>
            <a:r>
              <a:rPr lang="en-US" sz="1600" dirty="0" err="1" smtClean="0"/>
              <a:t>mandibular</a:t>
            </a:r>
            <a:r>
              <a:rPr lang="en-US" sz="1600" dirty="0" smtClean="0"/>
              <a:t> premolars, and 31 mesial roots of </a:t>
            </a:r>
            <a:r>
              <a:rPr lang="en-US" sz="1600" dirty="0" err="1" smtClean="0"/>
              <a:t>mandibular</a:t>
            </a:r>
            <a:r>
              <a:rPr lang="en-US" sz="1600" dirty="0" smtClean="0"/>
              <a:t> molars with vertical root fractures. Type and duration of symptoms were recorded and correlated to the pattern of bone </a:t>
            </a:r>
            <a:r>
              <a:rPr lang="en-US" sz="1600" dirty="0" err="1" smtClean="0"/>
              <a:t>resorption</a:t>
            </a:r>
            <a:r>
              <a:rPr lang="en-US" sz="1600" dirty="0" smtClean="0"/>
              <a:t>. </a:t>
            </a:r>
          </a:p>
          <a:p>
            <a:pPr marL="0" indent="0">
              <a:buFont typeface="ZapfDingbats BT" pitchFamily="18" charset="2"/>
              <a:buNone/>
              <a:defRPr/>
            </a:pPr>
            <a:endParaRPr lang="en-US" sz="1600" dirty="0" smtClean="0"/>
          </a:p>
          <a:p>
            <a:pPr>
              <a:buClr>
                <a:srgbClr val="FF0000"/>
              </a:buClr>
              <a:buFont typeface="Wingdings 2" pitchFamily="18" charset="2"/>
              <a:buChar char="¢"/>
              <a:defRPr/>
            </a:pPr>
            <a:r>
              <a:rPr lang="en-US" sz="1600" dirty="0" smtClean="0"/>
              <a:t>A V-shaped pattern osseous defect (dehiscence) was typical (91%) to the buccal plate rather than a U-shaped shallow, rounded, slow grade </a:t>
            </a:r>
            <a:r>
              <a:rPr lang="en-US" sz="1600" dirty="0" err="1" smtClean="0"/>
              <a:t>resorption</a:t>
            </a:r>
            <a:r>
              <a:rPr lang="en-US" sz="1600" dirty="0" smtClean="0"/>
              <a:t> in the palatal or lingual plate. Fenestration of the buccal plate was observed in 10 patients (9%). </a:t>
            </a:r>
          </a:p>
          <a:p>
            <a:pPr>
              <a:buClr>
                <a:srgbClr val="FF0000"/>
              </a:buClr>
              <a:buFont typeface="Wingdings 2" pitchFamily="18" charset="2"/>
              <a:buChar char="¢"/>
              <a:defRPr/>
            </a:pPr>
            <a:r>
              <a:rPr lang="en-US" sz="1600" dirty="0" smtClean="0"/>
              <a:t>A positive correlation between type of symptoms and amount of buccal bone </a:t>
            </a:r>
            <a:r>
              <a:rPr lang="en-US" sz="1600" dirty="0" err="1" smtClean="0"/>
              <a:t>resorption</a:t>
            </a:r>
            <a:r>
              <a:rPr lang="en-US" sz="1600" dirty="0" smtClean="0"/>
              <a:t> was found. The </a:t>
            </a:r>
            <a:r>
              <a:rPr lang="en-US" sz="1600" dirty="0" err="1" smtClean="0"/>
              <a:t>resorptive</a:t>
            </a:r>
            <a:r>
              <a:rPr lang="en-US" sz="1600" dirty="0" smtClean="0"/>
              <a:t> defect was always facing the fracture line. </a:t>
            </a:r>
          </a:p>
          <a:p>
            <a:pPr>
              <a:buFont typeface="ZapfDingbats BT" pitchFamily="18" charset="2"/>
              <a:buChar char="•"/>
              <a:defRPr/>
            </a:pPr>
            <a:endParaRPr lang="en-US" sz="1600"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519238"/>
            <a:ext cx="7772400" cy="4729162"/>
          </a:xfrm>
        </p:spPr>
        <p:txBody>
          <a:bodyPr/>
          <a:lstStyle/>
          <a:p>
            <a:pPr marL="0" indent="0">
              <a:buFont typeface="ZapfDingbats BT" pitchFamily="18" charset="2"/>
              <a:buNone/>
              <a:defRPr/>
            </a:pPr>
            <a:r>
              <a:rPr lang="en-US" sz="1800" dirty="0" err="1" smtClean="0">
                <a:solidFill>
                  <a:schemeClr val="tx2"/>
                </a:solidFill>
              </a:rPr>
              <a:t>Tamse</a:t>
            </a:r>
            <a:r>
              <a:rPr lang="en-US" sz="1800" dirty="0" smtClean="0">
                <a:solidFill>
                  <a:schemeClr val="tx2"/>
                </a:solidFill>
              </a:rPr>
              <a:t> A, Fuss Z, </a:t>
            </a:r>
            <a:r>
              <a:rPr lang="en-US" sz="1800" dirty="0" err="1" smtClean="0">
                <a:solidFill>
                  <a:schemeClr val="tx2"/>
                </a:solidFill>
              </a:rPr>
              <a:t>Lustig</a:t>
            </a:r>
            <a:r>
              <a:rPr lang="en-US" sz="1800" dirty="0" smtClean="0">
                <a:solidFill>
                  <a:schemeClr val="tx2"/>
                </a:solidFill>
              </a:rPr>
              <a:t> J, </a:t>
            </a:r>
            <a:r>
              <a:rPr lang="en-US" sz="1800" dirty="0" err="1" smtClean="0">
                <a:solidFill>
                  <a:schemeClr val="tx2"/>
                </a:solidFill>
              </a:rPr>
              <a:t>Kaplavi</a:t>
            </a:r>
            <a:r>
              <a:rPr lang="en-US" sz="1800" dirty="0" smtClean="0">
                <a:solidFill>
                  <a:schemeClr val="tx2"/>
                </a:solidFill>
              </a:rPr>
              <a:t> J. An evaluation of </a:t>
            </a:r>
            <a:r>
              <a:rPr lang="en-US" sz="1800" dirty="0" err="1" smtClean="0">
                <a:solidFill>
                  <a:schemeClr val="tx2"/>
                </a:solidFill>
              </a:rPr>
              <a:t>endodontically</a:t>
            </a:r>
            <a:r>
              <a:rPr lang="en-US" sz="1800" dirty="0" smtClean="0">
                <a:solidFill>
                  <a:schemeClr val="tx2"/>
                </a:solidFill>
              </a:rPr>
              <a:t> treated vertically fractured teeth.  </a:t>
            </a:r>
            <a:r>
              <a:rPr lang="en-US" sz="1800" i="1" dirty="0" smtClean="0">
                <a:solidFill>
                  <a:schemeClr val="tx2"/>
                </a:solidFill>
              </a:rPr>
              <a:t>J Endo</a:t>
            </a:r>
            <a:r>
              <a:rPr lang="en-US" sz="1800" dirty="0" smtClean="0">
                <a:solidFill>
                  <a:schemeClr val="tx2"/>
                </a:solidFill>
              </a:rPr>
              <a:t> 1999:25:506-8. </a:t>
            </a:r>
          </a:p>
          <a:p>
            <a:pPr>
              <a:buFont typeface="ZapfDingbats BT" pitchFamily="18" charset="2"/>
              <a:buChar char="•"/>
              <a:defRPr/>
            </a:pPr>
            <a:endParaRPr lang="en-US" sz="1800" dirty="0" smtClean="0"/>
          </a:p>
          <a:p>
            <a:pPr marL="0" indent="0">
              <a:buClr>
                <a:srgbClr val="FF0000"/>
              </a:buClr>
              <a:buFont typeface="ZapfDingbats BT" pitchFamily="18" charset="2"/>
              <a:buNone/>
              <a:defRPr/>
            </a:pPr>
            <a:r>
              <a:rPr lang="en-US" sz="1800" dirty="0" smtClean="0"/>
              <a:t>Ninety-two vertically fractured </a:t>
            </a:r>
            <a:r>
              <a:rPr lang="en-US" sz="1800" dirty="0" err="1" smtClean="0"/>
              <a:t>endodontically</a:t>
            </a:r>
            <a:r>
              <a:rPr lang="en-US" sz="1800" dirty="0" smtClean="0"/>
              <a:t> treated teeth were evaluated clinically and </a:t>
            </a:r>
            <a:r>
              <a:rPr lang="en-US" sz="1800" dirty="0" err="1" smtClean="0"/>
              <a:t>radiographically</a:t>
            </a:r>
            <a:r>
              <a:rPr lang="en-US" sz="1800" dirty="0" smtClean="0"/>
              <a:t>. </a:t>
            </a:r>
          </a:p>
          <a:p>
            <a:pPr>
              <a:buClr>
                <a:srgbClr val="FF0000"/>
              </a:buClr>
              <a:buFont typeface="Wingdings 2" pitchFamily="18" charset="2"/>
              <a:buChar char="¢"/>
              <a:defRPr/>
            </a:pPr>
            <a:r>
              <a:rPr lang="en-US" sz="1800" dirty="0" smtClean="0"/>
              <a:t>The maxillary second premolars (27.2%) and mesial roots of the </a:t>
            </a:r>
            <a:r>
              <a:rPr lang="en-US" sz="1800" dirty="0" err="1" smtClean="0"/>
              <a:t>mandibular</a:t>
            </a:r>
            <a:r>
              <a:rPr lang="en-US" sz="1800" dirty="0" smtClean="0"/>
              <a:t> molars (24%) were the most fractured teeth. </a:t>
            </a:r>
          </a:p>
          <a:p>
            <a:pPr>
              <a:buClr>
                <a:srgbClr val="FF0000"/>
              </a:buClr>
              <a:buFont typeface="Wingdings 2" pitchFamily="18" charset="2"/>
              <a:buChar char="¢"/>
              <a:defRPr/>
            </a:pPr>
            <a:r>
              <a:rPr lang="en-US" sz="1800" dirty="0" smtClean="0"/>
              <a:t>In 67.4% of the teeth, a solitary buccal pocket was present; </a:t>
            </a:r>
          </a:p>
          <a:p>
            <a:pPr>
              <a:buClr>
                <a:srgbClr val="FF0000"/>
              </a:buClr>
              <a:buFont typeface="Wingdings 2" pitchFamily="18" charset="2"/>
              <a:buChar char="¢"/>
              <a:defRPr/>
            </a:pPr>
            <a:r>
              <a:rPr lang="en-US" sz="1800" dirty="0" smtClean="0"/>
              <a:t>In 34.8% a sinus tract appeared closer to the gingival margin than to the apical area. </a:t>
            </a:r>
          </a:p>
          <a:p>
            <a:pPr>
              <a:buClr>
                <a:srgbClr val="FF0000"/>
              </a:buClr>
              <a:buFont typeface="Wingdings 2" pitchFamily="18" charset="2"/>
              <a:buChar char="¢"/>
              <a:defRPr/>
            </a:pPr>
            <a:r>
              <a:rPr lang="en-US" sz="1800" dirty="0" smtClean="0"/>
              <a:t>A lateral </a:t>
            </a:r>
            <a:r>
              <a:rPr lang="en-US" sz="1800" dirty="0" err="1" smtClean="0"/>
              <a:t>radiolucency</a:t>
            </a:r>
            <a:r>
              <a:rPr lang="en-US" sz="1800" dirty="0" smtClean="0"/>
              <a:t> or a combination of lateral and </a:t>
            </a:r>
            <a:r>
              <a:rPr lang="en-US" sz="1800" dirty="0" err="1" smtClean="0"/>
              <a:t>periapical</a:t>
            </a:r>
            <a:r>
              <a:rPr lang="en-US" sz="1800" dirty="0" smtClean="0"/>
              <a:t> </a:t>
            </a:r>
            <a:r>
              <a:rPr lang="en-US" sz="1800" dirty="0" err="1" smtClean="0"/>
              <a:t>radiolucency</a:t>
            </a:r>
            <a:r>
              <a:rPr lang="en-US" sz="1800" dirty="0" smtClean="0"/>
              <a:t> was found in more than half of the cases. </a:t>
            </a:r>
          </a:p>
          <a:p>
            <a:pPr>
              <a:buClr>
                <a:srgbClr val="FF0000"/>
              </a:buClr>
              <a:buFont typeface="Wingdings 2" pitchFamily="18" charset="2"/>
              <a:buChar char="¢"/>
              <a:defRPr/>
            </a:pPr>
            <a:r>
              <a:rPr lang="en-US" sz="1800" dirty="0" smtClean="0"/>
              <a:t>General practitioners correctly diagnosed vertical root fracture in only one-third of the cases.</a:t>
            </a:r>
          </a:p>
          <a:p>
            <a:pPr>
              <a:buFont typeface="ZapfDingbats BT" pitchFamily="18" charset="2"/>
              <a:buChar char="•"/>
              <a:defRPr/>
            </a:pPr>
            <a:endParaRPr lang="en-US" sz="1800"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900" y="968375"/>
            <a:ext cx="7772400" cy="5657850"/>
          </a:xfrm>
        </p:spPr>
        <p:txBody>
          <a:bodyPr/>
          <a:lstStyle/>
          <a:p>
            <a:pPr marL="0" indent="0">
              <a:buFont typeface="ZapfDingbats BT" pitchFamily="18" charset="2"/>
              <a:buNone/>
              <a:defRPr/>
            </a:pPr>
            <a:r>
              <a:rPr lang="en-US" sz="1800" dirty="0" smtClean="0">
                <a:solidFill>
                  <a:schemeClr val="tx2"/>
                </a:solidFill>
              </a:rPr>
              <a:t>Lam PP, </a:t>
            </a:r>
            <a:r>
              <a:rPr lang="en-US" sz="1800" dirty="0" err="1" smtClean="0">
                <a:solidFill>
                  <a:schemeClr val="tx2"/>
                </a:solidFill>
              </a:rPr>
              <a:t>Palamara</a:t>
            </a:r>
            <a:r>
              <a:rPr lang="en-US" sz="1800" dirty="0" smtClean="0">
                <a:solidFill>
                  <a:schemeClr val="tx2"/>
                </a:solidFill>
              </a:rPr>
              <a:t> JE, Messer HH.  Fracture strength of tooth roots following canal preparation by hand and rotary instrumentation.  </a:t>
            </a:r>
            <a:r>
              <a:rPr lang="en-US" sz="1800" i="1" dirty="0" smtClean="0">
                <a:solidFill>
                  <a:schemeClr val="tx2"/>
                </a:solidFill>
              </a:rPr>
              <a:t>J Endo</a:t>
            </a:r>
            <a:r>
              <a:rPr lang="en-US" sz="1800" dirty="0" smtClean="0">
                <a:solidFill>
                  <a:schemeClr val="tx2"/>
                </a:solidFill>
              </a:rPr>
              <a:t> 2005;31:529-32</a:t>
            </a:r>
          </a:p>
          <a:p>
            <a:pPr>
              <a:buFont typeface="ZapfDingbats BT" pitchFamily="18" charset="2"/>
              <a:buChar char="•"/>
              <a:defRPr/>
            </a:pPr>
            <a:endParaRPr lang="en-US" sz="1800" dirty="0" smtClean="0"/>
          </a:p>
          <a:p>
            <a:pPr marL="0" indent="0">
              <a:buFont typeface="ZapfDingbats BT" pitchFamily="18" charset="2"/>
              <a:buNone/>
              <a:defRPr/>
            </a:pPr>
            <a:r>
              <a:rPr lang="en-US" sz="1800" dirty="0" smtClean="0"/>
              <a:t>Studied fracture loads in tooth roots after canal preparation using different techniques. Mesiobuccal roots of 39 extracted </a:t>
            </a:r>
            <a:r>
              <a:rPr lang="en-US" sz="1800" dirty="0" err="1" smtClean="0"/>
              <a:t>mandibular</a:t>
            </a:r>
            <a:r>
              <a:rPr lang="en-US" sz="1800" dirty="0" smtClean="0"/>
              <a:t> molars were used. </a:t>
            </a:r>
          </a:p>
          <a:p>
            <a:pPr marL="0" indent="0">
              <a:buFont typeface="ZapfDingbats BT" pitchFamily="18" charset="2"/>
              <a:buNone/>
              <a:defRPr/>
            </a:pPr>
            <a:endParaRPr lang="en-US" sz="1800" dirty="0" smtClean="0"/>
          </a:p>
          <a:p>
            <a:pPr>
              <a:buClr>
                <a:srgbClr val="FF0000"/>
              </a:buClr>
              <a:buFont typeface="Wingdings 2" pitchFamily="18" charset="2"/>
              <a:buChar char="¢"/>
              <a:defRPr/>
            </a:pPr>
            <a:r>
              <a:rPr lang="en-US" sz="1800" dirty="0" smtClean="0"/>
              <a:t>Three groups each of 13 roots were prepared by stainless steel hand files (K-files), and two rotary nickel-titanium techniques (</a:t>
            </a:r>
            <a:r>
              <a:rPr lang="en-US" sz="1800" dirty="0" err="1" smtClean="0"/>
              <a:t>Lightspeed</a:t>
            </a:r>
            <a:r>
              <a:rPr lang="en-US" sz="1800" dirty="0" smtClean="0"/>
              <a:t> and Greater Taper files). After obturation, a vertical load was applied by means of a spreader inserted into the canal until fracture occurred. </a:t>
            </a:r>
          </a:p>
          <a:p>
            <a:pPr>
              <a:buClr>
                <a:srgbClr val="FF0000"/>
              </a:buClr>
              <a:buFont typeface="Wingdings 2" pitchFamily="18" charset="2"/>
              <a:buChar char="¢"/>
              <a:defRPr/>
            </a:pPr>
            <a:r>
              <a:rPr lang="en-US" sz="1800" dirty="0" smtClean="0"/>
              <a:t>The mean fracture load was 10.2 +/- 4.4 kg for K-files, 15.7 +/- 9.1 kg for </a:t>
            </a:r>
            <a:r>
              <a:rPr lang="en-US" sz="1800" dirty="0" err="1" smtClean="0"/>
              <a:t>Lightspeed</a:t>
            </a:r>
            <a:r>
              <a:rPr lang="en-US" sz="1800" dirty="0" smtClean="0"/>
              <a:t> and 13.2 +/- 6.1 kg for Greater Taper files, but differences were not statistically significant (p &gt; 0.05). </a:t>
            </a:r>
          </a:p>
          <a:p>
            <a:pPr>
              <a:buClr>
                <a:srgbClr val="FF0000"/>
              </a:buClr>
              <a:buFont typeface="Wingdings 2" pitchFamily="18" charset="2"/>
              <a:buChar char="¢"/>
              <a:defRPr/>
            </a:pPr>
            <a:r>
              <a:rPr lang="en-US" sz="1800" dirty="0" smtClean="0"/>
              <a:t>Most fracture lines were incomplete fractures on the buccal surface, followed by proximal and compound fractures. Greater apical enlargement (</a:t>
            </a:r>
            <a:r>
              <a:rPr lang="en-US" sz="1800" dirty="0" err="1" smtClean="0"/>
              <a:t>Lightspeed</a:t>
            </a:r>
            <a:r>
              <a:rPr lang="en-US" sz="1800" dirty="0" smtClean="0"/>
              <a:t>) or increased canal taper (Greater Taper files) did not increase fracture susceptibility of tooth roots.</a:t>
            </a:r>
          </a:p>
          <a:p>
            <a:pPr>
              <a:buFont typeface="ZapfDingbats BT" pitchFamily="18" charset="2"/>
              <a:buChar char="•"/>
              <a:defRPr/>
            </a:pPr>
            <a:endParaRPr lang="en-US" sz="1800"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776288"/>
            <a:ext cx="7772400" cy="5748337"/>
          </a:xfrm>
        </p:spPr>
        <p:txBody>
          <a:bodyPr/>
          <a:lstStyle/>
          <a:p>
            <a:pPr marL="0" indent="0">
              <a:buFont typeface="ZapfDingbats BT" pitchFamily="18" charset="2"/>
              <a:buNone/>
              <a:defRPr/>
            </a:pPr>
            <a:r>
              <a:rPr lang="en-US" sz="1400" dirty="0" smtClean="0">
                <a:solidFill>
                  <a:schemeClr val="tx2"/>
                </a:solidFill>
              </a:rPr>
              <a:t>Tan PL, Aquilino SA, </a:t>
            </a:r>
            <a:r>
              <a:rPr lang="en-US" sz="1400" dirty="0" err="1" smtClean="0">
                <a:solidFill>
                  <a:schemeClr val="tx2"/>
                </a:solidFill>
              </a:rPr>
              <a:t>Gratton</a:t>
            </a:r>
            <a:r>
              <a:rPr lang="en-US" sz="1400" dirty="0" smtClean="0">
                <a:solidFill>
                  <a:schemeClr val="tx2"/>
                </a:solidFill>
              </a:rPr>
              <a:t> DG, Stanford CM, Tan SC, Johnson WT, Dawson D.  In vitro fracture resistance of </a:t>
            </a:r>
            <a:r>
              <a:rPr lang="en-US" sz="1400" dirty="0" err="1" smtClean="0">
                <a:solidFill>
                  <a:schemeClr val="tx2"/>
                </a:solidFill>
              </a:rPr>
              <a:t>endodontically</a:t>
            </a:r>
            <a:r>
              <a:rPr lang="en-US" sz="1400" dirty="0" smtClean="0">
                <a:solidFill>
                  <a:schemeClr val="tx2"/>
                </a:solidFill>
              </a:rPr>
              <a:t> treated central incisors with varying ferrule heights and configurations.  </a:t>
            </a:r>
            <a:r>
              <a:rPr lang="en-US" sz="1400" i="1" dirty="0" smtClean="0">
                <a:solidFill>
                  <a:schemeClr val="tx2"/>
                </a:solidFill>
              </a:rPr>
              <a:t>J </a:t>
            </a:r>
            <a:r>
              <a:rPr lang="en-US" sz="1400" i="1" dirty="0" err="1" smtClean="0">
                <a:solidFill>
                  <a:schemeClr val="tx2"/>
                </a:solidFill>
              </a:rPr>
              <a:t>Prosthet</a:t>
            </a:r>
            <a:r>
              <a:rPr lang="en-US" sz="1400" i="1" dirty="0" smtClean="0">
                <a:solidFill>
                  <a:schemeClr val="tx2"/>
                </a:solidFill>
              </a:rPr>
              <a:t> Dent</a:t>
            </a:r>
            <a:r>
              <a:rPr lang="en-US" sz="1400" dirty="0" smtClean="0">
                <a:solidFill>
                  <a:schemeClr val="tx2"/>
                </a:solidFill>
              </a:rPr>
              <a:t> 2005;93:331-6</a:t>
            </a:r>
          </a:p>
          <a:p>
            <a:pPr>
              <a:buFont typeface="ZapfDingbats BT" pitchFamily="18" charset="2"/>
              <a:buNone/>
              <a:defRPr/>
            </a:pPr>
            <a:r>
              <a:rPr lang="en-US" sz="1200" dirty="0" smtClean="0"/>
              <a:t> </a:t>
            </a:r>
          </a:p>
          <a:p>
            <a:pPr marL="0" indent="0">
              <a:buFont typeface="ZapfDingbats BT" pitchFamily="18" charset="2"/>
              <a:buNone/>
              <a:defRPr/>
            </a:pPr>
            <a:r>
              <a:rPr lang="en-US" sz="1200" dirty="0" smtClean="0"/>
              <a:t>Investigated the resistance to static loading of </a:t>
            </a:r>
            <a:r>
              <a:rPr lang="en-US" sz="1200" dirty="0" err="1" smtClean="0"/>
              <a:t>endodontically</a:t>
            </a:r>
            <a:r>
              <a:rPr lang="en-US" sz="1200" dirty="0" smtClean="0"/>
              <a:t> treated teeth with uniform and </a:t>
            </a:r>
            <a:r>
              <a:rPr lang="en-US" sz="1200" dirty="0" err="1" smtClean="0"/>
              <a:t>nonuniform</a:t>
            </a:r>
            <a:r>
              <a:rPr lang="en-US" sz="1200" dirty="0" smtClean="0"/>
              <a:t> ferrule configurations in fifty extracted intact maxillary human central </a:t>
            </a:r>
            <a:r>
              <a:rPr lang="en-US" sz="1200" dirty="0" err="1" smtClean="0"/>
              <a:t>incisorsassigned</a:t>
            </a:r>
            <a:r>
              <a:rPr lang="en-US" sz="1200" dirty="0" smtClean="0"/>
              <a:t> to five groups. </a:t>
            </a:r>
          </a:p>
          <a:p>
            <a:pPr>
              <a:buFont typeface="ZapfDingbats BT" pitchFamily="18" charset="2"/>
              <a:buNone/>
              <a:defRPr/>
            </a:pPr>
            <a:r>
              <a:rPr lang="en-US" sz="1200" dirty="0" smtClean="0"/>
              <a:t> </a:t>
            </a:r>
          </a:p>
          <a:p>
            <a:pPr marL="915988">
              <a:buClr>
                <a:srgbClr val="C00000"/>
              </a:buClr>
              <a:buFont typeface="Wingdings" pitchFamily="2" charset="2"/>
              <a:buChar char=""/>
              <a:defRPr/>
            </a:pPr>
            <a:r>
              <a:rPr lang="en-US" sz="1200" dirty="0" smtClean="0"/>
              <a:t>Crown, no root canal treatment (RCT), restored with a crown </a:t>
            </a:r>
          </a:p>
          <a:p>
            <a:pPr marL="915988">
              <a:buClr>
                <a:srgbClr val="C00000"/>
              </a:buClr>
              <a:buFont typeface="Wingdings" pitchFamily="2" charset="2"/>
              <a:buChar char=""/>
              <a:defRPr/>
            </a:pPr>
            <a:r>
              <a:rPr lang="en-US" sz="1200" dirty="0" smtClean="0"/>
              <a:t>Root canal treatment, crown, no dowel/core, restored with a crown </a:t>
            </a:r>
          </a:p>
          <a:p>
            <a:pPr marL="915988">
              <a:buClr>
                <a:srgbClr val="C00000"/>
              </a:buClr>
              <a:buFont typeface="Wingdings" pitchFamily="2" charset="2"/>
              <a:buChar char=""/>
              <a:defRPr/>
            </a:pPr>
            <a:r>
              <a:rPr lang="en-US" sz="1200" dirty="0" smtClean="0"/>
              <a:t>2.0  mm ferrule, cast dowel/core and crown </a:t>
            </a:r>
          </a:p>
          <a:p>
            <a:pPr marL="915988">
              <a:buClr>
                <a:srgbClr val="C00000"/>
              </a:buClr>
              <a:buFont typeface="Wingdings" pitchFamily="2" charset="2"/>
              <a:buChar char=""/>
              <a:defRPr/>
            </a:pPr>
            <a:r>
              <a:rPr lang="en-US" sz="1200" dirty="0" err="1" smtClean="0"/>
              <a:t>nonuniform</a:t>
            </a:r>
            <a:r>
              <a:rPr lang="en-US" sz="1200" dirty="0" smtClean="0"/>
              <a:t> ferrule (2 mm buccal and lingual, 0.5 mm proximal), cast dowel/core and crown</a:t>
            </a:r>
          </a:p>
          <a:p>
            <a:pPr marL="915988">
              <a:buClr>
                <a:srgbClr val="C00000"/>
              </a:buClr>
              <a:buFont typeface="Wingdings" pitchFamily="2" charset="2"/>
              <a:buChar char=""/>
              <a:defRPr/>
            </a:pPr>
            <a:r>
              <a:rPr lang="en-US" sz="1200" dirty="0" smtClean="0"/>
              <a:t>no ferrule, cast dowel/core and crown</a:t>
            </a:r>
          </a:p>
          <a:p>
            <a:pPr>
              <a:buClr>
                <a:srgbClr val="FF0000"/>
              </a:buClr>
              <a:buFont typeface="Wingdings 2" pitchFamily="18" charset="2"/>
              <a:buChar char="¢"/>
              <a:defRPr/>
            </a:pPr>
            <a:r>
              <a:rPr lang="en-US" sz="1200" dirty="0" smtClean="0"/>
              <a:t>Testing was conducted with a universal testing machine with the application of a static load, and the load (N) at failure was recorded. </a:t>
            </a:r>
          </a:p>
          <a:p>
            <a:pPr>
              <a:buClr>
                <a:srgbClr val="FF0000"/>
              </a:buClr>
              <a:buFont typeface="ZapfDingbats BT" pitchFamily="18" charset="2"/>
              <a:buNone/>
              <a:defRPr/>
            </a:pPr>
            <a:endParaRPr lang="en-US" sz="1200" dirty="0" smtClean="0"/>
          </a:p>
          <a:p>
            <a:pPr>
              <a:buClr>
                <a:srgbClr val="FF0000"/>
              </a:buClr>
              <a:buFont typeface="Wingdings 2" pitchFamily="18" charset="2"/>
              <a:buChar char="¢"/>
              <a:defRPr/>
            </a:pPr>
            <a:r>
              <a:rPr lang="en-US" sz="1200" dirty="0" smtClean="0"/>
              <a:t>Results indicated the lack of a ferrule produced a significantly lower mean fracture strength relative to all other groups. </a:t>
            </a:r>
          </a:p>
          <a:p>
            <a:pPr>
              <a:buClr>
                <a:srgbClr val="FF0000"/>
              </a:buClr>
              <a:buFont typeface="ZapfDingbats BT" pitchFamily="18" charset="2"/>
              <a:buNone/>
              <a:defRPr/>
            </a:pPr>
            <a:endParaRPr lang="en-US" sz="1200" dirty="0" smtClean="0"/>
          </a:p>
          <a:p>
            <a:pPr>
              <a:buClr>
                <a:srgbClr val="FF0000"/>
              </a:buClr>
              <a:buFont typeface="Wingdings 2" pitchFamily="18" charset="2"/>
              <a:buChar char="¢"/>
              <a:defRPr/>
            </a:pPr>
            <a:r>
              <a:rPr lang="en-US" sz="1200" dirty="0" smtClean="0"/>
              <a:t>The presence of a </a:t>
            </a:r>
            <a:r>
              <a:rPr lang="en-US" sz="1200" dirty="0" err="1" smtClean="0"/>
              <a:t>nonuniform</a:t>
            </a:r>
            <a:r>
              <a:rPr lang="en-US" sz="1200" dirty="0" smtClean="0"/>
              <a:t> ferrule resulted in a significant decrease in mean fracture strength when compared with the uniform 2-mm vertical ferrule, the group without RCT, and the RCT-treated tooth with a crown alone </a:t>
            </a:r>
          </a:p>
          <a:p>
            <a:pPr>
              <a:buClr>
                <a:srgbClr val="FF0000"/>
              </a:buClr>
              <a:buFont typeface="ZapfDingbats BT" pitchFamily="18" charset="2"/>
              <a:buNone/>
              <a:defRPr/>
            </a:pPr>
            <a:endParaRPr lang="en-US" sz="1200" dirty="0" smtClean="0"/>
          </a:p>
          <a:p>
            <a:pPr>
              <a:buClr>
                <a:srgbClr val="FF0000"/>
              </a:buClr>
              <a:buFont typeface="Wingdings 2" pitchFamily="18" charset="2"/>
              <a:buChar char="¢"/>
              <a:defRPr/>
            </a:pPr>
            <a:r>
              <a:rPr lang="en-US" sz="1200" dirty="0" smtClean="0"/>
              <a:t>The predominant mode of failure was an oblique fracture extending from the lingual margin to the facial surface just below the insertion of the tooth into the acrylic resin. Central incisors restored with cast dowel/core and crowns with a 2-mm uniform ferrule were more fracture resistant compared to central incisors with </a:t>
            </a:r>
            <a:r>
              <a:rPr lang="en-US" sz="1200" dirty="0" err="1" smtClean="0"/>
              <a:t>nonuniform</a:t>
            </a:r>
            <a:r>
              <a:rPr lang="en-US" sz="1200" dirty="0" smtClean="0"/>
              <a:t> (0.5 to 2 mm) ferrule heights.  Both the ferrule  groups  were more fracture resistant than the group that lacked a ferrule.</a:t>
            </a:r>
          </a:p>
          <a:p>
            <a:pPr>
              <a:buFont typeface="ZapfDingbats BT" pitchFamily="18" charset="2"/>
              <a:buChar char="•"/>
              <a:defRPr/>
            </a:pP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Herky Hawk"/>
          <p:cNvPicPr>
            <a:picLocks noChangeAspect="1" noChangeArrowheads="1"/>
          </p:cNvPicPr>
          <p:nvPr/>
        </p:nvPicPr>
        <p:blipFill>
          <a:blip r:embed="rId2"/>
          <a:srcRect/>
          <a:stretch>
            <a:fillRect/>
          </a:stretch>
        </p:blipFill>
        <p:spPr bwMode="auto">
          <a:xfrm>
            <a:off x="377825" y="436563"/>
            <a:ext cx="4075113" cy="6100762"/>
          </a:xfrm>
          <a:prstGeom prst="rect">
            <a:avLst/>
          </a:prstGeom>
          <a:noFill/>
          <a:ln w="9525">
            <a:noFill/>
            <a:miter lim="800000"/>
            <a:headEnd/>
            <a:tailEnd/>
          </a:ln>
        </p:spPr>
      </p:pic>
      <p:sp>
        <p:nvSpPr>
          <p:cNvPr id="16386" name="Text Box 4"/>
          <p:cNvSpPr txBox="1">
            <a:spLocks noChangeArrowheads="1"/>
          </p:cNvSpPr>
          <p:nvPr/>
        </p:nvSpPr>
        <p:spPr bwMode="auto">
          <a:xfrm>
            <a:off x="4772025" y="5788025"/>
            <a:ext cx="4013200" cy="276225"/>
          </a:xfrm>
          <a:prstGeom prst="rect">
            <a:avLst/>
          </a:prstGeom>
          <a:noFill/>
          <a:ln w="9525">
            <a:noFill/>
            <a:miter lim="800000"/>
            <a:headEnd/>
            <a:tailEnd/>
          </a:ln>
        </p:spPr>
        <p:txBody>
          <a:bodyPr>
            <a:spAutoFit/>
          </a:bodyPr>
          <a:lstStyle/>
          <a:p>
            <a:pPr algn="ctr" eaLnBrk="0" hangingPunct="0"/>
            <a:r>
              <a:rPr lang="en-US" sz="1200" b="1"/>
              <a:t>Diplomate, American Board of Endodontics</a:t>
            </a:r>
            <a:endParaRPr lang="en-US" sz="1600" b="1"/>
          </a:p>
        </p:txBody>
      </p:sp>
      <p:sp>
        <p:nvSpPr>
          <p:cNvPr id="5" name="Rectangle 4"/>
          <p:cNvSpPr/>
          <p:nvPr/>
        </p:nvSpPr>
        <p:spPr>
          <a:xfrm>
            <a:off x="4560567" y="1816452"/>
            <a:ext cx="4260269" cy="184665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 University of Iowa</a:t>
            </a:r>
          </a:p>
          <a:p>
            <a:pPr algn="ctr" eaLnBrk="0" hangingPunct="0">
              <a:defRPr/>
            </a:pPr>
            <a:r>
              <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College of Dentistry</a:t>
            </a:r>
          </a:p>
          <a:p>
            <a:pPr algn="ctr" eaLnBrk="0" hangingPunct="0">
              <a:defRPr/>
            </a:pP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eaLnBrk="0" hangingPunct="0">
              <a:defRPr/>
            </a:pP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eaLnBrk="0" hangingPunct="0">
              <a:defRPr/>
            </a:pPr>
            <a:r>
              <a:rPr lang="en-US" sz="1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Department of Endodontics</a:t>
            </a:r>
          </a:p>
        </p:txBody>
      </p:sp>
      <p:sp>
        <p:nvSpPr>
          <p:cNvPr id="6" name="Rectangle 5"/>
          <p:cNvSpPr/>
          <p:nvPr/>
        </p:nvSpPr>
        <p:spPr>
          <a:xfrm>
            <a:off x="4962586" y="5198157"/>
            <a:ext cx="3554435" cy="338554"/>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William T. Johnson D.D.S., M.s.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Craked Tooth #4-#5 Separation"/>
          <p:cNvPicPr>
            <a:picLocks noChangeAspect="1" noChangeArrowheads="1"/>
          </p:cNvPicPr>
          <p:nvPr/>
        </p:nvPicPr>
        <p:blipFill>
          <a:blip r:embed="rId2"/>
          <a:srcRect/>
          <a:stretch>
            <a:fillRect/>
          </a:stretch>
        </p:blipFill>
        <p:spPr bwMode="auto">
          <a:xfrm>
            <a:off x="1447800" y="1828800"/>
            <a:ext cx="6172200" cy="4699000"/>
          </a:xfrm>
          <a:prstGeom prst="rect">
            <a:avLst/>
          </a:prstGeom>
          <a:noFill/>
          <a:ln w="9525">
            <a:noFill/>
            <a:miter lim="800000"/>
            <a:headEnd/>
            <a:tailEnd/>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960438"/>
            <a:ext cx="7772400" cy="5287962"/>
          </a:xfrm>
        </p:spPr>
        <p:txBody>
          <a:bodyPr/>
          <a:lstStyle/>
          <a:p>
            <a:pPr>
              <a:buFont typeface="ZapfDingbats BT" pitchFamily="18" charset="2"/>
              <a:buChar char="•"/>
              <a:defRPr/>
            </a:pPr>
            <a:endParaRPr lang="en-US" sz="1400" dirty="0" smtClean="0"/>
          </a:p>
          <a:p>
            <a:pPr marL="0" indent="0">
              <a:buFont typeface="ZapfDingbats BT" pitchFamily="18" charset="2"/>
              <a:buNone/>
              <a:defRPr/>
            </a:pPr>
            <a:r>
              <a:rPr lang="en-US" sz="1800" dirty="0" smtClean="0">
                <a:solidFill>
                  <a:schemeClr val="tx2"/>
                </a:solidFill>
              </a:rPr>
              <a:t>Teixeira FB, Teixeira EC, Thompson JY, Trope M.  Fracture resistance of roots </a:t>
            </a:r>
            <a:r>
              <a:rPr lang="en-US" sz="1800" dirty="0" err="1" smtClean="0">
                <a:solidFill>
                  <a:schemeClr val="tx2"/>
                </a:solidFill>
              </a:rPr>
              <a:t>endodontically</a:t>
            </a:r>
            <a:r>
              <a:rPr lang="en-US" sz="1800" dirty="0" smtClean="0">
                <a:solidFill>
                  <a:schemeClr val="tx2"/>
                </a:solidFill>
              </a:rPr>
              <a:t> treated with a new resin filling material.  </a:t>
            </a:r>
            <a:r>
              <a:rPr lang="en-US" sz="1800" i="1" dirty="0" smtClean="0">
                <a:solidFill>
                  <a:schemeClr val="tx2"/>
                </a:solidFill>
              </a:rPr>
              <a:t>J Am Dent Assoc.</a:t>
            </a:r>
            <a:r>
              <a:rPr lang="en-US" sz="1800" dirty="0" smtClean="0">
                <a:solidFill>
                  <a:schemeClr val="tx2"/>
                </a:solidFill>
              </a:rPr>
              <a:t> 2004 May;135(5):646-52</a:t>
            </a:r>
          </a:p>
          <a:p>
            <a:pPr marL="0" indent="0">
              <a:buFont typeface="ZapfDingbats BT" pitchFamily="18" charset="2"/>
              <a:buNone/>
              <a:defRPr/>
            </a:pPr>
            <a:endParaRPr lang="en-US" sz="1800" dirty="0" smtClean="0"/>
          </a:p>
          <a:p>
            <a:pPr marL="0" indent="0">
              <a:buFont typeface="ZapfDingbats BT" pitchFamily="18" charset="2"/>
              <a:buNone/>
              <a:defRPr/>
            </a:pPr>
            <a:r>
              <a:rPr lang="en-US" sz="1800" dirty="0" smtClean="0"/>
              <a:t>Evaluated the fracture resistance of </a:t>
            </a:r>
            <a:r>
              <a:rPr lang="en-US" sz="1800" dirty="0" err="1" smtClean="0"/>
              <a:t>endodontically</a:t>
            </a:r>
            <a:r>
              <a:rPr lang="en-US" sz="1800" dirty="0" smtClean="0"/>
              <a:t> treated teeth filled with either gutta-percha or a new resin-based obturation material. </a:t>
            </a:r>
          </a:p>
          <a:p>
            <a:pPr>
              <a:buFont typeface="ZapfDingbats BT" pitchFamily="18" charset="2"/>
              <a:buNone/>
              <a:defRPr/>
            </a:pPr>
            <a:r>
              <a:rPr lang="en-US" sz="1800" dirty="0" smtClean="0"/>
              <a:t>Eighty single-canal extracted teeth were randomly </a:t>
            </a:r>
            <a:r>
              <a:rPr lang="en-US" sz="1800" dirty="0" err="1" smtClean="0"/>
              <a:t>assignedto</a:t>
            </a:r>
            <a:r>
              <a:rPr lang="en-US" sz="1800" dirty="0" smtClean="0"/>
              <a:t> five groups: </a:t>
            </a:r>
          </a:p>
          <a:p>
            <a:pPr marL="800100">
              <a:buClr>
                <a:srgbClr val="C00000"/>
              </a:buClr>
              <a:buFont typeface="Wingdings" pitchFamily="2" charset="2"/>
              <a:buChar char="è"/>
              <a:defRPr/>
            </a:pPr>
            <a:r>
              <a:rPr lang="en-US" sz="1800" dirty="0" smtClean="0"/>
              <a:t>lateral and vertical condensation with gutta-percha, </a:t>
            </a:r>
          </a:p>
          <a:p>
            <a:pPr marL="800100">
              <a:buClr>
                <a:srgbClr val="C00000"/>
              </a:buClr>
              <a:buFont typeface="Wingdings" pitchFamily="2" charset="2"/>
              <a:buChar char="è"/>
              <a:defRPr/>
            </a:pPr>
            <a:r>
              <a:rPr lang="en-US" sz="1800" dirty="0" smtClean="0"/>
              <a:t>lateral and vertical condensation with the new resin-based obturation material, </a:t>
            </a:r>
          </a:p>
          <a:p>
            <a:pPr marL="800100">
              <a:buClr>
                <a:srgbClr val="C00000"/>
              </a:buClr>
              <a:buFont typeface="Wingdings" pitchFamily="2" charset="2"/>
              <a:buChar char="è"/>
              <a:defRPr/>
            </a:pPr>
            <a:r>
              <a:rPr lang="en-US" sz="1800" dirty="0" smtClean="0"/>
              <a:t>a control group with no filling material. </a:t>
            </a:r>
          </a:p>
          <a:p>
            <a:pPr>
              <a:buClr>
                <a:srgbClr val="FF0000"/>
              </a:buClr>
              <a:buFont typeface="Wingdings 2" pitchFamily="18" charset="2"/>
              <a:buChar char="¢"/>
              <a:defRPr/>
            </a:pPr>
            <a:r>
              <a:rPr lang="en-US" sz="1800" dirty="0" smtClean="0"/>
              <a:t>The groups with the resin based obturation material displayed higher mean fracture loads compared to the gutta-percha groups, however, the differences were not significant. </a:t>
            </a:r>
          </a:p>
          <a:p>
            <a:pPr>
              <a:buClr>
                <a:srgbClr val="FF0000"/>
              </a:buClr>
              <a:buFont typeface="Wingdings 2" pitchFamily="18" charset="2"/>
              <a:buChar char="¢"/>
              <a:defRPr/>
            </a:pPr>
            <a:r>
              <a:rPr lang="en-US" sz="1800" dirty="0" smtClean="0"/>
              <a:t>The groups with the resin based obturation material had higher mean fracture loads than gutta-percha groups independent of the filling technique used.</a:t>
            </a:r>
          </a:p>
          <a:p>
            <a:pPr>
              <a:buFont typeface="ZapfDingbats BT" pitchFamily="18" charset="2"/>
              <a:buChar char="•"/>
              <a:defRPr/>
            </a:pPr>
            <a:endParaRPr lang="en-US" sz="1800"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000125"/>
            <a:ext cx="7772400" cy="5248275"/>
          </a:xfrm>
        </p:spPr>
        <p:txBody>
          <a:bodyPr/>
          <a:lstStyle/>
          <a:p>
            <a:pPr marL="0" indent="0">
              <a:buFont typeface="ZapfDingbats BT" pitchFamily="18" charset="2"/>
              <a:buNone/>
              <a:defRPr/>
            </a:pPr>
            <a:r>
              <a:rPr lang="en-US" sz="1600" dirty="0" smtClean="0">
                <a:solidFill>
                  <a:schemeClr val="tx2"/>
                </a:solidFill>
              </a:rPr>
              <a:t>Wu MK, van </a:t>
            </a:r>
            <a:r>
              <a:rPr lang="en-US" sz="1600" dirty="0" err="1" smtClean="0">
                <a:solidFill>
                  <a:schemeClr val="tx2"/>
                </a:solidFill>
              </a:rPr>
              <a:t>der</a:t>
            </a:r>
            <a:r>
              <a:rPr lang="en-US" sz="1600" dirty="0" smtClean="0">
                <a:solidFill>
                  <a:schemeClr val="tx2"/>
                </a:solidFill>
              </a:rPr>
              <a:t> </a:t>
            </a:r>
            <a:r>
              <a:rPr lang="en-US" sz="1600" dirty="0" err="1" smtClean="0">
                <a:solidFill>
                  <a:schemeClr val="tx2"/>
                </a:solidFill>
              </a:rPr>
              <a:t>Sluis</a:t>
            </a:r>
            <a:r>
              <a:rPr lang="en-US" sz="1600" dirty="0" smtClean="0">
                <a:solidFill>
                  <a:schemeClr val="tx2"/>
                </a:solidFill>
              </a:rPr>
              <a:t> LW, </a:t>
            </a:r>
            <a:r>
              <a:rPr lang="en-US" sz="1600" dirty="0" err="1" smtClean="0">
                <a:solidFill>
                  <a:schemeClr val="tx2"/>
                </a:solidFill>
              </a:rPr>
              <a:t>Wesselink</a:t>
            </a:r>
            <a:r>
              <a:rPr lang="en-US" sz="1600" dirty="0" smtClean="0">
                <a:solidFill>
                  <a:schemeClr val="tx2"/>
                </a:solidFill>
              </a:rPr>
              <a:t> PR.  Comparison of </a:t>
            </a:r>
            <a:r>
              <a:rPr lang="en-US" sz="1600" dirty="0" err="1" smtClean="0">
                <a:solidFill>
                  <a:schemeClr val="tx2"/>
                </a:solidFill>
              </a:rPr>
              <a:t>mandibular</a:t>
            </a:r>
            <a:r>
              <a:rPr lang="en-US" sz="1600" dirty="0" smtClean="0">
                <a:solidFill>
                  <a:schemeClr val="tx2"/>
                </a:solidFill>
              </a:rPr>
              <a:t> premolars and canines with respect to their resistance to vertical root fracture.  </a:t>
            </a:r>
            <a:r>
              <a:rPr lang="en-US" sz="1600" i="1" dirty="0" smtClean="0">
                <a:solidFill>
                  <a:schemeClr val="tx2"/>
                </a:solidFill>
              </a:rPr>
              <a:t>J Dent.</a:t>
            </a:r>
            <a:r>
              <a:rPr lang="en-US" sz="1600" dirty="0" smtClean="0">
                <a:solidFill>
                  <a:schemeClr val="tx2"/>
                </a:solidFill>
              </a:rPr>
              <a:t> 2004 May;32(4):265-8</a:t>
            </a:r>
          </a:p>
          <a:p>
            <a:pPr marL="0" indent="0">
              <a:buFont typeface="ZapfDingbats BT" pitchFamily="18" charset="2"/>
              <a:buNone/>
              <a:defRPr/>
            </a:pPr>
            <a:endParaRPr lang="en-US" sz="1600" dirty="0" smtClean="0"/>
          </a:p>
          <a:p>
            <a:pPr marL="0" indent="0">
              <a:buFont typeface="ZapfDingbats BT" pitchFamily="18" charset="2"/>
              <a:buNone/>
              <a:defRPr/>
            </a:pPr>
            <a:r>
              <a:rPr lang="en-US" sz="1600" dirty="0" smtClean="0"/>
              <a:t>Compare the force required to vertically fracture </a:t>
            </a:r>
            <a:r>
              <a:rPr lang="en-US" sz="1600" dirty="0" err="1" smtClean="0"/>
              <a:t>uninstrumented</a:t>
            </a:r>
            <a:r>
              <a:rPr lang="en-US" sz="1600" dirty="0" smtClean="0"/>
              <a:t> and instrumented </a:t>
            </a:r>
            <a:r>
              <a:rPr lang="en-US" sz="1600" dirty="0" err="1" smtClean="0"/>
              <a:t>mandibular</a:t>
            </a:r>
            <a:r>
              <a:rPr lang="en-US" sz="1600" dirty="0" smtClean="0"/>
              <a:t> premolars and canines. The root canals of three of these groups (one from each category) were conventionally enlarged using same-sized instruments, while the other three groups were </a:t>
            </a:r>
            <a:r>
              <a:rPr lang="en-US" sz="1600" dirty="0" err="1" smtClean="0"/>
              <a:t>uninstrumented</a:t>
            </a:r>
            <a:r>
              <a:rPr lang="en-US" sz="1600" dirty="0" smtClean="0"/>
              <a:t>. The force required to cause vertical root fracture was measured using an </a:t>
            </a:r>
            <a:r>
              <a:rPr lang="en-US" sz="1600" dirty="0" err="1" smtClean="0"/>
              <a:t>Instron</a:t>
            </a:r>
            <a:r>
              <a:rPr lang="en-US" sz="1600" dirty="0" smtClean="0"/>
              <a:t> tester. </a:t>
            </a:r>
          </a:p>
          <a:p>
            <a:pPr marL="0" indent="0">
              <a:buFont typeface="ZapfDingbats BT" pitchFamily="18" charset="2"/>
              <a:buNone/>
              <a:defRPr/>
            </a:pPr>
            <a:endParaRPr lang="en-US" sz="1600" dirty="0" smtClean="0"/>
          </a:p>
          <a:p>
            <a:pPr>
              <a:buClr>
                <a:srgbClr val="FF0000"/>
              </a:buClr>
              <a:buFont typeface="Wingdings 2" pitchFamily="18" charset="2"/>
              <a:buChar char="¢"/>
              <a:defRPr/>
            </a:pPr>
            <a:r>
              <a:rPr lang="en-US" sz="1600" dirty="0" smtClean="0"/>
              <a:t>No significant difference in resistance to vertical root fracture was found between the round and oval canal premolars with (p = 0.9) or without (p = 0.6) instrumentation. </a:t>
            </a:r>
          </a:p>
          <a:p>
            <a:pPr>
              <a:buClr>
                <a:srgbClr val="FF0000"/>
              </a:buClr>
              <a:buFont typeface="Wingdings 2" pitchFamily="18" charset="2"/>
              <a:buChar char="¢"/>
              <a:defRPr/>
            </a:pPr>
            <a:r>
              <a:rPr lang="en-US" sz="1600" dirty="0" smtClean="0"/>
              <a:t>The average force required to fracture the </a:t>
            </a:r>
            <a:r>
              <a:rPr lang="en-US" sz="1600" dirty="0" err="1" smtClean="0"/>
              <a:t>uninstrumented</a:t>
            </a:r>
            <a:r>
              <a:rPr lang="en-US" sz="1600" dirty="0" smtClean="0"/>
              <a:t> premolars and canines was 698 and 566 N, respectively. </a:t>
            </a:r>
          </a:p>
          <a:p>
            <a:pPr>
              <a:buClr>
                <a:srgbClr val="FF0000"/>
              </a:buClr>
              <a:buFont typeface="Wingdings 2" pitchFamily="18" charset="2"/>
              <a:buChar char="¢"/>
              <a:defRPr/>
            </a:pPr>
            <a:r>
              <a:rPr lang="en-US" sz="1600" dirty="0" smtClean="0"/>
              <a:t>The average force required to fracture the instrumented premolars and canines was 490 and 554 N, respectively. </a:t>
            </a:r>
          </a:p>
          <a:p>
            <a:pPr>
              <a:buClr>
                <a:srgbClr val="FF0000"/>
              </a:buClr>
              <a:buFont typeface="Wingdings 2" pitchFamily="18" charset="2"/>
              <a:buChar char="¢"/>
              <a:defRPr/>
            </a:pPr>
            <a:r>
              <a:rPr lang="en-US" sz="1600" dirty="0" smtClean="0"/>
              <a:t>The force required to fracture the instrumented premolars and canines was 30% and 2% lower, respectively, than that required to fracture their </a:t>
            </a:r>
            <a:r>
              <a:rPr lang="en-US" sz="1600" dirty="0" err="1" smtClean="0"/>
              <a:t>uninstrumented</a:t>
            </a:r>
            <a:r>
              <a:rPr lang="en-US" sz="1600" dirty="0" smtClean="0"/>
              <a:t> counterparts. </a:t>
            </a:r>
            <a:endParaRPr lang="en-US" sz="1600"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882650"/>
            <a:ext cx="7772400" cy="5365750"/>
          </a:xfrm>
        </p:spPr>
        <p:txBody>
          <a:bodyPr/>
          <a:lstStyle/>
          <a:p>
            <a:pPr marL="0" indent="0">
              <a:buFont typeface="ZapfDingbats BT" pitchFamily="18" charset="2"/>
              <a:buNone/>
              <a:defRPr/>
            </a:pPr>
            <a:r>
              <a:rPr lang="en-US" sz="1800" dirty="0" smtClean="0">
                <a:solidFill>
                  <a:schemeClr val="tx2"/>
                </a:solidFill>
              </a:rPr>
              <a:t>Cohen S, Blanco L, Berman L. Vertical root fractures: clinical and radiographic diagnosis.  </a:t>
            </a:r>
            <a:r>
              <a:rPr lang="en-US" sz="1800" i="1" dirty="0" smtClean="0">
                <a:solidFill>
                  <a:schemeClr val="tx2"/>
                </a:solidFill>
              </a:rPr>
              <a:t>J Am Dent Assoc.</a:t>
            </a:r>
            <a:r>
              <a:rPr lang="en-US" sz="1800" dirty="0" smtClean="0">
                <a:solidFill>
                  <a:schemeClr val="tx2"/>
                </a:solidFill>
              </a:rPr>
              <a:t>  2003 134:434-41</a:t>
            </a:r>
          </a:p>
          <a:p>
            <a:pPr>
              <a:buFont typeface="ZapfDingbats BT" pitchFamily="18" charset="2"/>
              <a:buNone/>
              <a:defRPr/>
            </a:pPr>
            <a:endParaRPr lang="en-US" sz="1800" dirty="0" smtClean="0"/>
          </a:p>
          <a:p>
            <a:pPr marL="0" indent="0">
              <a:buFont typeface="ZapfDingbats BT" pitchFamily="18" charset="2"/>
              <a:buNone/>
              <a:defRPr/>
            </a:pPr>
            <a:r>
              <a:rPr lang="en-US" sz="1800" dirty="0" smtClean="0"/>
              <a:t>During a five-year period, the authors examined 36 patients who had vertical root fractures . </a:t>
            </a:r>
          </a:p>
          <a:p>
            <a:pPr>
              <a:buClr>
                <a:srgbClr val="FF0000"/>
              </a:buClr>
              <a:buFont typeface="Wingdings 2" pitchFamily="18" charset="2"/>
              <a:buChar char="¢"/>
              <a:defRPr/>
            </a:pPr>
            <a:r>
              <a:rPr lang="en-US" sz="1800" dirty="0" smtClean="0"/>
              <a:t>The study revealed vertical root fractures in 36 teeth, two of which were vital and 34 of which were </a:t>
            </a:r>
            <a:r>
              <a:rPr lang="en-US" sz="1800" dirty="0" err="1" smtClean="0"/>
              <a:t>endodontically</a:t>
            </a:r>
            <a:r>
              <a:rPr lang="en-US" sz="1800" dirty="0" smtClean="0"/>
              <a:t> treated.  The 34 vertical root fractures resulted from excessive operative procedures performed in the root canal after endodontic treatment. </a:t>
            </a:r>
          </a:p>
          <a:p>
            <a:pPr>
              <a:buClr>
                <a:srgbClr val="FF0000"/>
              </a:buClr>
              <a:buFont typeface="Wingdings 2" pitchFamily="18" charset="2"/>
              <a:buChar char="¢"/>
              <a:defRPr/>
            </a:pPr>
            <a:r>
              <a:rPr lang="en-US" sz="1800" dirty="0" smtClean="0"/>
              <a:t>Thirty-one of the 34 vertical root fractures were caused by poorly designed dowels (too long, too wide or both) or inappropriate selection of the tooth as a bridge abutment two </a:t>
            </a:r>
          </a:p>
          <a:p>
            <a:pPr>
              <a:buClr>
                <a:srgbClr val="FF0000"/>
              </a:buClr>
              <a:buFont typeface="Wingdings 2" pitchFamily="18" charset="2"/>
              <a:buChar char="¢"/>
              <a:defRPr/>
            </a:pPr>
            <a:r>
              <a:rPr lang="en-US" sz="1800" dirty="0" smtClean="0"/>
              <a:t>Two vertical root fractures were caused by a restoration that exerted lateral pressure on the axial walls of the preparation </a:t>
            </a:r>
          </a:p>
          <a:p>
            <a:pPr>
              <a:buClr>
                <a:srgbClr val="FF0000"/>
              </a:buClr>
              <a:buFont typeface="Wingdings 2" pitchFamily="18" charset="2"/>
              <a:buChar char="¢"/>
              <a:defRPr/>
            </a:pPr>
            <a:r>
              <a:rPr lang="en-US" sz="1800" dirty="0" smtClean="0"/>
              <a:t>One Vertical root fracture was caused by overzealous endodontic forces</a:t>
            </a:r>
          </a:p>
          <a:p>
            <a:pPr>
              <a:buClr>
                <a:srgbClr val="FF0000"/>
              </a:buClr>
              <a:buFont typeface="Wingdings 2" pitchFamily="18" charset="2"/>
              <a:buChar char="¢"/>
              <a:defRPr/>
            </a:pPr>
            <a:r>
              <a:rPr lang="en-US" sz="1800" dirty="0" smtClean="0"/>
              <a:t>The Vertical root fractures in the two vital teeth were in men who had a history of </a:t>
            </a:r>
            <a:r>
              <a:rPr lang="en-US" sz="1800" dirty="0" err="1" smtClean="0"/>
              <a:t>bruxism</a:t>
            </a:r>
            <a:r>
              <a:rPr lang="en-US" sz="1800" dirty="0" smtClean="0"/>
              <a:t> or clenching. </a:t>
            </a:r>
            <a:endParaRPr lang="en-US" sz="1800"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046163"/>
            <a:ext cx="7772400" cy="5202237"/>
          </a:xfrm>
        </p:spPr>
        <p:txBody>
          <a:bodyPr/>
          <a:lstStyle/>
          <a:p>
            <a:pPr marL="0" indent="0">
              <a:buFont typeface="ZapfDingbats BT" pitchFamily="18" charset="2"/>
              <a:buNone/>
              <a:defRPr/>
            </a:pPr>
            <a:r>
              <a:rPr lang="en-US" sz="1800" dirty="0" err="1" smtClean="0">
                <a:solidFill>
                  <a:schemeClr val="tx2"/>
                </a:solidFill>
              </a:rPr>
              <a:t>Lertchirakarn</a:t>
            </a:r>
            <a:r>
              <a:rPr lang="en-US" sz="1800" dirty="0" smtClean="0">
                <a:solidFill>
                  <a:schemeClr val="tx2"/>
                </a:solidFill>
              </a:rPr>
              <a:t> V, </a:t>
            </a:r>
            <a:r>
              <a:rPr lang="en-US" sz="1800" dirty="0" err="1" smtClean="0">
                <a:solidFill>
                  <a:schemeClr val="tx2"/>
                </a:solidFill>
              </a:rPr>
              <a:t>Timyam</a:t>
            </a:r>
            <a:r>
              <a:rPr lang="en-US" sz="1800" dirty="0" smtClean="0">
                <a:solidFill>
                  <a:schemeClr val="tx2"/>
                </a:solidFill>
              </a:rPr>
              <a:t> A, Messer HH.  Effects of root canal sealers on vertical root fracture resistance of </a:t>
            </a:r>
            <a:r>
              <a:rPr lang="en-US" sz="1800" dirty="0" err="1" smtClean="0">
                <a:solidFill>
                  <a:schemeClr val="tx2"/>
                </a:solidFill>
              </a:rPr>
              <a:t>endodontically</a:t>
            </a:r>
            <a:r>
              <a:rPr lang="en-US" sz="1800" dirty="0" smtClean="0">
                <a:solidFill>
                  <a:schemeClr val="tx2"/>
                </a:solidFill>
              </a:rPr>
              <a:t> treated teeth.  </a:t>
            </a:r>
            <a:r>
              <a:rPr lang="en-US" sz="1800" i="1" dirty="0" smtClean="0">
                <a:solidFill>
                  <a:schemeClr val="tx2"/>
                </a:solidFill>
              </a:rPr>
              <a:t>J Endo</a:t>
            </a:r>
            <a:r>
              <a:rPr lang="en-US" sz="1800" dirty="0" smtClean="0">
                <a:solidFill>
                  <a:schemeClr val="tx2"/>
                </a:solidFill>
              </a:rPr>
              <a:t> 2002;28:217-9</a:t>
            </a:r>
          </a:p>
          <a:p>
            <a:pPr marL="0" indent="0">
              <a:buFont typeface="ZapfDingbats BT" pitchFamily="18" charset="2"/>
              <a:buNone/>
              <a:defRPr/>
            </a:pPr>
            <a:r>
              <a:rPr lang="en-US" sz="1800" dirty="0" smtClean="0"/>
              <a:t>Compare vertical forces at fracture of </a:t>
            </a:r>
            <a:r>
              <a:rPr lang="en-US" sz="1800" dirty="0" err="1" smtClean="0"/>
              <a:t>endodontically</a:t>
            </a:r>
            <a:r>
              <a:rPr lang="en-US" sz="1800" dirty="0" smtClean="0"/>
              <a:t> treated </a:t>
            </a:r>
            <a:r>
              <a:rPr lang="en-US" sz="1800" dirty="0" err="1" smtClean="0"/>
              <a:t>mandibular</a:t>
            </a:r>
            <a:r>
              <a:rPr lang="en-US" sz="1800" dirty="0" smtClean="0"/>
              <a:t> incisors </a:t>
            </a:r>
            <a:r>
              <a:rPr lang="en-US" sz="1800" dirty="0" err="1" smtClean="0"/>
              <a:t>obturated</a:t>
            </a:r>
            <a:r>
              <a:rPr lang="en-US" sz="1800" dirty="0" smtClean="0"/>
              <a:t> with different types of root canal sealer.  Four groups of 10 teeth each were tested:</a:t>
            </a:r>
          </a:p>
          <a:p>
            <a:pPr marL="0" indent="0">
              <a:buFont typeface="ZapfDingbats BT" pitchFamily="18" charset="2"/>
              <a:buNone/>
              <a:defRPr/>
            </a:pPr>
            <a:endParaRPr lang="en-US" sz="1800" dirty="0" smtClean="0"/>
          </a:p>
          <a:p>
            <a:pPr marL="1255713" indent="-341313">
              <a:buClr>
                <a:srgbClr val="C00000"/>
              </a:buClr>
              <a:buFont typeface="Wingdings" pitchFamily="2" charset="2"/>
              <a:buChar char="è"/>
              <a:defRPr/>
            </a:pPr>
            <a:r>
              <a:rPr lang="en-US" sz="1800" dirty="0" smtClean="0"/>
              <a:t>Group 1 served as positive and negative controls (five teeth each)</a:t>
            </a:r>
          </a:p>
          <a:p>
            <a:pPr marL="1255713" indent="-341313">
              <a:buClr>
                <a:srgbClr val="C00000"/>
              </a:buClr>
              <a:buFont typeface="Wingdings" pitchFamily="2" charset="2"/>
              <a:buChar char="è"/>
              <a:defRPr/>
            </a:pPr>
            <a:r>
              <a:rPr lang="en-US" sz="1800" dirty="0" smtClean="0"/>
              <a:t>Groups 2, 3, and 4 were </a:t>
            </a:r>
            <a:r>
              <a:rPr lang="en-US" sz="1800" dirty="0" err="1" smtClean="0"/>
              <a:t>obturated</a:t>
            </a:r>
            <a:r>
              <a:rPr lang="en-US" sz="1800" dirty="0" smtClean="0"/>
              <a:t> by lateral condensation with gutta-percha and AH Plus, </a:t>
            </a:r>
            <a:r>
              <a:rPr lang="en-US" sz="1800" dirty="0" err="1" smtClean="0"/>
              <a:t>Tubliseal</a:t>
            </a:r>
            <a:r>
              <a:rPr lang="en-US" sz="1800" dirty="0" smtClean="0"/>
              <a:t>, or </a:t>
            </a:r>
            <a:r>
              <a:rPr lang="en-US" sz="1800" dirty="0" err="1" smtClean="0"/>
              <a:t>Ketac</a:t>
            </a:r>
            <a:r>
              <a:rPr lang="en-US" sz="1800" dirty="0" smtClean="0"/>
              <a:t>-Endo</a:t>
            </a:r>
          </a:p>
          <a:p>
            <a:pPr marL="0" indent="0">
              <a:buFont typeface="ZapfDingbats BT" pitchFamily="18" charset="2"/>
              <a:buNone/>
              <a:defRPr/>
            </a:pPr>
            <a:endParaRPr lang="en-US" sz="1800" dirty="0" smtClean="0"/>
          </a:p>
          <a:p>
            <a:pPr marL="0" indent="0">
              <a:buFont typeface="ZapfDingbats BT" pitchFamily="18" charset="2"/>
              <a:buNone/>
              <a:defRPr/>
            </a:pPr>
            <a:r>
              <a:rPr lang="en-US" sz="1800" dirty="0" smtClean="0"/>
              <a:t>All teeth were loaded vertically using a </a:t>
            </a:r>
            <a:r>
              <a:rPr lang="en-US" sz="1800" dirty="0" err="1" smtClean="0"/>
              <a:t>plugger</a:t>
            </a:r>
            <a:r>
              <a:rPr lang="en-US" sz="1800" dirty="0" smtClean="0"/>
              <a:t> tip inserted into the canal space until fracture occurred</a:t>
            </a:r>
          </a:p>
          <a:p>
            <a:pPr marL="0" indent="0">
              <a:buFont typeface="ZapfDingbats BT" pitchFamily="18" charset="2"/>
              <a:buNone/>
              <a:defRPr/>
            </a:pPr>
            <a:endParaRPr lang="en-US" sz="1800" dirty="0" smtClean="0"/>
          </a:p>
          <a:p>
            <a:pPr marL="0" indent="0">
              <a:buFont typeface="ZapfDingbats BT" pitchFamily="18" charset="2"/>
              <a:buNone/>
              <a:defRPr/>
            </a:pPr>
            <a:r>
              <a:rPr lang="en-US" sz="1800" dirty="0" smtClean="0"/>
              <a:t>Force at fracture of roots </a:t>
            </a:r>
            <a:r>
              <a:rPr lang="en-US" sz="1800" dirty="0" err="1" smtClean="0"/>
              <a:t>obturated</a:t>
            </a:r>
            <a:r>
              <a:rPr lang="en-US" sz="1800" dirty="0" smtClean="0"/>
              <a:t> with </a:t>
            </a:r>
            <a:r>
              <a:rPr lang="en-US" sz="1800" dirty="0" err="1" smtClean="0"/>
              <a:t>Ketac</a:t>
            </a:r>
            <a:r>
              <a:rPr lang="en-US" sz="1800" dirty="0" smtClean="0"/>
              <a:t>-Endo was significantly higher than those </a:t>
            </a:r>
            <a:r>
              <a:rPr lang="en-US" sz="1800" dirty="0" err="1" smtClean="0"/>
              <a:t>obturated</a:t>
            </a:r>
            <a:r>
              <a:rPr lang="en-US" sz="1800" dirty="0" smtClean="0"/>
              <a:t> with AH Plus and </a:t>
            </a:r>
            <a:r>
              <a:rPr lang="en-US" sz="1800" dirty="0" err="1" smtClean="0"/>
              <a:t>Tubliseal</a:t>
            </a:r>
            <a:r>
              <a:rPr lang="en-US" sz="1800" dirty="0" smtClean="0"/>
              <a:t>. Most fracture lines were in a </a:t>
            </a:r>
            <a:r>
              <a:rPr lang="en-US" sz="1800" dirty="0" err="1" smtClean="0"/>
              <a:t>buccolingual</a:t>
            </a:r>
            <a:r>
              <a:rPr lang="en-US" sz="1800" dirty="0" smtClean="0"/>
              <a:t> direction. </a:t>
            </a:r>
          </a:p>
          <a:p>
            <a:pPr>
              <a:buFont typeface="ZapfDingbats BT" pitchFamily="18" charset="2"/>
              <a:buChar char="•"/>
              <a:defRPr/>
            </a:pPr>
            <a:endParaRPr lang="en-US" sz="1800"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100138"/>
            <a:ext cx="7772400" cy="5148262"/>
          </a:xfrm>
        </p:spPr>
        <p:txBody>
          <a:bodyPr/>
          <a:lstStyle/>
          <a:p>
            <a:pPr marL="0" indent="0">
              <a:buFont typeface="ZapfDingbats BT" pitchFamily="18" charset="2"/>
              <a:buNone/>
              <a:defRPr/>
            </a:pPr>
            <a:r>
              <a:rPr lang="en-US" sz="1600" dirty="0" err="1" smtClean="0">
                <a:solidFill>
                  <a:schemeClr val="tx2"/>
                </a:solidFill>
              </a:rPr>
              <a:t>Llena-Puy</a:t>
            </a:r>
            <a:r>
              <a:rPr lang="en-US" sz="1600" dirty="0" smtClean="0">
                <a:solidFill>
                  <a:schemeClr val="tx2"/>
                </a:solidFill>
              </a:rPr>
              <a:t>, MC et al. Vertical root fracture in </a:t>
            </a:r>
            <a:r>
              <a:rPr lang="en-US" sz="1600" dirty="0" err="1" smtClean="0">
                <a:solidFill>
                  <a:schemeClr val="tx2"/>
                </a:solidFill>
              </a:rPr>
              <a:t>endodontically</a:t>
            </a:r>
            <a:r>
              <a:rPr lang="en-US" sz="1600" dirty="0" smtClean="0">
                <a:solidFill>
                  <a:schemeClr val="tx2"/>
                </a:solidFill>
              </a:rPr>
              <a:t> treated teeth: a review of 25 cases.  </a:t>
            </a:r>
            <a:r>
              <a:rPr lang="en-US" sz="1600" i="1" dirty="0" smtClean="0">
                <a:solidFill>
                  <a:schemeClr val="tx2"/>
                </a:solidFill>
              </a:rPr>
              <a:t>Oral </a:t>
            </a:r>
            <a:r>
              <a:rPr lang="en-US" sz="1600" i="1" dirty="0" err="1" smtClean="0">
                <a:solidFill>
                  <a:schemeClr val="tx2"/>
                </a:solidFill>
              </a:rPr>
              <a:t>Surg</a:t>
            </a:r>
            <a:r>
              <a:rPr lang="en-US" sz="1600" i="1" dirty="0" smtClean="0">
                <a:solidFill>
                  <a:schemeClr val="tx2"/>
                </a:solidFill>
              </a:rPr>
              <a:t> Oral Med Oral </a:t>
            </a:r>
            <a:r>
              <a:rPr lang="en-US" sz="1600" i="1" dirty="0" err="1" smtClean="0">
                <a:solidFill>
                  <a:schemeClr val="tx2"/>
                </a:solidFill>
              </a:rPr>
              <a:t>Pathol</a:t>
            </a:r>
            <a:r>
              <a:rPr lang="en-US" sz="1600" i="1" dirty="0" smtClean="0">
                <a:solidFill>
                  <a:schemeClr val="tx2"/>
                </a:solidFill>
              </a:rPr>
              <a:t> Oral </a:t>
            </a:r>
            <a:r>
              <a:rPr lang="en-US" sz="1600" i="1" dirty="0" err="1" smtClean="0">
                <a:solidFill>
                  <a:schemeClr val="tx2"/>
                </a:solidFill>
              </a:rPr>
              <a:t>Radiol</a:t>
            </a:r>
            <a:r>
              <a:rPr lang="en-US" sz="1600" i="1" dirty="0" smtClean="0">
                <a:solidFill>
                  <a:schemeClr val="tx2"/>
                </a:solidFill>
              </a:rPr>
              <a:t> </a:t>
            </a:r>
            <a:r>
              <a:rPr lang="en-US" sz="1600" i="1" dirty="0" err="1" smtClean="0">
                <a:solidFill>
                  <a:schemeClr val="tx2"/>
                </a:solidFill>
              </a:rPr>
              <a:t>Endod</a:t>
            </a:r>
            <a:r>
              <a:rPr lang="en-US" sz="1600" dirty="0" smtClean="0">
                <a:solidFill>
                  <a:schemeClr val="tx2"/>
                </a:solidFill>
              </a:rPr>
              <a:t> 2001;92:553-5.</a:t>
            </a:r>
          </a:p>
          <a:p>
            <a:pPr>
              <a:buFont typeface="ZapfDingbats BT" pitchFamily="18" charset="2"/>
              <a:buChar char="•"/>
              <a:defRPr/>
            </a:pPr>
            <a:endParaRPr lang="en-US" sz="1600" dirty="0" smtClean="0"/>
          </a:p>
          <a:p>
            <a:pPr marL="0" indent="0">
              <a:buFont typeface="ZapfDingbats BT" pitchFamily="18" charset="2"/>
              <a:buNone/>
              <a:defRPr/>
            </a:pPr>
            <a:r>
              <a:rPr lang="en-US" sz="1600" dirty="0" smtClean="0"/>
              <a:t>Examine the clinical conditions under which 25 </a:t>
            </a:r>
            <a:r>
              <a:rPr lang="en-US" sz="1600" dirty="0" err="1" smtClean="0"/>
              <a:t>endodontically</a:t>
            </a:r>
            <a:r>
              <a:rPr lang="en-US" sz="1600" dirty="0" smtClean="0"/>
              <a:t> treated teeth underwent vertical root fracture and to relate this condition to the time elapsed from endodontic treatment to fracture. </a:t>
            </a:r>
          </a:p>
          <a:p>
            <a:pPr>
              <a:buFont typeface="ZapfDingbats BT" pitchFamily="18" charset="2"/>
              <a:buChar char="•"/>
              <a:defRPr/>
            </a:pPr>
            <a:endParaRPr lang="en-US" sz="1600" dirty="0" smtClean="0"/>
          </a:p>
          <a:p>
            <a:pPr>
              <a:buClr>
                <a:srgbClr val="FF0000"/>
              </a:buClr>
              <a:buSzPct val="100000"/>
              <a:buFont typeface="Wingdings 2" pitchFamily="18" charset="2"/>
              <a:buChar char="¢"/>
              <a:defRPr/>
            </a:pPr>
            <a:r>
              <a:rPr lang="en-US" sz="1600" dirty="0" smtClean="0"/>
              <a:t>The mean time to vertical root fracture was 54 months; this was not significantly influenced by the presence or absence of prior restoration or by the presence or absence of a crown fitting. </a:t>
            </a:r>
          </a:p>
          <a:p>
            <a:pPr>
              <a:buClr>
                <a:srgbClr val="FF0000"/>
              </a:buClr>
              <a:buSzPct val="100000"/>
              <a:buFont typeface="Wingdings 2" pitchFamily="18" charset="2"/>
              <a:buChar char="¢"/>
              <a:defRPr/>
            </a:pPr>
            <a:r>
              <a:rPr lang="en-US" sz="1600" dirty="0" smtClean="0"/>
              <a:t>The use of a prefabricated, cylindrical, cemented </a:t>
            </a:r>
            <a:r>
              <a:rPr lang="en-US" sz="1600" dirty="0" err="1" smtClean="0"/>
              <a:t>intraradicular</a:t>
            </a:r>
            <a:r>
              <a:rPr lang="en-US" sz="1600" dirty="0" smtClean="0"/>
              <a:t> retainer increased the time between </a:t>
            </a:r>
            <a:r>
              <a:rPr lang="en-US" sz="1600" dirty="0" err="1" smtClean="0"/>
              <a:t>endodontics</a:t>
            </a:r>
            <a:r>
              <a:rPr lang="en-US" sz="1600" dirty="0" smtClean="0"/>
              <a:t> and vertical root fracture. </a:t>
            </a:r>
          </a:p>
          <a:p>
            <a:pPr>
              <a:buClr>
                <a:srgbClr val="FF0000"/>
              </a:buClr>
              <a:buSzPct val="100000"/>
              <a:buFont typeface="Wingdings 2" pitchFamily="18" charset="2"/>
              <a:buChar char="¢"/>
              <a:defRPr/>
            </a:pPr>
            <a:r>
              <a:rPr lang="en-US" sz="1600" dirty="0" smtClean="0"/>
              <a:t>Teeth restored with conventional amalgam took significantly longer to undergo vertical root fracture than those restored with composite or bonded amalgam, however, amalgam restored teeth suffered more coronal fractures before vertical root fracture than did teeth in the other 2 groups.</a:t>
            </a:r>
          </a:p>
          <a:p>
            <a:pPr>
              <a:buFont typeface="ZapfDingbats BT" pitchFamily="18" charset="2"/>
              <a:buChar char="•"/>
              <a:defRPr/>
            </a:pPr>
            <a:endParaRPr lang="en-US" sz="1600"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976313"/>
            <a:ext cx="7772400" cy="4938712"/>
          </a:xfrm>
        </p:spPr>
        <p:txBody>
          <a:bodyPr/>
          <a:lstStyle/>
          <a:p>
            <a:pPr marL="0" indent="0">
              <a:buFont typeface="ZapfDingbats BT" pitchFamily="18" charset="2"/>
              <a:buNone/>
              <a:defRPr/>
            </a:pPr>
            <a:r>
              <a:rPr lang="en-US" sz="1800" dirty="0" smtClean="0">
                <a:solidFill>
                  <a:schemeClr val="tx2"/>
                </a:solidFill>
              </a:rPr>
              <a:t>Chan CP, Lin CP, Tseng SC, </a:t>
            </a:r>
            <a:r>
              <a:rPr lang="en-US" sz="1800" dirty="0" err="1" smtClean="0">
                <a:solidFill>
                  <a:schemeClr val="tx2"/>
                </a:solidFill>
              </a:rPr>
              <a:t>Jeng</a:t>
            </a:r>
            <a:r>
              <a:rPr lang="en-US" sz="1800" dirty="0" smtClean="0">
                <a:solidFill>
                  <a:schemeClr val="tx2"/>
                </a:solidFill>
              </a:rPr>
              <a:t> JH.  Vertical root fracture in </a:t>
            </a:r>
            <a:r>
              <a:rPr lang="en-US" sz="1800" dirty="0" err="1" smtClean="0">
                <a:solidFill>
                  <a:schemeClr val="tx2"/>
                </a:solidFill>
              </a:rPr>
              <a:t>endodontically</a:t>
            </a:r>
            <a:r>
              <a:rPr lang="en-US" sz="1800" dirty="0" smtClean="0">
                <a:solidFill>
                  <a:schemeClr val="tx2"/>
                </a:solidFill>
              </a:rPr>
              <a:t> versus </a:t>
            </a:r>
            <a:r>
              <a:rPr lang="en-US" sz="1800" dirty="0" err="1" smtClean="0">
                <a:solidFill>
                  <a:schemeClr val="tx2"/>
                </a:solidFill>
              </a:rPr>
              <a:t>nonendodontically</a:t>
            </a:r>
            <a:r>
              <a:rPr lang="en-US" sz="1800" dirty="0" smtClean="0">
                <a:solidFill>
                  <a:schemeClr val="tx2"/>
                </a:solidFill>
              </a:rPr>
              <a:t> treated teeth: a survey of 315 cases in Chinese patients.  </a:t>
            </a:r>
            <a:r>
              <a:rPr lang="en-US" sz="1800" i="1" dirty="0" smtClean="0">
                <a:solidFill>
                  <a:schemeClr val="tx2"/>
                </a:solidFill>
              </a:rPr>
              <a:t>Oral </a:t>
            </a:r>
            <a:r>
              <a:rPr lang="en-US" sz="1800" i="1" dirty="0" err="1" smtClean="0">
                <a:solidFill>
                  <a:schemeClr val="tx2"/>
                </a:solidFill>
              </a:rPr>
              <a:t>Surg</a:t>
            </a:r>
            <a:r>
              <a:rPr lang="en-US" sz="1800" i="1" dirty="0" smtClean="0">
                <a:solidFill>
                  <a:schemeClr val="tx2"/>
                </a:solidFill>
              </a:rPr>
              <a:t> Oral Med Oral </a:t>
            </a:r>
            <a:r>
              <a:rPr lang="en-US" sz="1800" i="1" dirty="0" err="1" smtClean="0">
                <a:solidFill>
                  <a:schemeClr val="tx2"/>
                </a:solidFill>
              </a:rPr>
              <a:t>Pathol</a:t>
            </a:r>
            <a:r>
              <a:rPr lang="en-US" sz="1800" i="1" dirty="0" smtClean="0">
                <a:solidFill>
                  <a:schemeClr val="tx2"/>
                </a:solidFill>
              </a:rPr>
              <a:t> Oral </a:t>
            </a:r>
            <a:r>
              <a:rPr lang="en-US" sz="1800" i="1" dirty="0" err="1" smtClean="0">
                <a:solidFill>
                  <a:schemeClr val="tx2"/>
                </a:solidFill>
              </a:rPr>
              <a:t>Radiol</a:t>
            </a:r>
            <a:r>
              <a:rPr lang="en-US" sz="1800" i="1" dirty="0" smtClean="0">
                <a:solidFill>
                  <a:schemeClr val="tx2"/>
                </a:solidFill>
              </a:rPr>
              <a:t> </a:t>
            </a:r>
            <a:r>
              <a:rPr lang="en-US" sz="1800" i="1" dirty="0" err="1" smtClean="0">
                <a:solidFill>
                  <a:schemeClr val="tx2"/>
                </a:solidFill>
              </a:rPr>
              <a:t>Endod</a:t>
            </a:r>
            <a:r>
              <a:rPr lang="en-US" sz="1800" dirty="0" smtClean="0">
                <a:solidFill>
                  <a:schemeClr val="tx2"/>
                </a:solidFill>
              </a:rPr>
              <a:t> 1999;87:504-7</a:t>
            </a:r>
          </a:p>
          <a:p>
            <a:pPr>
              <a:buFont typeface="ZapfDingbats BT" pitchFamily="18" charset="2"/>
              <a:buChar char="•"/>
              <a:defRPr/>
            </a:pPr>
            <a:endParaRPr lang="en-US" sz="1800" dirty="0" smtClean="0"/>
          </a:p>
          <a:p>
            <a:pPr marL="0" indent="0">
              <a:buFont typeface="ZapfDingbats BT" pitchFamily="18" charset="2"/>
              <a:buNone/>
              <a:defRPr/>
            </a:pPr>
            <a:r>
              <a:rPr lang="en-US" sz="1800" dirty="0" smtClean="0"/>
              <a:t>Compare </a:t>
            </a:r>
            <a:r>
              <a:rPr lang="en-US" sz="1800" dirty="0" err="1" smtClean="0"/>
              <a:t>endodontically</a:t>
            </a:r>
            <a:r>
              <a:rPr lang="en-US" sz="1800" dirty="0" smtClean="0"/>
              <a:t> versus </a:t>
            </a:r>
            <a:r>
              <a:rPr lang="en-US" sz="1800" dirty="0" err="1" smtClean="0"/>
              <a:t>nonendodontically</a:t>
            </a:r>
            <a:r>
              <a:rPr lang="en-US" sz="1800" dirty="0" smtClean="0"/>
              <a:t> treated teeth with respect to clinical features, including patient age and gender and tooth types of vertical root fractures in 315 consecutive cases of vertical root fracture. </a:t>
            </a:r>
          </a:p>
          <a:p>
            <a:pPr marL="0" indent="0">
              <a:buFont typeface="ZapfDingbats BT" pitchFamily="18" charset="2"/>
              <a:buNone/>
              <a:defRPr/>
            </a:pPr>
            <a:endParaRPr lang="en-US" sz="1800" dirty="0" smtClean="0"/>
          </a:p>
          <a:p>
            <a:pPr>
              <a:buClr>
                <a:srgbClr val="FF0000"/>
              </a:buClr>
              <a:buFont typeface="Wingdings 2" pitchFamily="18" charset="2"/>
              <a:buChar char="¢"/>
              <a:defRPr/>
            </a:pPr>
            <a:r>
              <a:rPr lang="en-US" sz="1800" dirty="0" smtClean="0"/>
              <a:t>Most patients (87%) had 1 fractured tooth; the others had 2 or 3 fractured teeth. Of all vertical root fractures, 40% occurred in </a:t>
            </a:r>
            <a:r>
              <a:rPr lang="en-US" sz="1800" dirty="0" err="1" smtClean="0"/>
              <a:t>nonendodontically</a:t>
            </a:r>
            <a:r>
              <a:rPr lang="en-US" sz="1800" dirty="0" smtClean="0"/>
              <a:t> treated teeth. In comparison with those in </a:t>
            </a:r>
            <a:r>
              <a:rPr lang="en-US" sz="1800" dirty="0" err="1" smtClean="0"/>
              <a:t>endodontically</a:t>
            </a:r>
            <a:r>
              <a:rPr lang="en-US" sz="1800" dirty="0" smtClean="0"/>
              <a:t> treated teeth, vertical root fractures in </a:t>
            </a:r>
            <a:r>
              <a:rPr lang="en-US" sz="1800" dirty="0" err="1" smtClean="0"/>
              <a:t>nonendodontically</a:t>
            </a:r>
            <a:r>
              <a:rPr lang="en-US" sz="1800" dirty="0" smtClean="0"/>
              <a:t> treated teeth tended to occur in patients with a higher mean age (55 years vs. 51 years) and were more frequent in male patients (78% vs. 58%). </a:t>
            </a:r>
          </a:p>
          <a:p>
            <a:pPr>
              <a:buClr>
                <a:srgbClr val="FF0000"/>
              </a:buClr>
              <a:buFont typeface="Wingdings 2" pitchFamily="18" charset="2"/>
              <a:buChar char="¢"/>
              <a:defRPr/>
            </a:pPr>
            <a:r>
              <a:rPr lang="en-US" sz="1800" dirty="0" smtClean="0"/>
              <a:t>Vertical root fractures occurred in </a:t>
            </a:r>
            <a:r>
              <a:rPr lang="en-US" sz="1800" dirty="0" err="1" smtClean="0"/>
              <a:t>nonendodontically</a:t>
            </a:r>
            <a:r>
              <a:rPr lang="en-US" sz="1800" dirty="0" smtClean="0"/>
              <a:t> treated teeth more often in molars (84% vs. 53%), less often in premolars (16% vs. 33%), and seldom in </a:t>
            </a:r>
            <a:r>
              <a:rPr lang="en-US" sz="1800" dirty="0" err="1" smtClean="0"/>
              <a:t>anteriors</a:t>
            </a:r>
            <a:r>
              <a:rPr lang="en-US" sz="1800" dirty="0" smtClean="0"/>
              <a:t> (1 tooth vs. 27 teeth). </a:t>
            </a:r>
          </a:p>
          <a:p>
            <a:pPr>
              <a:buFont typeface="ZapfDingbats BT" pitchFamily="18" charset="2"/>
              <a:buChar char="•"/>
              <a:defRPr/>
            </a:pPr>
            <a:endParaRPr lang="en-US" sz="1800"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154113"/>
            <a:ext cx="7772400" cy="5094287"/>
          </a:xfrm>
        </p:spPr>
        <p:txBody>
          <a:bodyPr/>
          <a:lstStyle/>
          <a:p>
            <a:pPr marL="0" indent="0">
              <a:buFont typeface="ZapfDingbats BT" pitchFamily="18" charset="2"/>
              <a:buNone/>
              <a:defRPr/>
            </a:pPr>
            <a:r>
              <a:rPr lang="en-US" sz="1600" dirty="0" err="1" smtClean="0">
                <a:solidFill>
                  <a:schemeClr val="tx2"/>
                </a:solidFill>
              </a:rPr>
              <a:t>Youssefzadeh</a:t>
            </a:r>
            <a:r>
              <a:rPr lang="en-US" sz="1600" dirty="0" smtClean="0">
                <a:solidFill>
                  <a:schemeClr val="tx2"/>
                </a:solidFill>
              </a:rPr>
              <a:t> S, </a:t>
            </a:r>
            <a:r>
              <a:rPr lang="en-US" sz="1600" dirty="0" err="1" smtClean="0">
                <a:solidFill>
                  <a:schemeClr val="tx2"/>
                </a:solidFill>
              </a:rPr>
              <a:t>Gahleitner</a:t>
            </a:r>
            <a:r>
              <a:rPr lang="en-US" sz="1600" dirty="0" smtClean="0">
                <a:solidFill>
                  <a:schemeClr val="tx2"/>
                </a:solidFill>
              </a:rPr>
              <a:t> A, </a:t>
            </a:r>
            <a:r>
              <a:rPr lang="en-US" sz="1600" dirty="0" err="1" smtClean="0">
                <a:solidFill>
                  <a:schemeClr val="tx2"/>
                </a:solidFill>
              </a:rPr>
              <a:t>Dorffner</a:t>
            </a:r>
            <a:r>
              <a:rPr lang="en-US" sz="1600" dirty="0" smtClean="0">
                <a:solidFill>
                  <a:schemeClr val="tx2"/>
                </a:solidFill>
              </a:rPr>
              <a:t> R, </a:t>
            </a:r>
            <a:r>
              <a:rPr lang="en-US" sz="1600" dirty="0" err="1" smtClean="0">
                <a:solidFill>
                  <a:schemeClr val="tx2"/>
                </a:solidFill>
              </a:rPr>
              <a:t>Bernhart</a:t>
            </a:r>
            <a:r>
              <a:rPr lang="en-US" sz="1600" dirty="0" smtClean="0">
                <a:solidFill>
                  <a:schemeClr val="tx2"/>
                </a:solidFill>
              </a:rPr>
              <a:t> T, </a:t>
            </a:r>
            <a:r>
              <a:rPr lang="en-US" sz="1600" dirty="0" err="1" smtClean="0">
                <a:solidFill>
                  <a:schemeClr val="tx2"/>
                </a:solidFill>
              </a:rPr>
              <a:t>Kainberger</a:t>
            </a:r>
            <a:r>
              <a:rPr lang="en-US" sz="1600" dirty="0" smtClean="0">
                <a:solidFill>
                  <a:schemeClr val="tx2"/>
                </a:solidFill>
              </a:rPr>
              <a:t> FM.   Dental vertical root fractures: value of CT in detection.  </a:t>
            </a:r>
            <a:r>
              <a:rPr lang="en-US" sz="1600" i="1" dirty="0" smtClean="0">
                <a:solidFill>
                  <a:schemeClr val="tx2"/>
                </a:solidFill>
              </a:rPr>
              <a:t>Radiology </a:t>
            </a:r>
            <a:r>
              <a:rPr lang="en-US" sz="1600" dirty="0" smtClean="0">
                <a:solidFill>
                  <a:schemeClr val="tx2"/>
                </a:solidFill>
              </a:rPr>
              <a:t>1999;210:545-9</a:t>
            </a:r>
          </a:p>
          <a:p>
            <a:pPr marL="0" indent="0">
              <a:buFont typeface="ZapfDingbats BT" pitchFamily="18" charset="2"/>
              <a:buNone/>
              <a:defRPr/>
            </a:pPr>
            <a:endParaRPr lang="en-US" sz="1600" dirty="0" smtClean="0"/>
          </a:p>
          <a:p>
            <a:pPr marL="0" indent="0">
              <a:buFont typeface="ZapfDingbats BT" pitchFamily="18" charset="2"/>
              <a:buNone/>
              <a:defRPr/>
            </a:pPr>
            <a:r>
              <a:rPr lang="en-US" sz="1600" dirty="0" smtClean="0"/>
              <a:t>Determine the value of computed tomography (CT) in the diagnosis of vertical root fractures relative to the value of conventional dental radiography in thirty-seven patients with 42 teeth in which vertical root fracture was clinically suspected. Two radiologists evaluated the images independently and by consensus for a fracture line. </a:t>
            </a:r>
          </a:p>
          <a:p>
            <a:pPr marL="0" indent="0">
              <a:buFont typeface="ZapfDingbats BT" pitchFamily="18" charset="2"/>
              <a:buNone/>
              <a:defRPr/>
            </a:pPr>
            <a:endParaRPr lang="en-US" sz="1600" dirty="0" smtClean="0"/>
          </a:p>
          <a:p>
            <a:pPr>
              <a:buClr>
                <a:srgbClr val="FF0000"/>
              </a:buClr>
              <a:buFont typeface="Wingdings 2" pitchFamily="18" charset="2"/>
              <a:buChar char="¢"/>
              <a:defRPr/>
            </a:pPr>
            <a:r>
              <a:rPr lang="en-US" sz="1600" dirty="0" smtClean="0"/>
              <a:t>Twenty-eight of the 42 teeth were proved </a:t>
            </a:r>
            <a:r>
              <a:rPr lang="en-US" sz="1600" dirty="0" err="1" smtClean="0"/>
              <a:t>intraoperatively</a:t>
            </a:r>
            <a:r>
              <a:rPr lang="en-US" sz="1600" dirty="0" smtClean="0"/>
              <a:t> to be fractured. The sensitivity and specificity averaged for the two reviewers in the assessment of vertical fractures with dental radiography were 23% and 70%, respectively, and with CT 100% and 100%. </a:t>
            </a:r>
          </a:p>
          <a:p>
            <a:pPr>
              <a:buClr>
                <a:srgbClr val="FF0000"/>
              </a:buClr>
              <a:buFont typeface="Wingdings 2" pitchFamily="18" charset="2"/>
              <a:buChar char="¢"/>
              <a:defRPr/>
            </a:pPr>
            <a:r>
              <a:rPr lang="en-US" sz="1600" dirty="0" smtClean="0"/>
              <a:t>Consensus reading showed sensitivities of 25% for dental radiography and 75% for CT. </a:t>
            </a:r>
          </a:p>
          <a:p>
            <a:pPr>
              <a:buClr>
                <a:srgbClr val="FF0000"/>
              </a:buClr>
              <a:buFont typeface="Wingdings 2" pitchFamily="18" charset="2"/>
              <a:buChar char="¢"/>
              <a:defRPr/>
            </a:pPr>
            <a:r>
              <a:rPr lang="en-US" sz="1600" dirty="0" smtClean="0"/>
              <a:t>Eight (reviewer A) or nine (reviewer B) false-negative CT findings were encountered in cases in which metallic artifacts obscured parts of the root and in cases in which the root was very small in diameter. </a:t>
            </a:r>
            <a:r>
              <a:rPr lang="en-US" sz="1600" dirty="0" err="1" smtClean="0"/>
              <a:t>Interobserver</a:t>
            </a:r>
            <a:r>
              <a:rPr lang="en-US" sz="1600" dirty="0" smtClean="0"/>
              <a:t> agreement was 95% for dental radiography and 93% for CT. </a:t>
            </a:r>
          </a:p>
          <a:p>
            <a:pPr>
              <a:buFont typeface="ZapfDingbats BT" pitchFamily="18" charset="2"/>
              <a:buChar char="•"/>
              <a:defRPr/>
            </a:pPr>
            <a:endParaRPr lang="en-US" sz="1600"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806450"/>
            <a:ext cx="7772400" cy="5465763"/>
          </a:xfrm>
        </p:spPr>
        <p:txBody>
          <a:bodyPr/>
          <a:lstStyle/>
          <a:p>
            <a:pPr marL="0" indent="0">
              <a:buFont typeface="ZapfDingbats BT" pitchFamily="18" charset="2"/>
              <a:buNone/>
              <a:defRPr/>
            </a:pPr>
            <a:r>
              <a:rPr lang="en-US" sz="1600" dirty="0" err="1" smtClean="0">
                <a:solidFill>
                  <a:schemeClr val="tx2"/>
                </a:solidFill>
              </a:rPr>
              <a:t>Sirimai</a:t>
            </a:r>
            <a:r>
              <a:rPr lang="en-US" sz="1600" dirty="0" smtClean="0">
                <a:solidFill>
                  <a:schemeClr val="tx2"/>
                </a:solidFill>
              </a:rPr>
              <a:t> S, Riis DN, </a:t>
            </a:r>
            <a:r>
              <a:rPr lang="en-US" sz="1600" dirty="0" err="1" smtClean="0">
                <a:solidFill>
                  <a:schemeClr val="tx2"/>
                </a:solidFill>
              </a:rPr>
              <a:t>Morgano</a:t>
            </a:r>
            <a:r>
              <a:rPr lang="en-US" sz="1600" dirty="0" smtClean="0">
                <a:solidFill>
                  <a:schemeClr val="tx2"/>
                </a:solidFill>
              </a:rPr>
              <a:t> SM.  An in vitro study of the fracture resistance and the incidence of vertical root fracture of </a:t>
            </a:r>
            <a:r>
              <a:rPr lang="en-US" sz="1600" dirty="0" err="1" smtClean="0">
                <a:solidFill>
                  <a:schemeClr val="tx2"/>
                </a:solidFill>
              </a:rPr>
              <a:t>pulpless</a:t>
            </a:r>
            <a:r>
              <a:rPr lang="en-US" sz="1600" dirty="0" smtClean="0">
                <a:solidFill>
                  <a:schemeClr val="tx2"/>
                </a:solidFill>
              </a:rPr>
              <a:t> teeth restored with six post-and-</a:t>
            </a:r>
            <a:r>
              <a:rPr lang="en-US" sz="1600" dirty="0" err="1" smtClean="0">
                <a:solidFill>
                  <a:schemeClr val="tx2"/>
                </a:solidFill>
              </a:rPr>
              <a:t>coresystems</a:t>
            </a:r>
            <a:r>
              <a:rPr lang="en-US" sz="1600" dirty="0" smtClean="0">
                <a:solidFill>
                  <a:schemeClr val="tx2"/>
                </a:solidFill>
              </a:rPr>
              <a:t>.  </a:t>
            </a:r>
            <a:r>
              <a:rPr lang="en-US" sz="1600" i="1" dirty="0" smtClean="0">
                <a:solidFill>
                  <a:schemeClr val="tx2"/>
                </a:solidFill>
              </a:rPr>
              <a:t>J </a:t>
            </a:r>
            <a:r>
              <a:rPr lang="en-US" sz="1600" i="1" dirty="0" err="1" smtClean="0">
                <a:solidFill>
                  <a:schemeClr val="tx2"/>
                </a:solidFill>
              </a:rPr>
              <a:t>Prosthet</a:t>
            </a:r>
            <a:r>
              <a:rPr lang="en-US" sz="1600" i="1" dirty="0" smtClean="0">
                <a:solidFill>
                  <a:schemeClr val="tx2"/>
                </a:solidFill>
              </a:rPr>
              <a:t> Dent</a:t>
            </a:r>
            <a:r>
              <a:rPr lang="en-US" sz="1600" dirty="0" smtClean="0">
                <a:solidFill>
                  <a:schemeClr val="tx2"/>
                </a:solidFill>
              </a:rPr>
              <a:t> 1999;81:262-9</a:t>
            </a:r>
          </a:p>
          <a:p>
            <a:pPr>
              <a:buFont typeface="ZapfDingbats BT" pitchFamily="18" charset="2"/>
              <a:buNone/>
              <a:defRPr/>
            </a:pPr>
            <a:endParaRPr lang="en-US" sz="1600" dirty="0" smtClean="0"/>
          </a:p>
          <a:p>
            <a:pPr marL="0" indent="0">
              <a:buFont typeface="ZapfDingbats BT" pitchFamily="18" charset="2"/>
              <a:buNone/>
              <a:defRPr/>
            </a:pPr>
            <a:r>
              <a:rPr lang="en-US" sz="1600" dirty="0" smtClean="0"/>
              <a:t>Compared the resistance to vertical root fracture of extracted teeth treated with post-core systems that were modified with polyethylene woven fibers (</a:t>
            </a:r>
            <a:r>
              <a:rPr lang="en-US" sz="1600" dirty="0" err="1" smtClean="0"/>
              <a:t>Ribbond</a:t>
            </a:r>
            <a:r>
              <a:rPr lang="en-US" sz="1600" dirty="0" smtClean="0"/>
              <a:t>) with those treated with conventional post-and-core systems in 60 maxillary central incisors.</a:t>
            </a:r>
          </a:p>
          <a:p>
            <a:pPr>
              <a:buClr>
                <a:srgbClr val="FF0000"/>
              </a:buClr>
              <a:buFont typeface="Wingdings 2" pitchFamily="18" charset="2"/>
              <a:buChar char="¢"/>
              <a:defRPr/>
            </a:pPr>
            <a:r>
              <a:rPr lang="en-US" sz="1600" dirty="0" smtClean="0"/>
              <a:t>The coronal portion of each tooth was amputated, and 6 post-and-core systems were studied. Loads were applied at an angle of 130 degrees and measured with a universal testing machine. </a:t>
            </a:r>
          </a:p>
          <a:p>
            <a:pPr>
              <a:buClr>
                <a:srgbClr val="FF0000"/>
              </a:buClr>
              <a:buFont typeface="Wingdings 2" pitchFamily="18" charset="2"/>
              <a:buChar char="¢"/>
              <a:defRPr/>
            </a:pPr>
            <a:r>
              <a:rPr lang="en-US" sz="1600" dirty="0" smtClean="0"/>
              <a:t>Cast posts and cores resulted in significantly higher failure thresholds than all others, except for prefabricated, comparably sized, parallel-sided posts with composite cores. All failures in the group with cast posts involved fracture of the teeth, whereas 70% of the teeth with comparably sized parallel-sided posts and composite cores failed as a result of tooth fractures and 30% experienced core fractures. The woven fiber post-core system was significantly lower in strength than all others, and exhibited significantly fewer vertical root fractures. </a:t>
            </a:r>
          </a:p>
          <a:p>
            <a:pPr>
              <a:buClr>
                <a:srgbClr val="FF0000"/>
              </a:buClr>
              <a:buFont typeface="Wingdings 2" pitchFamily="18" charset="2"/>
              <a:buChar char="¢"/>
              <a:defRPr/>
            </a:pPr>
            <a:r>
              <a:rPr lang="en-US" sz="1600" dirty="0" smtClean="0"/>
              <a:t>Polyethylene woven fiber and composite resin without a prefabricated post resulted in significantly fewer vertical root fractures, but mean failure load was the lowest. Smaller diameter prefabricated posts combined with the polyethylene woven fiber and composite cores improved resistance to failure. Traditional cast posts and cores were the strongest of the 6 post-core systems.</a:t>
            </a:r>
          </a:p>
          <a:p>
            <a:pPr>
              <a:buFont typeface="ZapfDingbats BT" pitchFamily="18" charset="2"/>
              <a:buChar char="•"/>
              <a:defRPr/>
            </a:pPr>
            <a:endParaRPr lang="en-US" sz="1600"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100138"/>
            <a:ext cx="7772400" cy="5148262"/>
          </a:xfrm>
        </p:spPr>
        <p:txBody>
          <a:bodyPr/>
          <a:lstStyle/>
          <a:p>
            <a:pPr marL="0" indent="0">
              <a:buFont typeface="ZapfDingbats BT" pitchFamily="18" charset="2"/>
              <a:buNone/>
              <a:defRPr/>
            </a:pPr>
            <a:r>
              <a:rPr lang="en-US" sz="1600" dirty="0" smtClean="0">
                <a:solidFill>
                  <a:schemeClr val="tx2"/>
                </a:solidFill>
              </a:rPr>
              <a:t>Chan CP, Tseng SC, Lin CP, Huang CC, Tsai TP, Chen CC.  Vertical root fracture in </a:t>
            </a:r>
            <a:r>
              <a:rPr lang="en-US" sz="1600" dirty="0" err="1" smtClean="0">
                <a:solidFill>
                  <a:schemeClr val="tx2"/>
                </a:solidFill>
              </a:rPr>
              <a:t>nonendodontically</a:t>
            </a:r>
            <a:r>
              <a:rPr lang="en-US" sz="1600" dirty="0" smtClean="0">
                <a:solidFill>
                  <a:schemeClr val="tx2"/>
                </a:solidFill>
              </a:rPr>
              <a:t> treated teeth--a clinical report of 64 cases in Chinese patients.  </a:t>
            </a:r>
            <a:r>
              <a:rPr lang="en-US" sz="1600" i="1" dirty="0" smtClean="0">
                <a:solidFill>
                  <a:schemeClr val="tx2"/>
                </a:solidFill>
              </a:rPr>
              <a:t>J Endo</a:t>
            </a:r>
            <a:r>
              <a:rPr lang="en-US" sz="1600" dirty="0" smtClean="0">
                <a:solidFill>
                  <a:schemeClr val="tx2"/>
                </a:solidFill>
              </a:rPr>
              <a:t> 1998;24:678-81</a:t>
            </a:r>
          </a:p>
          <a:p>
            <a:pPr>
              <a:buFont typeface="ZapfDingbats BT" pitchFamily="18" charset="2"/>
              <a:buNone/>
              <a:defRPr/>
            </a:pPr>
            <a:r>
              <a:rPr lang="en-US" sz="1600" dirty="0" smtClean="0"/>
              <a:t> </a:t>
            </a:r>
          </a:p>
          <a:p>
            <a:pPr>
              <a:buClr>
                <a:srgbClr val="FF0000"/>
              </a:buClr>
              <a:buFont typeface="Wingdings 2" pitchFamily="18" charset="2"/>
              <a:buChar char="¢"/>
              <a:defRPr/>
            </a:pPr>
            <a:r>
              <a:rPr lang="en-US" sz="1600" dirty="0" smtClean="0"/>
              <a:t>Vertical root fractures in teeth without endodontic treatment are uncommon. A clinical study was done on 64 cases of VRFs in 61 Chinese patients to define better the clinical characteristics, diagnostic signs, and possible causes. </a:t>
            </a:r>
          </a:p>
          <a:p>
            <a:pPr>
              <a:buClr>
                <a:srgbClr val="FF0000"/>
              </a:buClr>
              <a:buFont typeface="ZapfDingbats BT" pitchFamily="18" charset="2"/>
              <a:buNone/>
              <a:defRPr/>
            </a:pPr>
            <a:endParaRPr lang="en-US" sz="1600" dirty="0" smtClean="0"/>
          </a:p>
          <a:p>
            <a:pPr>
              <a:buClr>
                <a:srgbClr val="FF0000"/>
              </a:buClr>
              <a:buFont typeface="Wingdings 2" pitchFamily="18" charset="2"/>
              <a:buChar char="¢"/>
              <a:defRPr/>
            </a:pPr>
            <a:r>
              <a:rPr lang="en-US" sz="1600" dirty="0" smtClean="0"/>
              <a:t>Results showed that fractures occurred most often in first molars of patients between 40 and 69 yr of age, and the incidence was two times higher in males than in females. Flat roots with smaller </a:t>
            </a:r>
            <a:r>
              <a:rPr lang="en-US" sz="1600" dirty="0" err="1" smtClean="0"/>
              <a:t>mesiodistal</a:t>
            </a:r>
            <a:r>
              <a:rPr lang="en-US" sz="1600" dirty="0" smtClean="0"/>
              <a:t> diameters were more prone to fracture. The majority (79%) of patients had intact dentition with less than four teeth missing. </a:t>
            </a:r>
          </a:p>
          <a:p>
            <a:pPr>
              <a:buClr>
                <a:srgbClr val="FF0000"/>
              </a:buClr>
              <a:buFont typeface="Wingdings 2" pitchFamily="18" charset="2"/>
              <a:buChar char="¢"/>
              <a:defRPr/>
            </a:pPr>
            <a:endParaRPr lang="en-US" sz="1600" dirty="0" smtClean="0"/>
          </a:p>
          <a:p>
            <a:pPr>
              <a:buClr>
                <a:srgbClr val="FF0000"/>
              </a:buClr>
              <a:buFont typeface="Wingdings 2" pitchFamily="18" charset="2"/>
              <a:buChar char="¢"/>
              <a:defRPr/>
            </a:pPr>
            <a:r>
              <a:rPr lang="en-US" sz="1600" dirty="0" smtClean="0"/>
              <a:t>Fractured teeth were frequently </a:t>
            </a:r>
            <a:r>
              <a:rPr lang="en-US" sz="1600" dirty="0" err="1" smtClean="0"/>
              <a:t>attrited</a:t>
            </a:r>
            <a:r>
              <a:rPr lang="en-US" sz="1600" dirty="0" smtClean="0"/>
              <a:t> with no restorations. Vertical root fractures may result from excessive or repetitive </a:t>
            </a:r>
            <a:r>
              <a:rPr lang="en-US" sz="1600" dirty="0" err="1" smtClean="0"/>
              <a:t>masticatory</a:t>
            </a:r>
            <a:r>
              <a:rPr lang="en-US" sz="1600" dirty="0" smtClean="0"/>
              <a:t> force due to damaging chewing habits exerted on flat roots of smaller </a:t>
            </a:r>
            <a:r>
              <a:rPr lang="en-US" sz="1600" dirty="0" err="1" smtClean="0"/>
              <a:t>mesiodistal</a:t>
            </a:r>
            <a:r>
              <a:rPr lang="en-US" sz="1600" dirty="0" smtClean="0"/>
              <a:t> diameter. </a:t>
            </a:r>
            <a:r>
              <a:rPr lang="en-US" sz="1600" dirty="0" err="1" smtClean="0"/>
              <a:t>Nonendodontic</a:t>
            </a:r>
            <a:r>
              <a:rPr lang="en-US" sz="1600" dirty="0" smtClean="0"/>
              <a:t> VRFs seem to occur more frequently than earlier believed and may represent an </a:t>
            </a:r>
            <a:r>
              <a:rPr lang="en-US" sz="1600" dirty="0" err="1" smtClean="0"/>
              <a:t>underdiagnosed</a:t>
            </a:r>
            <a:r>
              <a:rPr lang="en-US" sz="1600" dirty="0" smtClean="0"/>
              <a:t> clinical entity deserving of our attention.</a:t>
            </a:r>
          </a:p>
          <a:p>
            <a:pPr>
              <a:buFont typeface="ZapfDingbats BT" pitchFamily="18" charset="2"/>
              <a:buChar char="•"/>
              <a:defRPr/>
            </a:pPr>
            <a:endParaRPr lang="en-US" sz="1600"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938213"/>
            <a:ext cx="7772400" cy="5310187"/>
          </a:xfrm>
        </p:spPr>
        <p:txBody>
          <a:bodyPr/>
          <a:lstStyle/>
          <a:p>
            <a:pPr>
              <a:buFont typeface="ZapfDingbats BT" pitchFamily="18" charset="2"/>
              <a:buChar char="•"/>
              <a:defRPr/>
            </a:pPr>
            <a:endParaRPr lang="en-US" sz="1400" dirty="0" smtClean="0"/>
          </a:p>
          <a:p>
            <a:pPr marL="0" indent="0">
              <a:buFont typeface="ZapfDingbats BT" pitchFamily="18" charset="2"/>
              <a:buNone/>
              <a:defRPr/>
            </a:pPr>
            <a:r>
              <a:rPr lang="en-US" sz="1800" dirty="0" smtClean="0">
                <a:solidFill>
                  <a:schemeClr val="tx2"/>
                </a:solidFill>
              </a:rPr>
              <a:t>Joyce AP, </a:t>
            </a:r>
            <a:r>
              <a:rPr lang="en-US" sz="1800" dirty="0" err="1" smtClean="0">
                <a:solidFill>
                  <a:schemeClr val="tx2"/>
                </a:solidFill>
              </a:rPr>
              <a:t>Loushine</a:t>
            </a:r>
            <a:r>
              <a:rPr lang="en-US" sz="1800" dirty="0" smtClean="0">
                <a:solidFill>
                  <a:schemeClr val="tx2"/>
                </a:solidFill>
              </a:rPr>
              <a:t> RJ, West LA, </a:t>
            </a:r>
            <a:r>
              <a:rPr lang="en-US" sz="1800" dirty="0" err="1" smtClean="0">
                <a:solidFill>
                  <a:schemeClr val="tx2"/>
                </a:solidFill>
              </a:rPr>
              <a:t>Runyan</a:t>
            </a:r>
            <a:r>
              <a:rPr lang="en-US" sz="1800" dirty="0" smtClean="0">
                <a:solidFill>
                  <a:schemeClr val="tx2"/>
                </a:solidFill>
              </a:rPr>
              <a:t> DA, Cameron SM.   </a:t>
            </a:r>
            <a:r>
              <a:rPr lang="en-US" sz="1800" dirty="0" err="1" smtClean="0">
                <a:solidFill>
                  <a:schemeClr val="tx2"/>
                </a:solidFill>
              </a:rPr>
              <a:t>Photoelastic</a:t>
            </a:r>
            <a:r>
              <a:rPr lang="en-US" sz="1800" dirty="0" smtClean="0">
                <a:solidFill>
                  <a:schemeClr val="tx2"/>
                </a:solidFill>
              </a:rPr>
              <a:t> comparison of stress induced by using stainless-steel versus nickel-titanium spreaders in vitro.  </a:t>
            </a:r>
            <a:r>
              <a:rPr lang="en-US" sz="1800" i="1" dirty="0" smtClean="0">
                <a:solidFill>
                  <a:schemeClr val="tx2"/>
                </a:solidFill>
              </a:rPr>
              <a:t>J Endo</a:t>
            </a:r>
            <a:r>
              <a:rPr lang="en-US" sz="1800" dirty="0" smtClean="0">
                <a:solidFill>
                  <a:schemeClr val="tx2"/>
                </a:solidFill>
              </a:rPr>
              <a:t> 1998;24:714-5</a:t>
            </a:r>
          </a:p>
          <a:p>
            <a:pPr marL="0" indent="0">
              <a:buFont typeface="ZapfDingbats BT" pitchFamily="18" charset="2"/>
              <a:buNone/>
              <a:defRPr/>
            </a:pPr>
            <a:r>
              <a:rPr lang="en-US" sz="1800" dirty="0" smtClean="0"/>
              <a:t> </a:t>
            </a:r>
          </a:p>
          <a:p>
            <a:pPr marL="0" indent="0">
              <a:buFont typeface="ZapfDingbats BT" pitchFamily="18" charset="2"/>
              <a:buNone/>
              <a:defRPr/>
            </a:pPr>
            <a:r>
              <a:rPr lang="en-US" sz="1800" dirty="0" smtClean="0"/>
              <a:t>Fabricated twenty  </a:t>
            </a:r>
            <a:r>
              <a:rPr lang="en-US" sz="1800" dirty="0" err="1" smtClean="0"/>
              <a:t>photoelastic</a:t>
            </a:r>
            <a:r>
              <a:rPr lang="en-US" sz="1800" dirty="0" smtClean="0"/>
              <a:t> acrylic model to exhibit the stress produced during obturation of curved canals (32degrees) using the lateral condensation technique.   The canals were fitted with a gutta-percha point, and either a stainless-steel or nickel-titanium finger spreader was inserted. An </a:t>
            </a:r>
            <a:r>
              <a:rPr lang="en-US" sz="1800" dirty="0" err="1" smtClean="0"/>
              <a:t>Instron</a:t>
            </a:r>
            <a:r>
              <a:rPr lang="en-US" sz="1800" dirty="0" smtClean="0"/>
              <a:t> 4502 universal testing machine applied a vertical force of 20 </a:t>
            </a:r>
            <a:r>
              <a:rPr lang="en-US" sz="1800" dirty="0" err="1" smtClean="0"/>
              <a:t>Newtons</a:t>
            </a:r>
            <a:r>
              <a:rPr lang="en-US" sz="1800" dirty="0" smtClean="0"/>
              <a:t> to the spreader. Quarter wave and polarizing filters were used with backlighting to generate the fringe patterns in the models. </a:t>
            </a:r>
          </a:p>
          <a:p>
            <a:pPr marL="0" indent="0">
              <a:buFont typeface="ZapfDingbats BT" pitchFamily="18" charset="2"/>
              <a:buNone/>
              <a:defRPr/>
            </a:pPr>
            <a:endParaRPr lang="en-US" sz="1800" dirty="0" smtClean="0"/>
          </a:p>
          <a:p>
            <a:pPr>
              <a:buClr>
                <a:srgbClr val="FF0000"/>
              </a:buClr>
              <a:buSzPct val="100000"/>
              <a:buFont typeface="Wingdings 2" pitchFamily="18" charset="2"/>
              <a:buChar char="¢"/>
              <a:defRPr/>
            </a:pPr>
            <a:r>
              <a:rPr lang="en-US" sz="1800" dirty="0" smtClean="0"/>
              <a:t>Photographs of the resulting stress lines showed that the stainless-steel spreaders created three areas of concentrated stress. The nickel-titanium spreaders induced stress patterns spread out along the surface of the canals, thus reducing the concentration of stress and the potential for vertical root fracture.</a:t>
            </a:r>
            <a:endParaRPr lang="en-US"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descr="craked Tooth #4-#5 Remaining Structure"/>
          <p:cNvPicPr>
            <a:picLocks noChangeAspect="1" noChangeArrowheads="1"/>
          </p:cNvPicPr>
          <p:nvPr/>
        </p:nvPicPr>
        <p:blipFill>
          <a:blip r:embed="rId2"/>
          <a:srcRect/>
          <a:stretch>
            <a:fillRect/>
          </a:stretch>
        </p:blipFill>
        <p:spPr bwMode="auto">
          <a:xfrm>
            <a:off x="457200" y="685800"/>
            <a:ext cx="5548313" cy="5562600"/>
          </a:xfrm>
          <a:prstGeom prst="rect">
            <a:avLst/>
          </a:prstGeom>
          <a:noFill/>
          <a:ln w="9525">
            <a:noFill/>
            <a:miter lim="800000"/>
            <a:headEnd/>
            <a:tailEnd/>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938213"/>
            <a:ext cx="7772400" cy="5310187"/>
          </a:xfrm>
        </p:spPr>
        <p:txBody>
          <a:bodyPr/>
          <a:lstStyle/>
          <a:p>
            <a:pPr marL="0" indent="0">
              <a:buClr>
                <a:srgbClr val="FF0000"/>
              </a:buClr>
              <a:buFont typeface="ZapfDingbats BT" pitchFamily="18" charset="2"/>
              <a:buNone/>
              <a:defRPr/>
            </a:pPr>
            <a:r>
              <a:rPr lang="en-US" sz="1800" dirty="0" err="1" smtClean="0">
                <a:solidFill>
                  <a:schemeClr val="tx2"/>
                </a:solidFill>
              </a:rPr>
              <a:t>Lertchirakarn</a:t>
            </a:r>
            <a:r>
              <a:rPr lang="en-US" sz="1800" dirty="0" smtClean="0">
                <a:solidFill>
                  <a:schemeClr val="tx2"/>
                </a:solidFill>
              </a:rPr>
              <a:t> V, </a:t>
            </a:r>
            <a:r>
              <a:rPr lang="en-US" sz="1800" dirty="0" err="1" smtClean="0">
                <a:solidFill>
                  <a:schemeClr val="tx2"/>
                </a:solidFill>
              </a:rPr>
              <a:t>Palamara</a:t>
            </a:r>
            <a:r>
              <a:rPr lang="en-US" sz="1800" dirty="0" smtClean="0">
                <a:solidFill>
                  <a:schemeClr val="tx2"/>
                </a:solidFill>
              </a:rPr>
              <a:t> JE, Messer HH.  Load and strain during lateral condensation and vertical root fracture.  </a:t>
            </a:r>
            <a:r>
              <a:rPr lang="en-US" sz="1800" i="1" dirty="0" smtClean="0">
                <a:solidFill>
                  <a:schemeClr val="tx2"/>
                </a:solidFill>
              </a:rPr>
              <a:t>J Endo</a:t>
            </a:r>
            <a:r>
              <a:rPr lang="en-US" sz="1800" dirty="0" smtClean="0">
                <a:solidFill>
                  <a:schemeClr val="tx2"/>
                </a:solidFill>
              </a:rPr>
              <a:t> 1999;25:99-104</a:t>
            </a:r>
          </a:p>
          <a:p>
            <a:pPr>
              <a:buClr>
                <a:srgbClr val="FF0000"/>
              </a:buClr>
              <a:buFont typeface="Wingdings 2" pitchFamily="18" charset="2"/>
              <a:buChar char="¢"/>
              <a:defRPr/>
            </a:pPr>
            <a:endParaRPr lang="en-US" sz="1800" dirty="0" smtClean="0"/>
          </a:p>
          <a:p>
            <a:pPr>
              <a:buClr>
                <a:srgbClr val="FF0000"/>
              </a:buClr>
              <a:buFont typeface="Wingdings 2" pitchFamily="18" charset="2"/>
              <a:buChar char="¢"/>
              <a:defRPr/>
            </a:pPr>
            <a:r>
              <a:rPr lang="en-US" sz="1800" dirty="0" smtClean="0"/>
              <a:t>Measured vertical loads and root surface strains in extracted teeth during lateral condensation using finger and hand spreaders</a:t>
            </a:r>
          </a:p>
          <a:p>
            <a:pPr>
              <a:buClr>
                <a:srgbClr val="FF0000"/>
              </a:buClr>
              <a:buFont typeface="Wingdings 2" pitchFamily="18" charset="2"/>
              <a:buChar char="¢"/>
              <a:defRPr/>
            </a:pPr>
            <a:r>
              <a:rPr lang="en-US" sz="1800" dirty="0" smtClean="0"/>
              <a:t>Six groups each of 10 teeth were tested: maxillary central incisor, premolar and molar; and </a:t>
            </a:r>
            <a:r>
              <a:rPr lang="en-US" sz="1800" dirty="0" err="1" smtClean="0"/>
              <a:t>mandibular</a:t>
            </a:r>
            <a:r>
              <a:rPr lang="en-US" sz="1800" dirty="0" smtClean="0"/>
              <a:t> incisor, premolar and molar. Root strains were measured using strain gauges mounted on the apical and middle third of the buccal root surface. </a:t>
            </a:r>
          </a:p>
          <a:p>
            <a:pPr>
              <a:buClr>
                <a:srgbClr val="FF0000"/>
              </a:buClr>
              <a:buFont typeface="Wingdings 2" pitchFamily="18" charset="2"/>
              <a:buChar char="¢"/>
              <a:defRPr/>
            </a:pPr>
            <a:r>
              <a:rPr lang="en-US" sz="1800" dirty="0" smtClean="0"/>
              <a:t>The maximum loads and strains generated by finger spreaders were significantly lower than those generated using a hand spreader (D11T). These loads and strains were also significantly lower than the values at fracture. </a:t>
            </a:r>
          </a:p>
          <a:p>
            <a:pPr>
              <a:buClr>
                <a:srgbClr val="FF0000"/>
              </a:buClr>
              <a:buFont typeface="Wingdings 2" pitchFamily="18" charset="2"/>
              <a:buChar char="¢"/>
              <a:defRPr/>
            </a:pPr>
            <a:r>
              <a:rPr lang="en-US" sz="1800" dirty="0" smtClean="0"/>
              <a:t>Most fracture lines were in a </a:t>
            </a:r>
            <a:r>
              <a:rPr lang="en-US" sz="1800" dirty="0" err="1" smtClean="0"/>
              <a:t>buccolingual</a:t>
            </a:r>
            <a:r>
              <a:rPr lang="en-US" sz="1800" dirty="0" smtClean="0"/>
              <a:t> direction, but maxillary premolars with two separate roots and the mesiobuccal root of maxillary molars showed more variation in fracture site. The results suggest that lateral condensation alone should not be a direct cause of vertical root fracture. The use of finger spreaders, however, is associated with lower risk.</a:t>
            </a:r>
          </a:p>
          <a:p>
            <a:pPr>
              <a:buClr>
                <a:srgbClr val="FF0000"/>
              </a:buClr>
              <a:buFont typeface="Wingdings 2" pitchFamily="18" charset="2"/>
              <a:buChar char="¢"/>
              <a:defRPr/>
            </a:pPr>
            <a:endParaRPr lang="en-US" sz="1800"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674813"/>
            <a:ext cx="7772400" cy="3124200"/>
          </a:xfrm>
        </p:spPr>
        <p:txBody>
          <a:bodyPr/>
          <a:lstStyle/>
          <a:p>
            <a:pPr marL="0" indent="0">
              <a:buFont typeface="ZapfDingbats BT" pitchFamily="18" charset="2"/>
              <a:buNone/>
              <a:defRPr/>
            </a:pPr>
            <a:r>
              <a:rPr lang="en-US" sz="2400" dirty="0" smtClean="0">
                <a:solidFill>
                  <a:schemeClr val="tx2"/>
                </a:solidFill>
              </a:rPr>
              <a:t>Yang, SF et al. Vertical root fracture in </a:t>
            </a:r>
            <a:r>
              <a:rPr lang="en-US" sz="2400" dirty="0" err="1" smtClean="0">
                <a:solidFill>
                  <a:schemeClr val="tx2"/>
                </a:solidFill>
              </a:rPr>
              <a:t>nonendodontically</a:t>
            </a:r>
            <a:r>
              <a:rPr lang="en-US" sz="2400" dirty="0" smtClean="0">
                <a:solidFill>
                  <a:schemeClr val="tx2"/>
                </a:solidFill>
              </a:rPr>
              <a:t> treated teeth.  </a:t>
            </a:r>
            <a:r>
              <a:rPr lang="en-US" sz="2400" i="1" dirty="0" smtClean="0">
                <a:solidFill>
                  <a:schemeClr val="tx2"/>
                </a:solidFill>
              </a:rPr>
              <a:t>J Endo</a:t>
            </a:r>
            <a:r>
              <a:rPr lang="en-US" sz="2400" dirty="0" smtClean="0">
                <a:solidFill>
                  <a:schemeClr val="tx2"/>
                </a:solidFill>
              </a:rPr>
              <a:t> 1995;21:337-9.</a:t>
            </a:r>
          </a:p>
          <a:p>
            <a:pPr>
              <a:buFont typeface="ZapfDingbats BT" pitchFamily="18" charset="2"/>
              <a:buChar char="•"/>
              <a:defRPr/>
            </a:pPr>
            <a:endParaRPr lang="en-US" sz="2400" dirty="0" smtClean="0"/>
          </a:p>
          <a:p>
            <a:pPr>
              <a:buClr>
                <a:srgbClr val="FF0000"/>
              </a:buClr>
              <a:buFont typeface="Wingdings 2" pitchFamily="18" charset="2"/>
              <a:buChar char="¢"/>
              <a:defRPr/>
            </a:pPr>
            <a:r>
              <a:rPr lang="en-US" sz="2400" dirty="0" smtClean="0"/>
              <a:t>Described 11 Chinese patients with 12 molars that developed vertical root fractures without endodontic or post procedures. These showed characteristics of a true vertical root fracture as confirmed after extraction. Fractured teeth showed a consistent pattern. The majority were severely </a:t>
            </a:r>
            <a:r>
              <a:rPr lang="en-US" sz="2400" dirty="0" err="1" smtClean="0"/>
              <a:t>attrited</a:t>
            </a:r>
            <a:r>
              <a:rPr lang="en-US" sz="2400" dirty="0" smtClean="0"/>
              <a:t> </a:t>
            </a:r>
            <a:r>
              <a:rPr lang="en-US" sz="2400" dirty="0" err="1" smtClean="0"/>
              <a:t>mandibular</a:t>
            </a:r>
            <a:r>
              <a:rPr lang="en-US" sz="2400" dirty="0" smtClean="0"/>
              <a:t> molars in males. All had clinically intact crowns with no or minimal restorations.</a:t>
            </a:r>
            <a:endParaRPr lang="en-US" sz="2400"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906463"/>
            <a:ext cx="7772400" cy="5341937"/>
          </a:xfrm>
        </p:spPr>
        <p:txBody>
          <a:bodyPr/>
          <a:lstStyle/>
          <a:p>
            <a:pPr marL="0" indent="0">
              <a:buFont typeface="ZapfDingbats BT" pitchFamily="18" charset="2"/>
              <a:buNone/>
              <a:defRPr/>
            </a:pPr>
            <a:r>
              <a:rPr lang="en-US" sz="2000" dirty="0" err="1" smtClean="0">
                <a:solidFill>
                  <a:schemeClr val="tx2"/>
                </a:solidFill>
              </a:rPr>
              <a:t>Telli</a:t>
            </a:r>
            <a:r>
              <a:rPr lang="en-US" sz="2000" dirty="0" smtClean="0">
                <a:solidFill>
                  <a:schemeClr val="tx2"/>
                </a:solidFill>
              </a:rPr>
              <a:t> C, </a:t>
            </a:r>
            <a:r>
              <a:rPr lang="en-US" sz="2000" dirty="0" err="1" smtClean="0">
                <a:solidFill>
                  <a:schemeClr val="tx2"/>
                </a:solidFill>
              </a:rPr>
              <a:t>Gülkan</a:t>
            </a:r>
            <a:r>
              <a:rPr lang="en-US" sz="2000" dirty="0" smtClean="0">
                <a:solidFill>
                  <a:schemeClr val="tx2"/>
                </a:solidFill>
              </a:rPr>
              <a:t> P, </a:t>
            </a:r>
            <a:r>
              <a:rPr lang="en-US" sz="2000" dirty="0" err="1" smtClean="0">
                <a:solidFill>
                  <a:schemeClr val="tx2"/>
                </a:solidFill>
              </a:rPr>
              <a:t>Günel</a:t>
            </a:r>
            <a:r>
              <a:rPr lang="en-US" sz="2000" dirty="0" smtClean="0">
                <a:solidFill>
                  <a:schemeClr val="tx2"/>
                </a:solidFill>
              </a:rPr>
              <a:t> H.  A critical reevaluation of stresses generated during vertical and lateral condensation of gutta-percha in the root canal.  </a:t>
            </a:r>
            <a:r>
              <a:rPr lang="en-US" sz="2000" i="1" dirty="0" err="1" smtClean="0">
                <a:solidFill>
                  <a:schemeClr val="tx2"/>
                </a:solidFill>
              </a:rPr>
              <a:t>Endod</a:t>
            </a:r>
            <a:r>
              <a:rPr lang="en-US" sz="2000" i="1" dirty="0" smtClean="0">
                <a:solidFill>
                  <a:schemeClr val="tx2"/>
                </a:solidFill>
              </a:rPr>
              <a:t> Dent </a:t>
            </a:r>
            <a:r>
              <a:rPr lang="en-US" sz="2000" i="1" dirty="0" err="1" smtClean="0">
                <a:solidFill>
                  <a:schemeClr val="tx2"/>
                </a:solidFill>
              </a:rPr>
              <a:t>Traumatol</a:t>
            </a:r>
            <a:r>
              <a:rPr lang="en-US" sz="2000" dirty="0" smtClean="0">
                <a:solidFill>
                  <a:schemeClr val="tx2"/>
                </a:solidFill>
              </a:rPr>
              <a:t> 1994;10:1-10. </a:t>
            </a:r>
          </a:p>
          <a:p>
            <a:pPr>
              <a:buFont typeface="ZapfDingbats BT" pitchFamily="18" charset="2"/>
              <a:buNone/>
              <a:defRPr/>
            </a:pPr>
            <a:endParaRPr lang="en-US" sz="2000" dirty="0" smtClean="0"/>
          </a:p>
          <a:p>
            <a:pPr>
              <a:buClr>
                <a:srgbClr val="FF0000"/>
              </a:buClr>
              <a:buFont typeface="Wingdings 2" pitchFamily="18" charset="2"/>
              <a:buChar char="¢"/>
              <a:defRPr/>
            </a:pPr>
            <a:r>
              <a:rPr lang="en-US" sz="2000" dirty="0" smtClean="0"/>
              <a:t>The finite element method was used to calculate the stresses in a maxillary canine tooth produced during lateral and vertical condensation. Description of the biological domain to be analyzed, and conversion of the manual operations of the </a:t>
            </a:r>
            <a:r>
              <a:rPr lang="en-US" sz="2000" dirty="0" err="1" smtClean="0"/>
              <a:t>endodontist</a:t>
            </a:r>
            <a:r>
              <a:rPr lang="en-US" sz="2000" dirty="0" smtClean="0"/>
              <a:t> to realistic load representation are intricate problems which must be overcome before stresses are recovered and plotted. The stresses in dentin are in general of comparable magnitudes during lateral or vertical condensation, but these magnitudes generally remain much below those presented in a previous study. From these calculations it appears that root fractures reported by some investigators may be explained in terms of stress concentrations and local irregularities of the samples tested.</a:t>
            </a:r>
          </a:p>
          <a:p>
            <a:pPr>
              <a:buFont typeface="ZapfDingbats BT" pitchFamily="18" charset="2"/>
              <a:buChar char="•"/>
              <a:defRPr/>
            </a:pPr>
            <a:endParaRPr lang="en-US" sz="2000"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675" y="828675"/>
            <a:ext cx="7772400" cy="5610225"/>
          </a:xfrm>
        </p:spPr>
        <p:txBody>
          <a:bodyPr/>
          <a:lstStyle/>
          <a:p>
            <a:pPr marL="0" indent="0">
              <a:buFont typeface="ZapfDingbats BT" pitchFamily="18" charset="2"/>
              <a:buNone/>
              <a:defRPr/>
            </a:pPr>
            <a:r>
              <a:rPr lang="en-US" sz="1800" dirty="0" err="1" smtClean="0">
                <a:solidFill>
                  <a:schemeClr val="tx2"/>
                </a:solidFill>
              </a:rPr>
              <a:t>Testori</a:t>
            </a:r>
            <a:r>
              <a:rPr lang="en-US" sz="1800" dirty="0" smtClean="0">
                <a:solidFill>
                  <a:schemeClr val="tx2"/>
                </a:solidFill>
              </a:rPr>
              <a:t> T, </a:t>
            </a:r>
            <a:r>
              <a:rPr lang="en-US" sz="1800" dirty="0" err="1" smtClean="0">
                <a:solidFill>
                  <a:schemeClr val="tx2"/>
                </a:solidFill>
              </a:rPr>
              <a:t>Badino</a:t>
            </a:r>
            <a:r>
              <a:rPr lang="en-US" sz="1800" dirty="0" smtClean="0">
                <a:solidFill>
                  <a:schemeClr val="tx2"/>
                </a:solidFill>
              </a:rPr>
              <a:t> M, </a:t>
            </a:r>
            <a:r>
              <a:rPr lang="en-US" sz="1800" dirty="0" err="1" smtClean="0">
                <a:solidFill>
                  <a:schemeClr val="tx2"/>
                </a:solidFill>
              </a:rPr>
              <a:t>Castagnola</a:t>
            </a:r>
            <a:r>
              <a:rPr lang="en-US" sz="1800" dirty="0" smtClean="0">
                <a:solidFill>
                  <a:schemeClr val="tx2"/>
                </a:solidFill>
              </a:rPr>
              <a:t> M.  Vertical root fractures in </a:t>
            </a:r>
            <a:r>
              <a:rPr lang="en-US" sz="1800" dirty="0" err="1" smtClean="0">
                <a:solidFill>
                  <a:schemeClr val="tx2"/>
                </a:solidFill>
              </a:rPr>
              <a:t>endodontically</a:t>
            </a:r>
            <a:r>
              <a:rPr lang="en-US" sz="1800" dirty="0" smtClean="0">
                <a:solidFill>
                  <a:schemeClr val="tx2"/>
                </a:solidFill>
              </a:rPr>
              <a:t> treated teeth: a clinical survey of 36 cases.  </a:t>
            </a:r>
            <a:r>
              <a:rPr lang="en-US" sz="1800" i="1" dirty="0" smtClean="0">
                <a:solidFill>
                  <a:schemeClr val="tx2"/>
                </a:solidFill>
              </a:rPr>
              <a:t>J Endo</a:t>
            </a:r>
            <a:r>
              <a:rPr lang="en-US" sz="1800" dirty="0" smtClean="0">
                <a:solidFill>
                  <a:schemeClr val="tx2"/>
                </a:solidFill>
              </a:rPr>
              <a:t> 1993;19:87-91</a:t>
            </a:r>
          </a:p>
          <a:p>
            <a:pPr>
              <a:buFont typeface="ZapfDingbats BT" pitchFamily="18" charset="2"/>
              <a:buChar char="•"/>
              <a:defRPr/>
            </a:pPr>
            <a:endParaRPr lang="en-US" sz="1800" dirty="0" smtClean="0"/>
          </a:p>
          <a:p>
            <a:pPr marL="0" indent="0">
              <a:buClr>
                <a:srgbClr val="FF0000"/>
              </a:buClr>
              <a:buFont typeface="ZapfDingbats BT" pitchFamily="18" charset="2"/>
              <a:buNone/>
              <a:defRPr/>
            </a:pPr>
            <a:r>
              <a:rPr lang="en-US" sz="1800" dirty="0" smtClean="0"/>
              <a:t>A clinical study was done on 36 original cases of vertical root fractures along with the data gathered from 32 cases published previously in the literature. </a:t>
            </a:r>
          </a:p>
          <a:p>
            <a:pPr marL="0" indent="0">
              <a:buClr>
                <a:srgbClr val="FF0000"/>
              </a:buClr>
              <a:buFont typeface="ZapfDingbats BT" pitchFamily="18" charset="2"/>
              <a:buNone/>
              <a:defRPr/>
            </a:pPr>
            <a:endParaRPr lang="en-US" sz="1800" dirty="0" smtClean="0"/>
          </a:p>
          <a:p>
            <a:pPr>
              <a:buClr>
                <a:srgbClr val="FF0000"/>
              </a:buClr>
              <a:buFont typeface="Wingdings 2" pitchFamily="18" charset="2"/>
              <a:buChar char="¢"/>
              <a:defRPr/>
            </a:pPr>
            <a:r>
              <a:rPr lang="en-US" sz="1800" dirty="0" smtClean="0"/>
              <a:t>Vertical root fractures most frequently occur in posterior teeth in patients between 45 and 60 yr of age. </a:t>
            </a:r>
          </a:p>
          <a:p>
            <a:pPr>
              <a:buClr>
                <a:srgbClr val="FF0000"/>
              </a:buClr>
              <a:buFont typeface="Wingdings 2" pitchFamily="18" charset="2"/>
              <a:buChar char="¢"/>
              <a:defRPr/>
            </a:pPr>
            <a:r>
              <a:rPr lang="en-US" sz="1800" dirty="0" smtClean="0"/>
              <a:t>The average elapsed time between the endodontic treatment and the subsequent diagnosis of vertical fracture was found to be approximately 10 yr. </a:t>
            </a:r>
          </a:p>
          <a:p>
            <a:pPr>
              <a:buClr>
                <a:srgbClr val="FF0000"/>
              </a:buClr>
              <a:buFont typeface="Wingdings 2" pitchFamily="18" charset="2"/>
              <a:buChar char="¢"/>
              <a:defRPr/>
            </a:pPr>
            <a:r>
              <a:rPr lang="en-US" sz="1800" dirty="0" smtClean="0"/>
              <a:t>The evidence and symptoms most often found are mild pain in the area of the fractured tooth often accompanied by swelling and sinus tract, along with a deep pocket in just one area of the attachment surrounding the tooth. </a:t>
            </a:r>
          </a:p>
          <a:p>
            <a:pPr>
              <a:buClr>
                <a:srgbClr val="FF0000"/>
              </a:buClr>
              <a:buFont typeface="Wingdings 2" pitchFamily="18" charset="2"/>
              <a:buChar char="¢"/>
              <a:defRPr/>
            </a:pPr>
            <a:r>
              <a:rPr lang="en-US" sz="1800" dirty="0" smtClean="0"/>
              <a:t>The sign most often revealed by X-ray is a radiolucent </a:t>
            </a:r>
            <a:r>
              <a:rPr lang="en-US" sz="1800" dirty="0" err="1" smtClean="0"/>
              <a:t>periradicular</a:t>
            </a:r>
            <a:r>
              <a:rPr lang="en-US" sz="1800" dirty="0" smtClean="0"/>
              <a:t> band.</a:t>
            </a:r>
          </a:p>
          <a:p>
            <a:pPr>
              <a:buFont typeface="ZapfDingbats BT" pitchFamily="18" charset="2"/>
              <a:buChar char="•"/>
              <a:defRPr/>
            </a:pPr>
            <a:endParaRPr lang="en-US" sz="2000"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008063"/>
            <a:ext cx="7772400" cy="5240337"/>
          </a:xfrm>
        </p:spPr>
        <p:txBody>
          <a:bodyPr/>
          <a:lstStyle/>
          <a:p>
            <a:pPr marL="0" indent="0">
              <a:buFont typeface="ZapfDingbats BT" pitchFamily="18" charset="2"/>
              <a:buNone/>
              <a:defRPr/>
            </a:pPr>
            <a:r>
              <a:rPr lang="en-US" sz="1800" dirty="0" err="1" smtClean="0">
                <a:solidFill>
                  <a:schemeClr val="tx2"/>
                </a:solidFill>
              </a:rPr>
              <a:t>Sornkul</a:t>
            </a:r>
            <a:r>
              <a:rPr lang="en-US" sz="1800" dirty="0" smtClean="0">
                <a:solidFill>
                  <a:schemeClr val="tx2"/>
                </a:solidFill>
              </a:rPr>
              <a:t> E, </a:t>
            </a:r>
            <a:r>
              <a:rPr lang="en-US" sz="1800" dirty="0" err="1" smtClean="0">
                <a:solidFill>
                  <a:schemeClr val="tx2"/>
                </a:solidFill>
              </a:rPr>
              <a:t>Stannard</a:t>
            </a:r>
            <a:r>
              <a:rPr lang="en-US" sz="1800" dirty="0" smtClean="0">
                <a:solidFill>
                  <a:schemeClr val="tx2"/>
                </a:solidFill>
              </a:rPr>
              <a:t> JG.   Strength of roots before and after endodontic treatment and restoration.  </a:t>
            </a:r>
            <a:r>
              <a:rPr lang="en-US" sz="1800" i="1" dirty="0" smtClean="0">
                <a:solidFill>
                  <a:schemeClr val="tx2"/>
                </a:solidFill>
              </a:rPr>
              <a:t>J Endo</a:t>
            </a:r>
            <a:r>
              <a:rPr lang="en-US" sz="1800" dirty="0" smtClean="0">
                <a:solidFill>
                  <a:schemeClr val="tx2"/>
                </a:solidFill>
              </a:rPr>
              <a:t> 1992;18:440-3</a:t>
            </a:r>
          </a:p>
          <a:p>
            <a:pPr marL="0" indent="0">
              <a:buFont typeface="ZapfDingbats BT" pitchFamily="18" charset="2"/>
              <a:buNone/>
              <a:defRPr/>
            </a:pPr>
            <a:endParaRPr lang="en-US" sz="1800" dirty="0" smtClean="0">
              <a:solidFill>
                <a:schemeClr val="tx2"/>
              </a:solidFill>
            </a:endParaRPr>
          </a:p>
          <a:p>
            <a:pPr>
              <a:buClr>
                <a:srgbClr val="FF0000"/>
              </a:buClr>
              <a:buFont typeface="Wingdings 2" pitchFamily="18" charset="2"/>
              <a:buChar char="¢"/>
              <a:defRPr/>
            </a:pPr>
            <a:r>
              <a:rPr lang="en-US" sz="1800" dirty="0" smtClean="0"/>
              <a:t>The resistance to fracture of </a:t>
            </a:r>
            <a:r>
              <a:rPr lang="en-US" sz="1800" dirty="0" err="1" smtClean="0"/>
              <a:t>mandibular</a:t>
            </a:r>
            <a:r>
              <a:rPr lang="en-US" sz="1800" dirty="0" smtClean="0"/>
              <a:t> premolar roots before and after endodontic and restorative procedures was tested. Seven treatment groups were evaluated. A Universal testing machine was used to apply vertical and lateral (45-degree) forces. </a:t>
            </a:r>
          </a:p>
          <a:p>
            <a:pPr>
              <a:buClr>
                <a:srgbClr val="FF0000"/>
              </a:buClr>
              <a:buFont typeface="Wingdings 2" pitchFamily="18" charset="2"/>
              <a:buChar char="¢"/>
              <a:defRPr/>
            </a:pPr>
            <a:r>
              <a:rPr lang="en-US" sz="1800" dirty="0" smtClean="0"/>
              <a:t>Overall, the untreated roots showed the highest resistance to fracture. Factors of importance to prevent fracture were found to be (a) the amount of remaining tooth structure; (b) strength of post and core; and (c) bonding between core material and dentin. These factors suggest that a composite core following the use of EDTA to remove the smear layer may be a successful treatment when sufficient tooth structure remains.</a:t>
            </a:r>
          </a:p>
          <a:p>
            <a:pPr>
              <a:buClr>
                <a:srgbClr val="FF0000"/>
              </a:buClr>
              <a:buFont typeface="ZapfDingbats BT" pitchFamily="18" charset="2"/>
              <a:buNone/>
              <a:defRPr/>
            </a:pPr>
            <a:r>
              <a:rPr lang="en-US" sz="1800" dirty="0" smtClean="0"/>
              <a:t/>
            </a:r>
            <a:br>
              <a:rPr lang="en-US" sz="1800" dirty="0" smtClean="0"/>
            </a:br>
            <a:endParaRPr lang="en-US" sz="1800"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000125"/>
            <a:ext cx="7772400" cy="5248275"/>
          </a:xfrm>
        </p:spPr>
        <p:txBody>
          <a:bodyPr/>
          <a:lstStyle/>
          <a:p>
            <a:pPr marL="0" indent="0">
              <a:buFont typeface="ZapfDingbats BT" pitchFamily="18" charset="2"/>
              <a:buNone/>
              <a:defRPr/>
            </a:pPr>
            <a:r>
              <a:rPr lang="en-US" sz="1800" dirty="0" err="1" smtClean="0">
                <a:solidFill>
                  <a:schemeClr val="tx2"/>
                </a:solidFill>
              </a:rPr>
              <a:t>Milot</a:t>
            </a:r>
            <a:r>
              <a:rPr lang="en-US" sz="1800" dirty="0" smtClean="0">
                <a:solidFill>
                  <a:schemeClr val="tx2"/>
                </a:solidFill>
              </a:rPr>
              <a:t> P, Stein RS.  Root fracture in </a:t>
            </a:r>
            <a:r>
              <a:rPr lang="en-US" sz="1800" dirty="0" err="1" smtClean="0">
                <a:solidFill>
                  <a:schemeClr val="tx2"/>
                </a:solidFill>
              </a:rPr>
              <a:t>endodontically</a:t>
            </a:r>
            <a:r>
              <a:rPr lang="en-US" sz="1800" dirty="0" smtClean="0">
                <a:solidFill>
                  <a:schemeClr val="tx2"/>
                </a:solidFill>
              </a:rPr>
              <a:t> treated teeth related to post selection and crown design.  </a:t>
            </a:r>
            <a:r>
              <a:rPr lang="en-US" sz="1800" i="1" dirty="0" smtClean="0">
                <a:solidFill>
                  <a:schemeClr val="tx2"/>
                </a:solidFill>
              </a:rPr>
              <a:t>J </a:t>
            </a:r>
            <a:r>
              <a:rPr lang="en-US" sz="1800" i="1" dirty="0" err="1" smtClean="0">
                <a:solidFill>
                  <a:schemeClr val="tx2"/>
                </a:solidFill>
              </a:rPr>
              <a:t>Prosthet</a:t>
            </a:r>
            <a:r>
              <a:rPr lang="en-US" sz="1800" i="1" dirty="0" smtClean="0">
                <a:solidFill>
                  <a:schemeClr val="tx2"/>
                </a:solidFill>
              </a:rPr>
              <a:t> Dent</a:t>
            </a:r>
            <a:r>
              <a:rPr lang="en-US" sz="1800" dirty="0" smtClean="0">
                <a:solidFill>
                  <a:schemeClr val="tx2"/>
                </a:solidFill>
              </a:rPr>
              <a:t>1992;68:428-35</a:t>
            </a:r>
          </a:p>
          <a:p>
            <a:pPr marL="0" indent="0">
              <a:buFont typeface="ZapfDingbats BT" pitchFamily="18" charset="2"/>
              <a:buNone/>
              <a:defRPr/>
            </a:pPr>
            <a:endParaRPr lang="en-US" sz="1800" dirty="0" smtClean="0">
              <a:solidFill>
                <a:schemeClr val="tx2"/>
              </a:solidFill>
            </a:endParaRPr>
          </a:p>
          <a:p>
            <a:pPr>
              <a:buClr>
                <a:srgbClr val="FF0000"/>
              </a:buClr>
              <a:buFont typeface="Wingdings 2" pitchFamily="18" charset="2"/>
              <a:buChar char="¢"/>
              <a:defRPr/>
            </a:pPr>
            <a:r>
              <a:rPr lang="en-US" sz="1600" dirty="0" smtClean="0"/>
              <a:t>Standardized plastic analogues simulating an </a:t>
            </a:r>
            <a:r>
              <a:rPr lang="en-US" sz="1600" dirty="0" err="1" smtClean="0"/>
              <a:t>endodontically</a:t>
            </a:r>
            <a:r>
              <a:rPr lang="en-US" sz="1600" dirty="0" smtClean="0"/>
              <a:t> treated maxillary central incisor root were used to investigate the resistance to root fracture in </a:t>
            </a:r>
            <a:r>
              <a:rPr lang="en-US" sz="1600" dirty="0" err="1" smtClean="0"/>
              <a:t>endodontically</a:t>
            </a:r>
            <a:r>
              <a:rPr lang="en-US" sz="1600" dirty="0" smtClean="0"/>
              <a:t> treated teeth. </a:t>
            </a:r>
          </a:p>
          <a:p>
            <a:pPr>
              <a:buClr>
                <a:srgbClr val="FF0000"/>
              </a:buClr>
              <a:buFont typeface="Wingdings 2" pitchFamily="18" charset="2"/>
              <a:buChar char="¢"/>
              <a:defRPr/>
            </a:pPr>
            <a:r>
              <a:rPr lang="en-US" sz="1600" dirty="0" smtClean="0"/>
              <a:t>Three different post and core systems were used: </a:t>
            </a:r>
          </a:p>
          <a:p>
            <a:pPr lvl="1">
              <a:buClr>
                <a:srgbClr val="FF0000"/>
              </a:buClr>
              <a:buFont typeface="Wingdings 2" pitchFamily="18" charset="2"/>
              <a:buChar char="¢"/>
              <a:defRPr/>
            </a:pPr>
            <a:r>
              <a:rPr lang="en-US" sz="1200" dirty="0" smtClean="0"/>
              <a:t>(1) cast post and core </a:t>
            </a:r>
          </a:p>
          <a:p>
            <a:pPr lvl="1">
              <a:buClr>
                <a:srgbClr val="FF0000"/>
              </a:buClr>
              <a:buFont typeface="Wingdings 2" pitchFamily="18" charset="2"/>
              <a:buChar char="¢"/>
              <a:defRPr/>
            </a:pPr>
            <a:r>
              <a:rPr lang="en-US" sz="1200" dirty="0" smtClean="0"/>
              <a:t>(2) Para-Post Plus post </a:t>
            </a:r>
          </a:p>
          <a:p>
            <a:pPr lvl="1">
              <a:buClr>
                <a:srgbClr val="FF0000"/>
              </a:buClr>
              <a:buFont typeface="Wingdings 2" pitchFamily="18" charset="2"/>
              <a:buChar char="¢"/>
              <a:defRPr/>
            </a:pPr>
            <a:r>
              <a:rPr lang="en-US" sz="1200" dirty="0" smtClean="0"/>
              <a:t>(3) Flexi-Post post. </a:t>
            </a:r>
          </a:p>
          <a:p>
            <a:pPr>
              <a:buClr>
                <a:srgbClr val="FF0000"/>
              </a:buClr>
              <a:buFont typeface="Wingdings 2" pitchFamily="18" charset="2"/>
              <a:buChar char="¢"/>
              <a:defRPr/>
            </a:pPr>
            <a:r>
              <a:rPr lang="en-US" sz="1600" dirty="0" smtClean="0"/>
              <a:t>The core build-up material selected in this study was </a:t>
            </a:r>
            <a:r>
              <a:rPr lang="en-US" sz="1600" dirty="0" err="1" smtClean="0"/>
              <a:t>Ketac</a:t>
            </a:r>
            <a:r>
              <a:rPr lang="en-US" sz="1600" dirty="0" smtClean="0"/>
              <a:t> Silver material, after which a crown preparation was made on each analogue. Two types of preparations were used: a wide chamfer margin (butt-joint) and a wide chamfer margin with a 1.0 mm circumferential bevel. </a:t>
            </a:r>
          </a:p>
          <a:p>
            <a:pPr>
              <a:buClr>
                <a:srgbClr val="FF0000"/>
              </a:buClr>
              <a:buFont typeface="Wingdings 2" pitchFamily="18" charset="2"/>
              <a:buChar char="¢"/>
              <a:defRPr/>
            </a:pPr>
            <a:r>
              <a:rPr lang="en-US" sz="1600" dirty="0" smtClean="0"/>
              <a:t>An </a:t>
            </a:r>
            <a:r>
              <a:rPr lang="en-US" sz="1600" dirty="0" err="1" smtClean="0"/>
              <a:t>overcasting</a:t>
            </a:r>
            <a:r>
              <a:rPr lang="en-US" sz="1600" dirty="0" smtClean="0"/>
              <a:t> was fabricated and was permanently cemented on each preparation. Assemblies were subjected to an increasing lingual oblique force until fracture occurred. </a:t>
            </a:r>
          </a:p>
          <a:p>
            <a:pPr>
              <a:buClr>
                <a:srgbClr val="FF0000"/>
              </a:buClr>
              <a:buFont typeface="Wingdings 2" pitchFamily="18" charset="2"/>
              <a:buChar char="¢"/>
              <a:defRPr/>
            </a:pPr>
            <a:r>
              <a:rPr lang="en-US" sz="1600" dirty="0" smtClean="0"/>
              <a:t>Beveled preparations with a concomitant final restoration provided a significant increased resistance to root fracture. Furthermore, vertical fracture occurred twice as often with </a:t>
            </a:r>
            <a:r>
              <a:rPr lang="en-US" sz="1600" dirty="0" err="1" smtClean="0"/>
              <a:t>nonbeveled</a:t>
            </a:r>
            <a:r>
              <a:rPr lang="en-US" sz="1600" dirty="0" smtClean="0"/>
              <a:t> preparations.</a:t>
            </a:r>
          </a:p>
          <a:p>
            <a:pPr>
              <a:buFont typeface="ZapfDingbats BT" pitchFamily="18" charset="2"/>
              <a:buChar char="•"/>
              <a:defRPr/>
            </a:pPr>
            <a:endParaRPr lang="en-US" sz="1600"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285875"/>
            <a:ext cx="7772400" cy="4962525"/>
          </a:xfrm>
        </p:spPr>
        <p:txBody>
          <a:bodyPr/>
          <a:lstStyle/>
          <a:p>
            <a:pPr marL="0" indent="0">
              <a:buFont typeface="ZapfDingbats BT" pitchFamily="18" charset="2"/>
              <a:buNone/>
              <a:defRPr/>
            </a:pPr>
            <a:r>
              <a:rPr lang="en-US" sz="1800" dirty="0" err="1" smtClean="0">
                <a:solidFill>
                  <a:schemeClr val="tx2"/>
                </a:solidFill>
              </a:rPr>
              <a:t>Murgel</a:t>
            </a:r>
            <a:r>
              <a:rPr lang="en-US" sz="1800" dirty="0" smtClean="0">
                <a:solidFill>
                  <a:schemeClr val="tx2"/>
                </a:solidFill>
              </a:rPr>
              <a:t>, CA and Walton RE.  Vertical root fracture and dentin deformation in curved roots: the influence of spreader design.  </a:t>
            </a:r>
            <a:r>
              <a:rPr lang="en-US" sz="1800" dirty="0" err="1" smtClean="0">
                <a:solidFill>
                  <a:schemeClr val="tx2"/>
                </a:solidFill>
              </a:rPr>
              <a:t>Endod</a:t>
            </a:r>
            <a:r>
              <a:rPr lang="en-US" sz="1800" dirty="0" smtClean="0">
                <a:solidFill>
                  <a:schemeClr val="tx2"/>
                </a:solidFill>
              </a:rPr>
              <a:t> Dent </a:t>
            </a:r>
            <a:r>
              <a:rPr lang="en-US" sz="1800" dirty="0" err="1" smtClean="0">
                <a:solidFill>
                  <a:schemeClr val="tx2"/>
                </a:solidFill>
              </a:rPr>
              <a:t>Traumatol</a:t>
            </a:r>
            <a:r>
              <a:rPr lang="en-US" sz="1800" dirty="0" smtClean="0">
                <a:solidFill>
                  <a:schemeClr val="tx2"/>
                </a:solidFill>
              </a:rPr>
              <a:t> 1990;6:273-8</a:t>
            </a:r>
          </a:p>
          <a:p>
            <a:pPr marL="0" indent="0">
              <a:buFont typeface="ZapfDingbats BT" pitchFamily="18" charset="2"/>
              <a:buNone/>
              <a:defRPr/>
            </a:pPr>
            <a:endParaRPr lang="en-US" sz="1800" dirty="0" smtClean="0">
              <a:solidFill>
                <a:schemeClr val="tx2"/>
              </a:solidFill>
            </a:endParaRPr>
          </a:p>
          <a:p>
            <a:pPr>
              <a:buClr>
                <a:srgbClr val="FF0000"/>
              </a:buClr>
              <a:buFont typeface="Wingdings 2" pitchFamily="18" charset="2"/>
              <a:buChar char="¢"/>
              <a:defRPr/>
            </a:pPr>
            <a:r>
              <a:rPr lang="en-US" sz="1800" dirty="0" smtClean="0"/>
              <a:t>The effect of lateral condensation using different tapered spreaders was evaluated in curved mesiobuccal roots of maxillary molars following step-back preparation. Strain gauges applied to the root surfaces measured dentin deformation during controlled lateral condensation with either fine finger or D11 spreaders. </a:t>
            </a:r>
          </a:p>
          <a:p>
            <a:pPr>
              <a:buClr>
                <a:srgbClr val="FF0000"/>
              </a:buClr>
              <a:buFont typeface="Wingdings 2" pitchFamily="18" charset="2"/>
              <a:buChar char="¢"/>
              <a:defRPr/>
            </a:pPr>
            <a:r>
              <a:rPr lang="en-US" sz="1800" dirty="0" smtClean="0"/>
              <a:t>After obturation, roots were cross sectioned and analyzed under the stereomicroscope to detect the presence and pattern of fractures. The results showed no statistical difference between spreader designs as to mean distortion and the incidence of fractures; however several specimens in the D11 group showed high root distortion measurements. When fractures occurred, there were no consistent patterns of fracture in either spreader group. </a:t>
            </a:r>
            <a:endParaRPr lang="en-US" sz="1800"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169988"/>
            <a:ext cx="7772400" cy="5078412"/>
          </a:xfrm>
        </p:spPr>
        <p:txBody>
          <a:bodyPr/>
          <a:lstStyle/>
          <a:p>
            <a:pPr marL="0" indent="0">
              <a:buFont typeface="ZapfDingbats BT" pitchFamily="18" charset="2"/>
              <a:buNone/>
              <a:defRPr/>
            </a:pPr>
            <a:r>
              <a:rPr lang="en-US" sz="1600" dirty="0" err="1" smtClean="0">
                <a:solidFill>
                  <a:schemeClr val="tx2"/>
                </a:solidFill>
              </a:rPr>
              <a:t>Tamse</a:t>
            </a:r>
            <a:r>
              <a:rPr lang="en-US" sz="1600" dirty="0" smtClean="0">
                <a:solidFill>
                  <a:schemeClr val="tx2"/>
                </a:solidFill>
              </a:rPr>
              <a:t> A, Fuss Z, </a:t>
            </a:r>
            <a:r>
              <a:rPr lang="en-US" sz="1600" dirty="0" err="1" smtClean="0">
                <a:solidFill>
                  <a:schemeClr val="tx2"/>
                </a:solidFill>
              </a:rPr>
              <a:t>Lustig</a:t>
            </a:r>
            <a:r>
              <a:rPr lang="en-US" sz="1600" dirty="0" smtClean="0">
                <a:solidFill>
                  <a:schemeClr val="tx2"/>
                </a:solidFill>
              </a:rPr>
              <a:t> J, </a:t>
            </a:r>
            <a:r>
              <a:rPr lang="en-US" sz="1600" dirty="0" err="1" smtClean="0">
                <a:solidFill>
                  <a:schemeClr val="tx2"/>
                </a:solidFill>
              </a:rPr>
              <a:t>Ganor</a:t>
            </a:r>
            <a:r>
              <a:rPr lang="en-US" sz="1600" dirty="0" smtClean="0">
                <a:solidFill>
                  <a:schemeClr val="tx2"/>
                </a:solidFill>
              </a:rPr>
              <a:t> Y, </a:t>
            </a:r>
            <a:r>
              <a:rPr lang="en-US" sz="1600" dirty="0" err="1" smtClean="0">
                <a:solidFill>
                  <a:schemeClr val="tx2"/>
                </a:solidFill>
              </a:rPr>
              <a:t>Kaffe</a:t>
            </a:r>
            <a:r>
              <a:rPr lang="en-US" sz="1600" dirty="0" smtClean="0">
                <a:solidFill>
                  <a:schemeClr val="tx2"/>
                </a:solidFill>
              </a:rPr>
              <a:t> I.  Radiographic features of vertically fractured, </a:t>
            </a:r>
            <a:r>
              <a:rPr lang="en-US" sz="1600" dirty="0" err="1" smtClean="0">
                <a:solidFill>
                  <a:schemeClr val="tx2"/>
                </a:solidFill>
              </a:rPr>
              <a:t>endodontically</a:t>
            </a:r>
            <a:r>
              <a:rPr lang="en-US" sz="1600" dirty="0" smtClean="0">
                <a:solidFill>
                  <a:schemeClr val="tx2"/>
                </a:solidFill>
              </a:rPr>
              <a:t> treated maxillary premolars.  </a:t>
            </a:r>
            <a:r>
              <a:rPr lang="en-US" sz="1600" i="1" dirty="0" smtClean="0">
                <a:solidFill>
                  <a:schemeClr val="tx2"/>
                </a:solidFill>
              </a:rPr>
              <a:t>Oral </a:t>
            </a:r>
            <a:r>
              <a:rPr lang="en-US" sz="1600" i="1" dirty="0" err="1" smtClean="0">
                <a:solidFill>
                  <a:schemeClr val="tx2"/>
                </a:solidFill>
              </a:rPr>
              <a:t>Surg</a:t>
            </a:r>
            <a:r>
              <a:rPr lang="en-US" sz="1600" i="1" dirty="0" smtClean="0">
                <a:solidFill>
                  <a:schemeClr val="tx2"/>
                </a:solidFill>
              </a:rPr>
              <a:t> Oral Med Oral </a:t>
            </a:r>
            <a:r>
              <a:rPr lang="en-US" sz="1600" i="1" dirty="0" err="1" smtClean="0">
                <a:solidFill>
                  <a:schemeClr val="tx2"/>
                </a:solidFill>
              </a:rPr>
              <a:t>Pathol</a:t>
            </a:r>
            <a:r>
              <a:rPr lang="en-US" sz="1600" i="1" dirty="0" smtClean="0">
                <a:solidFill>
                  <a:schemeClr val="tx2"/>
                </a:solidFill>
              </a:rPr>
              <a:t> Oral </a:t>
            </a:r>
            <a:r>
              <a:rPr lang="en-US" sz="1600" i="1" dirty="0" err="1" smtClean="0">
                <a:solidFill>
                  <a:schemeClr val="tx2"/>
                </a:solidFill>
              </a:rPr>
              <a:t>Radiol</a:t>
            </a:r>
            <a:r>
              <a:rPr lang="en-US" sz="1600" i="1" dirty="0" smtClean="0">
                <a:solidFill>
                  <a:schemeClr val="tx2"/>
                </a:solidFill>
              </a:rPr>
              <a:t> </a:t>
            </a:r>
            <a:r>
              <a:rPr lang="en-US" sz="1600" i="1" dirty="0" err="1" smtClean="0">
                <a:solidFill>
                  <a:schemeClr val="tx2"/>
                </a:solidFill>
              </a:rPr>
              <a:t>Endod</a:t>
            </a:r>
            <a:r>
              <a:rPr lang="en-US" sz="1600" dirty="0" smtClean="0">
                <a:solidFill>
                  <a:schemeClr val="tx2"/>
                </a:solidFill>
              </a:rPr>
              <a:t> 1999;88:348-52</a:t>
            </a:r>
          </a:p>
          <a:p>
            <a:pPr>
              <a:buFont typeface="ZapfDingbats BT" pitchFamily="18" charset="2"/>
              <a:buChar char="•"/>
              <a:defRPr/>
            </a:pPr>
            <a:endParaRPr lang="en-US" sz="1600" dirty="0" smtClean="0"/>
          </a:p>
          <a:p>
            <a:pPr marL="0" indent="0">
              <a:buFont typeface="ZapfDingbats BT" pitchFamily="18" charset="2"/>
              <a:buNone/>
              <a:defRPr/>
            </a:pPr>
            <a:r>
              <a:rPr lang="en-US" sz="1600" dirty="0" smtClean="0"/>
              <a:t>Evaluate the most frequent radiographic appearance of bony lesions associated with vertically fractured roots of </a:t>
            </a:r>
            <a:r>
              <a:rPr lang="en-US" sz="1600" dirty="0" err="1" smtClean="0"/>
              <a:t>endodontically</a:t>
            </a:r>
            <a:r>
              <a:rPr lang="en-US" sz="1600" dirty="0" smtClean="0"/>
              <a:t> treated maxillary premolars.</a:t>
            </a:r>
          </a:p>
          <a:p>
            <a:pPr marL="0" indent="0">
              <a:buFont typeface="ZapfDingbats BT" pitchFamily="18" charset="2"/>
              <a:buNone/>
              <a:defRPr/>
            </a:pPr>
            <a:endParaRPr lang="en-US" sz="1600" dirty="0" smtClean="0"/>
          </a:p>
          <a:p>
            <a:pPr marL="574675">
              <a:buClr>
                <a:srgbClr val="FF0000"/>
              </a:buClr>
              <a:buFont typeface="Wingdings 2" pitchFamily="18" charset="2"/>
              <a:buChar char="¢"/>
              <a:defRPr/>
            </a:pPr>
            <a:r>
              <a:rPr lang="en-US" sz="1600" dirty="0" smtClean="0"/>
              <a:t>The radiographic features of 102 </a:t>
            </a:r>
            <a:r>
              <a:rPr lang="en-US" sz="1600" dirty="0" err="1" smtClean="0"/>
              <a:t>endodontically</a:t>
            </a:r>
            <a:r>
              <a:rPr lang="en-US" sz="1600" dirty="0" smtClean="0"/>
              <a:t> treated teeth and their </a:t>
            </a:r>
            <a:r>
              <a:rPr lang="en-US" sz="1600" dirty="0" err="1" smtClean="0"/>
              <a:t>periradicular</a:t>
            </a:r>
            <a:r>
              <a:rPr lang="en-US" sz="1600" dirty="0" smtClean="0"/>
              <a:t> areas (51 with and 51 without vertically fractured roots) were compared. </a:t>
            </a:r>
          </a:p>
          <a:p>
            <a:pPr marL="574675">
              <a:buClr>
                <a:srgbClr val="FF0000"/>
              </a:buClr>
              <a:buFont typeface="Wingdings 2" pitchFamily="18" charset="2"/>
              <a:buChar char="¢"/>
              <a:defRPr/>
            </a:pPr>
            <a:r>
              <a:rPr lang="en-US" sz="1600" dirty="0" smtClean="0"/>
              <a:t>The predominant appearance of the </a:t>
            </a:r>
            <a:r>
              <a:rPr lang="en-US" sz="1600" dirty="0" err="1" smtClean="0"/>
              <a:t>periradicular</a:t>
            </a:r>
            <a:r>
              <a:rPr lang="en-US" sz="1600" dirty="0" smtClean="0"/>
              <a:t> area in the teeth with vertically fractured roots was the "halo" lesion (57%); by contrast, in the non-vertically fractured roots group, a "</a:t>
            </a:r>
            <a:r>
              <a:rPr lang="en-US" sz="1600" dirty="0" err="1" smtClean="0"/>
              <a:t>periapical</a:t>
            </a:r>
            <a:r>
              <a:rPr lang="en-US" sz="1600" dirty="0" smtClean="0"/>
              <a:t>" radiolucent lesion was most frequently found (55%). Angular bone loss (14%) and periodontal </a:t>
            </a:r>
            <a:r>
              <a:rPr lang="en-US" sz="1600" dirty="0" err="1" smtClean="0"/>
              <a:t>radiolucency</a:t>
            </a:r>
            <a:r>
              <a:rPr lang="en-US" sz="1600" dirty="0" smtClean="0"/>
              <a:t> (14%) were also typical radiolucent lesions in the vertically fractured teeth. </a:t>
            </a:r>
          </a:p>
          <a:p>
            <a:pPr marL="574675">
              <a:buClr>
                <a:srgbClr val="FF0000"/>
              </a:buClr>
              <a:buFont typeface="Wingdings 2" pitchFamily="18" charset="2"/>
              <a:buChar char="¢"/>
              <a:defRPr/>
            </a:pPr>
            <a:r>
              <a:rPr lang="en-US" sz="1600" dirty="0" err="1" smtClean="0"/>
              <a:t>The"Halo</a:t>
            </a:r>
            <a:r>
              <a:rPr lang="en-US" sz="1600" dirty="0" smtClean="0"/>
              <a:t>" lesion, </a:t>
            </a:r>
            <a:r>
              <a:rPr lang="en-US" sz="1600" dirty="0" err="1" smtClean="0"/>
              <a:t>perilateral</a:t>
            </a:r>
            <a:r>
              <a:rPr lang="en-US" sz="1600" dirty="0" smtClean="0"/>
              <a:t> </a:t>
            </a:r>
            <a:r>
              <a:rPr lang="en-US" sz="1600" dirty="0" err="1" smtClean="0"/>
              <a:t>radiolucency</a:t>
            </a:r>
            <a:r>
              <a:rPr lang="en-US" sz="1600" dirty="0" smtClean="0"/>
              <a:t>, and angular </a:t>
            </a:r>
            <a:r>
              <a:rPr lang="en-US" sz="1600" dirty="0" err="1" smtClean="0"/>
              <a:t>resorption</a:t>
            </a:r>
            <a:r>
              <a:rPr lang="en-US" sz="1600" dirty="0" smtClean="0"/>
              <a:t> of the </a:t>
            </a:r>
            <a:r>
              <a:rPr lang="en-US" sz="1600" dirty="0" err="1" smtClean="0"/>
              <a:t>crestal</a:t>
            </a:r>
            <a:r>
              <a:rPr lang="en-US" sz="1600" dirty="0" smtClean="0"/>
              <a:t> bone, combined with diffuse or defined but not corticated borders, indicated a high probability of vertical root fracture in maxillary premolars.</a:t>
            </a:r>
          </a:p>
          <a:p>
            <a:pPr marL="574675">
              <a:buClr>
                <a:srgbClr val="FF0000"/>
              </a:buClr>
              <a:buFont typeface="Wingdings 2" pitchFamily="18" charset="2"/>
              <a:buChar char="¢"/>
              <a:defRPr/>
            </a:pPr>
            <a:endParaRPr lang="en-US" sz="1600"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852488"/>
            <a:ext cx="7772400" cy="5395912"/>
          </a:xfrm>
        </p:spPr>
        <p:txBody>
          <a:bodyPr/>
          <a:lstStyle/>
          <a:p>
            <a:pPr marL="0" indent="0">
              <a:buFont typeface="ZapfDingbats BT" pitchFamily="18" charset="2"/>
              <a:buNone/>
              <a:defRPr/>
            </a:pPr>
            <a:r>
              <a:rPr lang="en-US" sz="1800" dirty="0" err="1" smtClean="0">
                <a:solidFill>
                  <a:schemeClr val="tx2"/>
                </a:solidFill>
              </a:rPr>
              <a:t>Lindauer</a:t>
            </a:r>
            <a:r>
              <a:rPr lang="en-US" sz="1800" dirty="0" smtClean="0">
                <a:solidFill>
                  <a:schemeClr val="tx2"/>
                </a:solidFill>
              </a:rPr>
              <a:t> PA, Campbell AD, Hicks ML, </a:t>
            </a:r>
            <a:r>
              <a:rPr lang="en-US" sz="1800" dirty="0" err="1" smtClean="0">
                <a:solidFill>
                  <a:schemeClr val="tx2"/>
                </a:solidFill>
              </a:rPr>
              <a:t>Pelleu</a:t>
            </a:r>
            <a:r>
              <a:rPr lang="en-US" sz="1800" dirty="0" smtClean="0">
                <a:solidFill>
                  <a:schemeClr val="tx2"/>
                </a:solidFill>
              </a:rPr>
              <a:t> GB.  Vertical root fractures in curved roots under simulated clinical conditions.  </a:t>
            </a:r>
            <a:r>
              <a:rPr lang="en-US" sz="1800" i="1" dirty="0" smtClean="0">
                <a:solidFill>
                  <a:schemeClr val="tx2"/>
                </a:solidFill>
              </a:rPr>
              <a:t>J Endo</a:t>
            </a:r>
            <a:r>
              <a:rPr lang="en-US" sz="1800" dirty="0" smtClean="0">
                <a:solidFill>
                  <a:schemeClr val="tx2"/>
                </a:solidFill>
              </a:rPr>
              <a:t> 1989;15:345-9</a:t>
            </a:r>
          </a:p>
          <a:p>
            <a:pPr marL="0" indent="0">
              <a:buFont typeface="ZapfDingbats BT" pitchFamily="18" charset="2"/>
              <a:buNone/>
              <a:defRPr/>
            </a:pPr>
            <a:endParaRPr lang="en-US" sz="1800" dirty="0" smtClean="0">
              <a:solidFill>
                <a:schemeClr val="tx2"/>
              </a:solidFill>
            </a:endParaRPr>
          </a:p>
          <a:p>
            <a:pPr>
              <a:buClr>
                <a:srgbClr val="FF0000"/>
              </a:buClr>
              <a:buFont typeface="Wingdings 2" pitchFamily="18" charset="2"/>
              <a:buChar char="¢"/>
              <a:defRPr/>
            </a:pPr>
            <a:r>
              <a:rPr lang="en-US" sz="1800" dirty="0" smtClean="0"/>
              <a:t>Determine the incidence of vertical root fractures in the mesial roots of 120 extracted human </a:t>
            </a:r>
            <a:r>
              <a:rPr lang="en-US" sz="1800" dirty="0" err="1" smtClean="0"/>
              <a:t>mandibular</a:t>
            </a:r>
            <a:r>
              <a:rPr lang="en-US" sz="1800" dirty="0" smtClean="0"/>
              <a:t> molars that were </a:t>
            </a:r>
            <a:r>
              <a:rPr lang="en-US" sz="1800" dirty="0" err="1" smtClean="0"/>
              <a:t>endodontically</a:t>
            </a:r>
            <a:r>
              <a:rPr lang="en-US" sz="1800" dirty="0" smtClean="0"/>
              <a:t> prepared by hand or ultrasonic instrumentation and </a:t>
            </a:r>
            <a:r>
              <a:rPr lang="en-US" sz="1800" dirty="0" err="1" smtClean="0"/>
              <a:t>obturated</a:t>
            </a:r>
            <a:r>
              <a:rPr lang="en-US" sz="1800" dirty="0" smtClean="0"/>
              <a:t> with laterally condensed gutta-percha and sealer using finger and hand spreaders.</a:t>
            </a:r>
          </a:p>
          <a:p>
            <a:pPr>
              <a:buClr>
                <a:srgbClr val="FF0000"/>
              </a:buClr>
              <a:buFont typeface="Wingdings 2" pitchFamily="18" charset="2"/>
              <a:buChar char="¢"/>
              <a:defRPr/>
            </a:pPr>
            <a:r>
              <a:rPr lang="en-US" sz="1800" dirty="0" smtClean="0"/>
              <a:t>Obturation was accomplished by laterally condensing gutta-percha and sealer with B-finger or D11T hand spreaders. </a:t>
            </a:r>
          </a:p>
          <a:p>
            <a:pPr>
              <a:buClr>
                <a:srgbClr val="FF0000"/>
              </a:buClr>
              <a:buFont typeface="Wingdings 2" pitchFamily="18" charset="2"/>
              <a:buChar char="¢"/>
              <a:defRPr/>
            </a:pPr>
            <a:r>
              <a:rPr lang="en-US" sz="1800" dirty="0" smtClean="0"/>
              <a:t>Teeth were </a:t>
            </a:r>
            <a:r>
              <a:rPr lang="en-US" sz="1800" dirty="0" err="1" smtClean="0"/>
              <a:t>obturated</a:t>
            </a:r>
            <a:r>
              <a:rPr lang="en-US" sz="1800" dirty="0" smtClean="0"/>
              <a:t> using forces in the range of 1 to 3 kg or 4.5 to 7.5 kg. Three teeth </a:t>
            </a:r>
            <a:r>
              <a:rPr lang="en-US" sz="1800" dirty="0" err="1" smtClean="0"/>
              <a:t>obturated</a:t>
            </a:r>
            <a:r>
              <a:rPr lang="en-US" sz="1800" dirty="0" smtClean="0"/>
              <a:t> with the D11T hand spreader using 7.0 to 7.3 kg of force demonstrated vertical root fractures. </a:t>
            </a:r>
          </a:p>
          <a:p>
            <a:pPr>
              <a:buClr>
                <a:srgbClr val="FF0000"/>
              </a:buClr>
              <a:buFont typeface="Wingdings 2" pitchFamily="18" charset="2"/>
              <a:buChar char="¢"/>
              <a:defRPr/>
            </a:pPr>
            <a:r>
              <a:rPr lang="en-US" sz="1800" dirty="0" smtClean="0"/>
              <a:t>The results suggest that in vitro the range of forces reported as most commonly used by </a:t>
            </a:r>
            <a:r>
              <a:rPr lang="en-US" sz="1800" dirty="0" err="1" smtClean="0"/>
              <a:t>endodontists</a:t>
            </a:r>
            <a:r>
              <a:rPr lang="en-US" sz="1800" dirty="0" smtClean="0"/>
              <a:t> to laterally condense gutta-percha (1.0 to 3.0 kg) and those of a higher magnitude up to 4.9 kg are safe and will not result in vertical root fractures of mesial roots of </a:t>
            </a:r>
            <a:r>
              <a:rPr lang="en-US" sz="1800" dirty="0" err="1" smtClean="0"/>
              <a:t>mandibular</a:t>
            </a:r>
            <a:r>
              <a:rPr lang="en-US" sz="1800" dirty="0" smtClean="0"/>
              <a:t> molars.</a:t>
            </a:r>
          </a:p>
          <a:p>
            <a:pPr>
              <a:buFont typeface="ZapfDingbats BT" pitchFamily="18" charset="2"/>
              <a:buChar char="•"/>
              <a:defRPr/>
            </a:pPr>
            <a:endParaRPr lang="en-US" sz="1800"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000125"/>
            <a:ext cx="7772400" cy="5248275"/>
          </a:xfrm>
        </p:spPr>
        <p:txBody>
          <a:bodyPr/>
          <a:lstStyle/>
          <a:p>
            <a:pPr marL="0" indent="0">
              <a:buFont typeface="ZapfDingbats BT" pitchFamily="18" charset="2"/>
              <a:buNone/>
              <a:defRPr/>
            </a:pPr>
            <a:r>
              <a:rPr lang="en-US" sz="2400" dirty="0" err="1" smtClean="0">
                <a:solidFill>
                  <a:schemeClr val="tx2"/>
                </a:solidFill>
              </a:rPr>
              <a:t>Morfis</a:t>
            </a:r>
            <a:r>
              <a:rPr lang="en-US" sz="2400" dirty="0" smtClean="0">
                <a:solidFill>
                  <a:schemeClr val="tx2"/>
                </a:solidFill>
              </a:rPr>
              <a:t> AS.  Vertical root fractures.  </a:t>
            </a:r>
            <a:r>
              <a:rPr lang="en-US" sz="2400" i="1" dirty="0" smtClean="0">
                <a:solidFill>
                  <a:schemeClr val="tx2"/>
                </a:solidFill>
              </a:rPr>
              <a:t>Oral </a:t>
            </a:r>
            <a:r>
              <a:rPr lang="en-US" sz="2400" i="1" dirty="0" err="1" smtClean="0">
                <a:solidFill>
                  <a:schemeClr val="tx2"/>
                </a:solidFill>
              </a:rPr>
              <a:t>Surg</a:t>
            </a:r>
            <a:r>
              <a:rPr lang="en-US" sz="2400" i="1" dirty="0" smtClean="0">
                <a:solidFill>
                  <a:schemeClr val="tx2"/>
                </a:solidFill>
              </a:rPr>
              <a:t> Oral Med Oral </a:t>
            </a:r>
            <a:r>
              <a:rPr lang="en-US" sz="2400" i="1" dirty="0" err="1" smtClean="0">
                <a:solidFill>
                  <a:schemeClr val="tx2"/>
                </a:solidFill>
              </a:rPr>
              <a:t>Pathol</a:t>
            </a:r>
            <a:r>
              <a:rPr lang="en-US" sz="2400" i="1" dirty="0" smtClean="0">
                <a:solidFill>
                  <a:schemeClr val="tx2"/>
                </a:solidFill>
              </a:rPr>
              <a:t> </a:t>
            </a:r>
            <a:r>
              <a:rPr lang="en-US" sz="2400" dirty="0" smtClean="0">
                <a:solidFill>
                  <a:schemeClr val="tx2"/>
                </a:solidFill>
              </a:rPr>
              <a:t> 1990;69:631-5</a:t>
            </a:r>
          </a:p>
          <a:p>
            <a:pPr marL="0" indent="0">
              <a:buFont typeface="ZapfDingbats BT" pitchFamily="18" charset="2"/>
              <a:buNone/>
              <a:defRPr/>
            </a:pPr>
            <a:endParaRPr lang="en-US" sz="2400" dirty="0">
              <a:solidFill>
                <a:schemeClr val="tx2"/>
              </a:solidFill>
            </a:endParaRPr>
          </a:p>
          <a:p>
            <a:pPr marL="0" indent="0">
              <a:buFont typeface="ZapfDingbats BT" pitchFamily="18" charset="2"/>
              <a:buNone/>
              <a:defRPr/>
            </a:pPr>
            <a:r>
              <a:rPr lang="en-US" sz="2400" dirty="0" smtClean="0"/>
              <a:t>Clinically and </a:t>
            </a:r>
            <a:r>
              <a:rPr lang="en-US" sz="2400" dirty="0" err="1" smtClean="0"/>
              <a:t>radiographically</a:t>
            </a:r>
            <a:r>
              <a:rPr lang="en-US" sz="2400" dirty="0" smtClean="0"/>
              <a:t> reviewed 303 patients with 460 single or </a:t>
            </a:r>
            <a:r>
              <a:rPr lang="en-US" sz="2400" dirty="0" err="1" smtClean="0"/>
              <a:t>multirooted</a:t>
            </a:r>
            <a:r>
              <a:rPr lang="en-US" sz="2400" dirty="0" smtClean="0"/>
              <a:t> </a:t>
            </a:r>
            <a:r>
              <a:rPr lang="en-US" sz="2400" dirty="0" err="1" smtClean="0"/>
              <a:t>endodontically</a:t>
            </a:r>
            <a:r>
              <a:rPr lang="en-US" sz="2400" dirty="0" smtClean="0"/>
              <a:t> treated teeth</a:t>
            </a:r>
            <a:r>
              <a:rPr lang="en-US" sz="2400" smtClean="0"/>
              <a:t>. </a:t>
            </a:r>
          </a:p>
          <a:p>
            <a:pPr marL="0" indent="0">
              <a:buFont typeface="ZapfDingbats BT" pitchFamily="18" charset="2"/>
              <a:buNone/>
              <a:defRPr/>
            </a:pPr>
            <a:endParaRPr lang="en-US" sz="2400" dirty="0" smtClean="0"/>
          </a:p>
          <a:p>
            <a:pPr>
              <a:buClr>
                <a:srgbClr val="FF0000"/>
              </a:buClr>
              <a:buFont typeface="Wingdings 2" pitchFamily="18" charset="2"/>
              <a:buChar char="¢"/>
              <a:defRPr/>
            </a:pPr>
            <a:r>
              <a:rPr lang="en-US" sz="2400" dirty="0" smtClean="0"/>
              <a:t>3.69% of the teeth had had vertical root fracture. Computer analysis, simple correlation hypothesis, and distribution method with 1 degree of freedom revealed significant correlation between vertical root fracture and the technique of instrumentation and obturation of the canal, the length of the post, and the existence of the post. </a:t>
            </a:r>
          </a:p>
          <a:p>
            <a:pPr>
              <a:buClr>
                <a:srgbClr val="FF0000"/>
              </a:buClr>
              <a:buFont typeface="Wingdings 2" pitchFamily="18" charset="2"/>
              <a:buChar char="¢"/>
              <a:defRPr/>
            </a:pPr>
            <a:endParaRPr 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Grp="1" noChangeArrowheads="1"/>
          </p:cNvSpPr>
          <p:nvPr>
            <p:ph type="body" idx="1"/>
          </p:nvPr>
        </p:nvSpPr>
        <p:spPr>
          <a:xfrm>
            <a:off x="838200" y="2074863"/>
            <a:ext cx="7772400" cy="4294187"/>
          </a:xfrm>
        </p:spPr>
        <p:txBody>
          <a:bodyPr/>
          <a:lstStyle/>
          <a:p>
            <a:pPr lvl="1">
              <a:defRPr/>
            </a:pPr>
            <a:r>
              <a:rPr lang="en-US" sz="2400" dirty="0" smtClean="0"/>
              <a:t>described as an incomplete fracture</a:t>
            </a:r>
          </a:p>
          <a:p>
            <a:pPr lvl="1">
              <a:defRPr/>
            </a:pPr>
            <a:r>
              <a:rPr lang="en-US" sz="2400" dirty="0" smtClean="0"/>
              <a:t>often occurs in posterior teeth</a:t>
            </a:r>
          </a:p>
          <a:p>
            <a:pPr lvl="1">
              <a:defRPr/>
            </a:pPr>
            <a:r>
              <a:rPr lang="en-US" sz="2400" dirty="0" smtClean="0"/>
              <a:t>cracks generally run in a mesial to distal direction</a:t>
            </a:r>
          </a:p>
          <a:p>
            <a:pPr lvl="1">
              <a:defRPr/>
            </a:pPr>
            <a:r>
              <a:rPr lang="en-US" sz="2400" dirty="0" smtClean="0"/>
              <a:t>occur primarily in molars </a:t>
            </a:r>
          </a:p>
          <a:p>
            <a:pPr lvl="1">
              <a:defRPr/>
            </a:pPr>
            <a:r>
              <a:rPr lang="en-US" sz="2400" dirty="0" smtClean="0"/>
              <a:t>the fracture may or may not involve the pulp</a:t>
            </a:r>
          </a:p>
          <a:p>
            <a:pPr lvl="1">
              <a:defRPr/>
            </a:pPr>
            <a:r>
              <a:rPr lang="en-US" sz="2400" dirty="0" smtClean="0"/>
              <a:t>symptoms include pain to mastication and thermal sensitivity</a:t>
            </a:r>
          </a:p>
          <a:p>
            <a:pPr lvl="1">
              <a:defRPr/>
            </a:pPr>
            <a:r>
              <a:rPr lang="en-US" sz="2400" dirty="0" smtClean="0"/>
              <a:t>the pulp may or may not be vital</a:t>
            </a:r>
          </a:p>
          <a:p>
            <a:pPr lvl="1">
              <a:defRPr/>
            </a:pPr>
            <a:r>
              <a:rPr lang="en-US" sz="2400" dirty="0" smtClean="0"/>
              <a:t>radiographs usually reveal normal </a:t>
            </a:r>
            <a:r>
              <a:rPr lang="en-US" sz="2400" dirty="0" err="1" smtClean="0"/>
              <a:t>periradicular</a:t>
            </a:r>
            <a:r>
              <a:rPr lang="en-US" sz="2400" dirty="0" smtClean="0"/>
              <a:t> structures</a:t>
            </a:r>
          </a:p>
          <a:p>
            <a:pPr marL="0" indent="0">
              <a:buFont typeface="ZapfDingbats BT" pitchFamily="18" charset="2"/>
              <a:buNone/>
              <a:defRPr/>
            </a:pPr>
            <a:endParaRPr lang="en-US" dirty="0" smtClean="0"/>
          </a:p>
        </p:txBody>
      </p:sp>
      <p:sp>
        <p:nvSpPr>
          <p:cNvPr id="37890" name="WordArt 4"/>
          <p:cNvSpPr>
            <a:spLocks noChangeArrowheads="1" noChangeShapeType="1" noTextEdit="1"/>
          </p:cNvSpPr>
          <p:nvPr/>
        </p:nvSpPr>
        <p:spPr bwMode="auto">
          <a:xfrm>
            <a:off x="708025" y="490538"/>
            <a:ext cx="2530475" cy="11811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b="1" kern="10">
                <a:ln w="9525">
                  <a:round/>
                  <a:headEnd/>
                  <a:tailEnd/>
                </a:ln>
                <a:gradFill rotWithShape="1">
                  <a:gsLst>
                    <a:gs pos="0">
                      <a:srgbClr val="FFE701"/>
                    </a:gs>
                    <a:gs pos="100000">
                      <a:srgbClr val="FE3E02"/>
                    </a:gs>
                  </a:gsLst>
                  <a:lin ang="5400000" scaled="1"/>
                </a:gradFill>
                <a:latin typeface="Impact"/>
              </a:rPr>
              <a:t>Cracked Tooth</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Grp="1" noChangeArrowheads="1"/>
          </p:cNvSpPr>
          <p:nvPr>
            <p:ph type="body" idx="1"/>
          </p:nvPr>
        </p:nvSpPr>
        <p:spPr>
          <a:xfrm>
            <a:off x="960438" y="2381250"/>
            <a:ext cx="7339012" cy="3670300"/>
          </a:xfrm>
        </p:spPr>
        <p:txBody>
          <a:bodyPr/>
          <a:lstStyle/>
          <a:p>
            <a:pPr lvl="1">
              <a:defRPr/>
            </a:pPr>
            <a:r>
              <a:rPr lang="en-US" sz="3600" dirty="0" smtClean="0"/>
              <a:t>Thermal Cycling</a:t>
            </a:r>
          </a:p>
          <a:p>
            <a:pPr lvl="1">
              <a:defRPr/>
            </a:pPr>
            <a:r>
              <a:rPr lang="en-US" sz="3600" dirty="0" smtClean="0"/>
              <a:t>Pin Placement</a:t>
            </a:r>
          </a:p>
          <a:p>
            <a:pPr lvl="1">
              <a:defRPr/>
            </a:pPr>
            <a:r>
              <a:rPr lang="en-US" sz="3600" dirty="0" smtClean="0"/>
              <a:t>Cementation of Inlays</a:t>
            </a:r>
          </a:p>
          <a:p>
            <a:pPr lvl="1">
              <a:defRPr/>
            </a:pPr>
            <a:r>
              <a:rPr lang="en-US" sz="3600" dirty="0" smtClean="0"/>
              <a:t>Piercings </a:t>
            </a:r>
          </a:p>
          <a:p>
            <a:pPr lvl="1">
              <a:defRPr/>
            </a:pPr>
            <a:r>
              <a:rPr lang="en-US" sz="3600" dirty="0" err="1" smtClean="0"/>
              <a:t>Masticatory</a:t>
            </a:r>
            <a:r>
              <a:rPr lang="en-US" sz="3600" dirty="0" smtClean="0"/>
              <a:t> / </a:t>
            </a:r>
            <a:r>
              <a:rPr lang="en-US" sz="3600" dirty="0" err="1" smtClean="0"/>
              <a:t>Occlusal</a:t>
            </a:r>
            <a:r>
              <a:rPr lang="en-US" sz="3600" dirty="0" smtClean="0"/>
              <a:t> Forces</a:t>
            </a:r>
          </a:p>
          <a:p>
            <a:pPr marL="0" indent="0">
              <a:buFont typeface="ZapfDingbats BT" pitchFamily="18" charset="2"/>
              <a:buNone/>
              <a:defRPr/>
            </a:pPr>
            <a:endParaRPr lang="en-US" dirty="0" smtClean="0"/>
          </a:p>
        </p:txBody>
      </p:sp>
      <p:sp>
        <p:nvSpPr>
          <p:cNvPr id="38914" name="WordArt 4"/>
          <p:cNvSpPr>
            <a:spLocks noChangeArrowheads="1" noChangeShapeType="1" noTextEdit="1"/>
          </p:cNvSpPr>
          <p:nvPr/>
        </p:nvSpPr>
        <p:spPr bwMode="auto">
          <a:xfrm>
            <a:off x="1181100" y="925513"/>
            <a:ext cx="1385888" cy="841375"/>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Etiology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3"/>
          <p:cNvSpPr>
            <a:spLocks noGrp="1" noChangeArrowheads="1"/>
          </p:cNvSpPr>
          <p:nvPr>
            <p:ph type="body" idx="1"/>
          </p:nvPr>
        </p:nvSpPr>
        <p:spPr/>
        <p:txBody>
          <a:bodyPr/>
          <a:lstStyle/>
          <a:p>
            <a:pPr lvl="1">
              <a:defRPr/>
            </a:pPr>
            <a:r>
              <a:rPr lang="en-US" dirty="0" smtClean="0"/>
              <a:t>A Good Dental History</a:t>
            </a:r>
          </a:p>
          <a:p>
            <a:pPr lvl="1">
              <a:defRPr/>
            </a:pPr>
            <a:r>
              <a:rPr lang="en-US" dirty="0" smtClean="0"/>
              <a:t>Dye Staining</a:t>
            </a:r>
          </a:p>
          <a:p>
            <a:pPr lvl="1">
              <a:defRPr/>
            </a:pPr>
            <a:r>
              <a:rPr lang="en-US" dirty="0" err="1" smtClean="0"/>
              <a:t>Transillumination</a:t>
            </a:r>
            <a:endParaRPr lang="en-US" dirty="0" smtClean="0"/>
          </a:p>
          <a:p>
            <a:pPr lvl="1">
              <a:defRPr/>
            </a:pPr>
            <a:r>
              <a:rPr lang="en-US" dirty="0" smtClean="0"/>
              <a:t>Periodontal Probing</a:t>
            </a:r>
          </a:p>
          <a:p>
            <a:pPr lvl="1">
              <a:defRPr/>
            </a:pPr>
            <a:r>
              <a:rPr lang="en-US" dirty="0" smtClean="0"/>
              <a:t>Biting on a Tooth </a:t>
            </a:r>
            <a:r>
              <a:rPr lang="en-US" dirty="0" err="1" smtClean="0"/>
              <a:t>Slooth</a:t>
            </a:r>
            <a:endParaRPr lang="en-US" dirty="0" smtClean="0"/>
          </a:p>
          <a:p>
            <a:pPr marL="0" indent="0">
              <a:buFont typeface="ZapfDingbats BT" pitchFamily="18" charset="2"/>
              <a:buNone/>
              <a:defRPr/>
            </a:pPr>
            <a:endParaRPr lang="en-US" dirty="0" smtClean="0"/>
          </a:p>
        </p:txBody>
      </p:sp>
      <p:sp>
        <p:nvSpPr>
          <p:cNvPr id="39938" name="WordArt 4"/>
          <p:cNvSpPr>
            <a:spLocks noChangeArrowheads="1" noChangeShapeType="1" noTextEdit="1"/>
          </p:cNvSpPr>
          <p:nvPr/>
        </p:nvSpPr>
        <p:spPr bwMode="auto">
          <a:xfrm>
            <a:off x="762000" y="1157288"/>
            <a:ext cx="2251075" cy="11811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Diagnostic Aids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3"/>
          <p:cNvSpPr>
            <a:spLocks noGrp="1" noChangeArrowheads="1"/>
          </p:cNvSpPr>
          <p:nvPr>
            <p:ph type="body" idx="1"/>
          </p:nvPr>
        </p:nvSpPr>
        <p:spPr>
          <a:xfrm>
            <a:off x="677863" y="2819400"/>
            <a:ext cx="7772400" cy="3429000"/>
          </a:xfrm>
        </p:spPr>
        <p:txBody>
          <a:bodyPr/>
          <a:lstStyle/>
          <a:p>
            <a:pPr marL="0" indent="0">
              <a:buFont typeface="ZapfDingbats BT" pitchFamily="18" charset="2"/>
              <a:buNone/>
              <a:defRPr/>
            </a:pPr>
            <a:r>
              <a:rPr lang="en-US" smtClean="0">
                <a:solidFill>
                  <a:schemeClr val="tx2"/>
                </a:solidFill>
              </a:rPr>
              <a:t>Gibbs, J.W.   </a:t>
            </a:r>
            <a:r>
              <a:rPr lang="en-US" i="1" smtClean="0">
                <a:solidFill>
                  <a:schemeClr val="tx2"/>
                </a:solidFill>
              </a:rPr>
              <a:t>Dental Digest</a:t>
            </a:r>
            <a:r>
              <a:rPr lang="en-US" smtClean="0">
                <a:solidFill>
                  <a:schemeClr val="tx2"/>
                </a:solidFill>
              </a:rPr>
              <a:t>  1954;60:158</a:t>
            </a:r>
          </a:p>
          <a:p>
            <a:pPr marL="0" indent="0">
              <a:buFont typeface="ZapfDingbats BT" pitchFamily="18" charset="2"/>
              <a:buNone/>
              <a:defRPr/>
            </a:pPr>
            <a:endParaRPr lang="en-US" smtClean="0">
              <a:solidFill>
                <a:schemeClr val="tx2"/>
              </a:solidFill>
            </a:endParaRPr>
          </a:p>
          <a:p>
            <a:pPr lvl="1">
              <a:defRPr/>
            </a:pPr>
            <a:r>
              <a:rPr lang="en-US" smtClean="0"/>
              <a:t>Described the clinically undiagnosed, incomplete cuspal fracture, and the symptom of pain during mastication in the absence of other findings.</a:t>
            </a:r>
          </a:p>
          <a:p>
            <a:pPr marL="0" indent="0">
              <a:buFont typeface="ZapfDingbats BT" pitchFamily="18" charset="2"/>
              <a:buNone/>
              <a:defRPr/>
            </a:pPr>
            <a:endParaRPr lang="en-US" smtClean="0"/>
          </a:p>
        </p:txBody>
      </p:sp>
      <p:sp>
        <p:nvSpPr>
          <p:cNvPr id="40962" name="WordArt 4"/>
          <p:cNvSpPr>
            <a:spLocks noChangeArrowheads="1" noChangeShapeType="1" noTextEdit="1"/>
          </p:cNvSpPr>
          <p:nvPr/>
        </p:nvSpPr>
        <p:spPr bwMode="auto">
          <a:xfrm>
            <a:off x="762000" y="1265238"/>
            <a:ext cx="1628775" cy="86995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800" kern="10">
                <a:ln w="9525">
                  <a:round/>
                  <a:headEnd/>
                  <a:tailEnd/>
                </a:ln>
                <a:gradFill rotWithShape="1">
                  <a:gsLst>
                    <a:gs pos="0">
                      <a:srgbClr val="FFE701"/>
                    </a:gs>
                    <a:gs pos="100000">
                      <a:srgbClr val="FE3E02"/>
                    </a:gs>
                  </a:gsLst>
                  <a:lin ang="5400000" scaled="1"/>
                </a:gradFill>
                <a:latin typeface="Impact"/>
              </a:rPr>
              <a:t>Cracked Teeth</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body" idx="1"/>
          </p:nvPr>
        </p:nvSpPr>
        <p:spPr>
          <a:xfrm>
            <a:off x="762000" y="2209800"/>
            <a:ext cx="7772400" cy="4343400"/>
          </a:xfrm>
        </p:spPr>
        <p:txBody>
          <a:bodyPr/>
          <a:lstStyle/>
          <a:p>
            <a:pPr marL="0" indent="0">
              <a:buFont typeface="ZapfDingbats BT" pitchFamily="18" charset="2"/>
              <a:buNone/>
              <a:defRPr/>
            </a:pPr>
            <a:r>
              <a:rPr lang="en-US" sz="2800" smtClean="0">
                <a:solidFill>
                  <a:schemeClr val="tx2"/>
                </a:solidFill>
              </a:rPr>
              <a:t>Hiatt, </a:t>
            </a:r>
            <a:r>
              <a:rPr lang="en-US" sz="2800" i="1" smtClean="0">
                <a:solidFill>
                  <a:schemeClr val="tx2"/>
                </a:solidFill>
              </a:rPr>
              <a:t>J Periodontol</a:t>
            </a:r>
            <a:r>
              <a:rPr lang="en-US" sz="2800" smtClean="0">
                <a:solidFill>
                  <a:schemeClr val="tx2"/>
                </a:solidFill>
              </a:rPr>
              <a:t> 1973;44:369</a:t>
            </a:r>
            <a:r>
              <a:rPr lang="en-US" smtClean="0">
                <a:solidFill>
                  <a:schemeClr val="tx2"/>
                </a:solidFill>
              </a:rPr>
              <a:t> </a:t>
            </a:r>
          </a:p>
          <a:p>
            <a:pPr lvl="1">
              <a:defRPr/>
            </a:pPr>
            <a:r>
              <a:rPr lang="en-US" sz="2200" smtClean="0"/>
              <a:t>Teeth with incomplete crown-root fractures have good cusp-fossa relationships.  </a:t>
            </a:r>
          </a:p>
          <a:p>
            <a:pPr lvl="1">
              <a:defRPr/>
            </a:pPr>
            <a:r>
              <a:rPr lang="en-US" sz="2200" smtClean="0"/>
              <a:t>The fractures run in a mesial-distal direction.</a:t>
            </a:r>
          </a:p>
          <a:p>
            <a:pPr lvl="1">
              <a:defRPr/>
            </a:pPr>
            <a:r>
              <a:rPr lang="en-US" sz="2200" smtClean="0"/>
              <a:t>Only posterior teeth were involved.</a:t>
            </a:r>
          </a:p>
          <a:p>
            <a:pPr lvl="1">
              <a:defRPr/>
            </a:pPr>
            <a:r>
              <a:rPr lang="en-US" sz="2200" smtClean="0"/>
              <a:t>74% of the teeth Involved had no proximal restorations.</a:t>
            </a:r>
          </a:p>
          <a:p>
            <a:pPr lvl="1">
              <a:defRPr/>
            </a:pPr>
            <a:r>
              <a:rPr lang="en-US" sz="2200" smtClean="0"/>
              <a:t>71 % of the fractures were found in mandibular molars.</a:t>
            </a:r>
          </a:p>
          <a:p>
            <a:pPr lvl="1">
              <a:defRPr/>
            </a:pPr>
            <a:r>
              <a:rPr lang="en-US" sz="2200" smtClean="0"/>
              <a:t>The primary diagnostic symptom is pain when chewing.</a:t>
            </a:r>
          </a:p>
          <a:p>
            <a:pPr marL="0" indent="0">
              <a:buFont typeface="ZapfDingbats BT" pitchFamily="18" charset="2"/>
              <a:buNone/>
              <a:defRPr/>
            </a:pPr>
            <a:endParaRPr lang="en-US" smtClean="0"/>
          </a:p>
        </p:txBody>
      </p:sp>
      <p:sp>
        <p:nvSpPr>
          <p:cNvPr id="41986" name="WordArt 4"/>
          <p:cNvSpPr>
            <a:spLocks noChangeArrowheads="1" noChangeShapeType="1" noTextEdit="1"/>
          </p:cNvSpPr>
          <p:nvPr/>
        </p:nvSpPr>
        <p:spPr bwMode="auto">
          <a:xfrm>
            <a:off x="762000" y="928688"/>
            <a:ext cx="2070100" cy="8255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800" kern="10">
                <a:ln w="9525">
                  <a:round/>
                  <a:headEnd/>
                  <a:tailEnd/>
                </a:ln>
                <a:gradFill rotWithShape="1">
                  <a:gsLst>
                    <a:gs pos="0">
                      <a:srgbClr val="FFE701"/>
                    </a:gs>
                    <a:gs pos="100000">
                      <a:srgbClr val="FE3E02"/>
                    </a:gs>
                  </a:gsLst>
                  <a:lin ang="5400000" scaled="1"/>
                </a:gradFill>
                <a:latin typeface="Impact"/>
              </a:rPr>
              <a:t>Cracked Teeth</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body" idx="1"/>
          </p:nvPr>
        </p:nvSpPr>
        <p:spPr>
          <a:xfrm>
            <a:off x="685800" y="2362200"/>
            <a:ext cx="7772400" cy="3124200"/>
          </a:xfrm>
        </p:spPr>
        <p:txBody>
          <a:bodyPr/>
          <a:lstStyle/>
          <a:p>
            <a:pPr marL="0" indent="0">
              <a:buFont typeface="ZapfDingbats BT" pitchFamily="18" charset="2"/>
              <a:buNone/>
              <a:defRPr/>
            </a:pPr>
            <a:r>
              <a:rPr lang="en-US" sz="2800" smtClean="0">
                <a:solidFill>
                  <a:schemeClr val="tx2"/>
                </a:solidFill>
              </a:rPr>
              <a:t>Cameron, </a:t>
            </a:r>
            <a:r>
              <a:rPr lang="en-US" sz="2800" i="1" smtClean="0">
                <a:solidFill>
                  <a:schemeClr val="tx2"/>
                </a:solidFill>
              </a:rPr>
              <a:t>J Am Dent Assoc</a:t>
            </a:r>
            <a:r>
              <a:rPr lang="en-US" sz="2800" smtClean="0">
                <a:solidFill>
                  <a:schemeClr val="tx2"/>
                </a:solidFill>
              </a:rPr>
              <a:t> 93:971, 1976</a:t>
            </a:r>
            <a:r>
              <a:rPr lang="en-US" sz="2800" b="0" smtClean="0">
                <a:solidFill>
                  <a:schemeClr val="tx2"/>
                </a:solidFill>
              </a:rPr>
              <a:t> </a:t>
            </a:r>
          </a:p>
          <a:p>
            <a:pPr lvl="1">
              <a:defRPr/>
            </a:pPr>
            <a:r>
              <a:rPr lang="en-US" sz="2100" smtClean="0"/>
              <a:t>Two-thirds of the 102 fractures occurred in mandibular molars. </a:t>
            </a:r>
          </a:p>
          <a:p>
            <a:pPr lvl="1">
              <a:defRPr/>
            </a:pPr>
            <a:r>
              <a:rPr lang="en-US" sz="2100" smtClean="0"/>
              <a:t>Twenty-five percent of the patients could make their own diagnosis. </a:t>
            </a:r>
          </a:p>
          <a:p>
            <a:pPr lvl="1">
              <a:defRPr/>
            </a:pPr>
            <a:r>
              <a:rPr lang="en-US" sz="2100" smtClean="0"/>
              <a:t>Thirty-five percent of the patients gave a history of a previous cracked tooth pulp testing and radiographs often do not contribute to the diagnosis. </a:t>
            </a:r>
          </a:p>
          <a:p>
            <a:pPr lvl="1">
              <a:defRPr/>
            </a:pPr>
            <a:r>
              <a:rPr lang="en-US" sz="2100" smtClean="0"/>
              <a:t>75% of the fractured teeth were vital. </a:t>
            </a:r>
          </a:p>
          <a:p>
            <a:pPr lvl="1">
              <a:defRPr/>
            </a:pPr>
            <a:r>
              <a:rPr lang="en-US" sz="2100" smtClean="0"/>
              <a:t>81 % of the teeth revealed normal radiographic structures.</a:t>
            </a:r>
          </a:p>
          <a:p>
            <a:pPr marL="0" indent="0">
              <a:buFont typeface="ZapfDingbats BT" pitchFamily="18" charset="2"/>
              <a:buNone/>
              <a:defRPr/>
            </a:pPr>
            <a:endParaRPr lang="en-US" smtClean="0"/>
          </a:p>
        </p:txBody>
      </p:sp>
      <p:sp>
        <p:nvSpPr>
          <p:cNvPr id="43010" name="WordArt 3"/>
          <p:cNvSpPr>
            <a:spLocks noChangeArrowheads="1" noChangeShapeType="1" noTextEdit="1"/>
          </p:cNvSpPr>
          <p:nvPr/>
        </p:nvSpPr>
        <p:spPr bwMode="auto">
          <a:xfrm>
            <a:off x="838200" y="993775"/>
            <a:ext cx="1947863" cy="912813"/>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800" kern="10">
                <a:ln w="9525">
                  <a:round/>
                  <a:headEnd/>
                  <a:tailEnd/>
                </a:ln>
                <a:gradFill rotWithShape="1">
                  <a:gsLst>
                    <a:gs pos="0">
                      <a:srgbClr val="FFE701"/>
                    </a:gs>
                    <a:gs pos="100000">
                      <a:srgbClr val="FE3E02"/>
                    </a:gs>
                  </a:gsLst>
                  <a:lin ang="5400000" scaled="1"/>
                </a:gradFill>
                <a:latin typeface="Impact"/>
              </a:rPr>
              <a:t>Cracked Teeth</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body" idx="1"/>
          </p:nvPr>
        </p:nvSpPr>
        <p:spPr>
          <a:xfrm>
            <a:off x="685800" y="1992313"/>
            <a:ext cx="7772400" cy="4354512"/>
          </a:xfrm>
        </p:spPr>
        <p:txBody>
          <a:bodyPr/>
          <a:lstStyle/>
          <a:p>
            <a:pPr marL="0" indent="0" algn="just">
              <a:buFont typeface="ZapfDingbats BT" pitchFamily="18" charset="2"/>
              <a:buNone/>
              <a:defRPr/>
            </a:pPr>
            <a:r>
              <a:rPr lang="en-US" sz="2000" dirty="0" err="1" smtClean="0">
                <a:solidFill>
                  <a:schemeClr val="tx2"/>
                </a:solidFill>
              </a:rPr>
              <a:t>Benenati</a:t>
            </a:r>
            <a:r>
              <a:rPr lang="en-US" sz="2000" dirty="0" smtClean="0">
                <a:solidFill>
                  <a:schemeClr val="tx2"/>
                </a:solidFill>
              </a:rPr>
              <a:t> FW. Coping with cracked tooth syndrome. </a:t>
            </a:r>
            <a:r>
              <a:rPr lang="en-US" sz="2000" i="1" dirty="0" smtClean="0">
                <a:solidFill>
                  <a:schemeClr val="tx2"/>
                </a:solidFill>
              </a:rPr>
              <a:t>Journal of the Oklahoma Dental Association</a:t>
            </a:r>
            <a:r>
              <a:rPr lang="en-US" sz="2000" dirty="0" smtClean="0">
                <a:solidFill>
                  <a:schemeClr val="tx2"/>
                </a:solidFill>
              </a:rPr>
              <a:t>. 1996;86:16-8</a:t>
            </a:r>
            <a:endParaRPr lang="en-US" sz="1600" dirty="0" smtClean="0">
              <a:solidFill>
                <a:schemeClr val="tx2"/>
              </a:solidFill>
            </a:endParaRPr>
          </a:p>
          <a:p>
            <a:pPr marL="0" indent="0" algn="just">
              <a:buFont typeface="ZapfDingbats BT" pitchFamily="18" charset="2"/>
              <a:buNone/>
              <a:defRPr/>
            </a:pPr>
            <a:endParaRPr lang="en-US" sz="1800" dirty="0" smtClean="0">
              <a:solidFill>
                <a:schemeClr val="tx2"/>
              </a:solidFill>
            </a:endParaRPr>
          </a:p>
          <a:p>
            <a:pPr marL="0" indent="0" algn="just">
              <a:buFont typeface="ZapfDingbats BT" pitchFamily="18" charset="2"/>
              <a:buNone/>
              <a:defRPr/>
            </a:pPr>
            <a:r>
              <a:rPr lang="en-US" sz="1800" dirty="0" smtClean="0"/>
              <a:t>The cracked tooth syndrome poses a diagnostic challenge for the dentist.  Symptoms include tenderness to biting, often poorly localized, and occasional thermal sensitivity. Treatment of the tooth depends on the degree of pulpal involvement and the extent of the crack. </a:t>
            </a:r>
          </a:p>
          <a:p>
            <a:pPr lvl="1" algn="just">
              <a:defRPr/>
            </a:pPr>
            <a:r>
              <a:rPr lang="en-US" sz="1800" dirty="0" err="1" smtClean="0"/>
              <a:t>Cuspal</a:t>
            </a:r>
            <a:r>
              <a:rPr lang="en-US" sz="1800" dirty="0" smtClean="0"/>
              <a:t> coverage is required of all cracked posterior teeth that are retained to prevent crack propagation. (diagnostic procedure)</a:t>
            </a:r>
          </a:p>
          <a:p>
            <a:pPr lvl="1" algn="just">
              <a:defRPr/>
            </a:pPr>
            <a:r>
              <a:rPr lang="en-US" sz="1800" dirty="0" smtClean="0"/>
              <a:t>Root canal treatment is indicated if symptoms persist or if pulpal pathosis exists at the outset. </a:t>
            </a:r>
          </a:p>
          <a:p>
            <a:pPr lvl="1" algn="just">
              <a:defRPr/>
            </a:pPr>
            <a:r>
              <a:rPr lang="en-US" sz="1800" dirty="0" smtClean="0"/>
              <a:t>Cracks extending beyond the osseous crest indicate a poor prognosis. </a:t>
            </a:r>
          </a:p>
          <a:p>
            <a:pPr marL="0" indent="0">
              <a:buFont typeface="ZapfDingbats BT" pitchFamily="18" charset="2"/>
              <a:buNone/>
              <a:defRPr/>
            </a:pPr>
            <a:endParaRPr lang="en-US" dirty="0" smtClean="0"/>
          </a:p>
        </p:txBody>
      </p:sp>
      <p:sp>
        <p:nvSpPr>
          <p:cNvPr id="44034" name="WordArt 3"/>
          <p:cNvSpPr>
            <a:spLocks noChangeArrowheads="1" noChangeShapeType="1" noTextEdit="1"/>
          </p:cNvSpPr>
          <p:nvPr/>
        </p:nvSpPr>
        <p:spPr bwMode="auto">
          <a:xfrm>
            <a:off x="762000" y="727075"/>
            <a:ext cx="1827213" cy="1001713"/>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800" kern="10">
                <a:ln w="9525">
                  <a:round/>
                  <a:headEnd/>
                  <a:tailEnd/>
                </a:ln>
                <a:gradFill rotWithShape="1">
                  <a:gsLst>
                    <a:gs pos="0">
                      <a:srgbClr val="FFE701"/>
                    </a:gs>
                    <a:gs pos="100000">
                      <a:srgbClr val="FE3E02"/>
                    </a:gs>
                  </a:gsLst>
                  <a:lin ang="5400000" scaled="1"/>
                </a:gradFill>
                <a:latin typeface="Impact"/>
              </a:rPr>
              <a:t>Cracked Teeth</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body" idx="1"/>
          </p:nvPr>
        </p:nvSpPr>
        <p:spPr>
          <a:xfrm>
            <a:off x="685800" y="2224088"/>
            <a:ext cx="7772400" cy="4329112"/>
          </a:xfrm>
        </p:spPr>
        <p:txBody>
          <a:bodyPr/>
          <a:lstStyle/>
          <a:p>
            <a:pPr marL="0" indent="0" algn="just">
              <a:buFont typeface="ZapfDingbats BT" pitchFamily="18" charset="2"/>
              <a:buNone/>
              <a:defRPr/>
            </a:pPr>
            <a:r>
              <a:rPr lang="en-US" sz="2400" dirty="0" smtClean="0">
                <a:solidFill>
                  <a:schemeClr val="tx2"/>
                </a:solidFill>
              </a:rPr>
              <a:t>Guthrie RC.,  </a:t>
            </a:r>
            <a:r>
              <a:rPr lang="en-US" sz="2400" dirty="0" err="1" smtClean="0">
                <a:solidFill>
                  <a:schemeClr val="tx2"/>
                </a:solidFill>
              </a:rPr>
              <a:t>DiFiore</a:t>
            </a:r>
            <a:r>
              <a:rPr lang="en-US" sz="2400" dirty="0" smtClean="0">
                <a:solidFill>
                  <a:schemeClr val="tx2"/>
                </a:solidFill>
              </a:rPr>
              <a:t> PM. Treating the cracked tooth with a full crown. </a:t>
            </a:r>
            <a:r>
              <a:rPr lang="en-US" sz="2400" i="1" dirty="0" smtClean="0">
                <a:solidFill>
                  <a:schemeClr val="tx2"/>
                </a:solidFill>
              </a:rPr>
              <a:t>Journal of the American Dental Association</a:t>
            </a:r>
            <a:r>
              <a:rPr lang="en-US" sz="2400" dirty="0" smtClean="0">
                <a:solidFill>
                  <a:schemeClr val="tx2"/>
                </a:solidFill>
              </a:rPr>
              <a:t>  1991;122:71-3</a:t>
            </a:r>
          </a:p>
          <a:p>
            <a:pPr marL="0" indent="0" algn="just">
              <a:buFont typeface="ZapfDingbats BT" pitchFamily="18" charset="2"/>
              <a:buNone/>
              <a:defRPr/>
            </a:pPr>
            <a:endParaRPr lang="en-US" sz="2000" dirty="0" smtClean="0">
              <a:solidFill>
                <a:schemeClr val="tx2"/>
              </a:solidFill>
            </a:endParaRPr>
          </a:p>
          <a:p>
            <a:pPr lvl="1" algn="just">
              <a:defRPr/>
            </a:pPr>
            <a:r>
              <a:rPr lang="en-US" sz="2200" dirty="0" smtClean="0"/>
              <a:t>Twenty-eight teeth diagnosed as having a crack were immediately treated with full coverage acrylic resin crowns. </a:t>
            </a:r>
          </a:p>
          <a:p>
            <a:pPr lvl="1" algn="just">
              <a:defRPr/>
            </a:pPr>
            <a:r>
              <a:rPr lang="en-US" sz="2200" dirty="0" smtClean="0"/>
              <a:t>Twenty-five of these teeth became asymptomatic after full coverage acrylic crown placement and continued to be asymptomatic one year after restoration.</a:t>
            </a:r>
          </a:p>
          <a:p>
            <a:pPr marL="0" indent="0">
              <a:buFont typeface="ZapfDingbats BT" pitchFamily="18" charset="2"/>
              <a:buNone/>
              <a:defRPr/>
            </a:pPr>
            <a:endParaRPr lang="en-US" dirty="0" smtClean="0"/>
          </a:p>
        </p:txBody>
      </p:sp>
      <p:sp>
        <p:nvSpPr>
          <p:cNvPr id="45058" name="WordArt 3"/>
          <p:cNvSpPr>
            <a:spLocks noChangeArrowheads="1" noChangeShapeType="1" noTextEdit="1"/>
          </p:cNvSpPr>
          <p:nvPr/>
        </p:nvSpPr>
        <p:spPr bwMode="auto">
          <a:xfrm>
            <a:off x="730250" y="708025"/>
            <a:ext cx="1936750" cy="923925"/>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800" kern="10">
                <a:ln w="9525">
                  <a:round/>
                  <a:headEnd/>
                  <a:tailEnd/>
                </a:ln>
                <a:gradFill rotWithShape="1">
                  <a:gsLst>
                    <a:gs pos="0">
                      <a:srgbClr val="FFE701"/>
                    </a:gs>
                    <a:gs pos="100000">
                      <a:srgbClr val="FE3E02"/>
                    </a:gs>
                  </a:gsLst>
                  <a:lin ang="5400000" scaled="1"/>
                </a:gradFill>
                <a:latin typeface="Impact"/>
              </a:rPr>
              <a:t>Cracked Teeth</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ChangeArrowheads="1"/>
          </p:cNvSpPr>
          <p:nvPr/>
        </p:nvSpPr>
        <p:spPr bwMode="auto">
          <a:xfrm>
            <a:off x="1447800" y="5181600"/>
            <a:ext cx="6400800" cy="1066800"/>
          </a:xfrm>
          <a:prstGeom prst="rect">
            <a:avLst/>
          </a:prstGeom>
          <a:noFill/>
          <a:ln w="9525">
            <a:noFill/>
            <a:miter lim="800000"/>
            <a:headEnd/>
            <a:tailEnd/>
          </a:ln>
        </p:spPr>
        <p:txBody>
          <a:bodyPr lIns="92075" tIns="46038" rIns="92075" bIns="46038"/>
          <a:lstStyle/>
          <a:p>
            <a:pPr algn="ctr" eaLnBrk="0" hangingPunct="0">
              <a:spcBef>
                <a:spcPct val="20000"/>
              </a:spcBef>
              <a:buClr>
                <a:schemeClr val="tx2"/>
              </a:buClr>
              <a:buFont typeface="ZapfDingbats BT"/>
              <a:buNone/>
            </a:pPr>
            <a:r>
              <a:rPr lang="en-US" sz="2800" b="1"/>
              <a:t>William T. Johnson D.D.S., M.S.</a:t>
            </a:r>
          </a:p>
          <a:p>
            <a:pPr algn="ctr" eaLnBrk="0" hangingPunct="0">
              <a:spcBef>
                <a:spcPct val="20000"/>
              </a:spcBef>
              <a:buClr>
                <a:schemeClr val="tx2"/>
              </a:buClr>
              <a:buFont typeface="ZapfDingbats BT"/>
              <a:buNone/>
            </a:pPr>
            <a:r>
              <a:rPr lang="en-US" b="1" i="1">
                <a:solidFill>
                  <a:schemeClr val="accent1"/>
                </a:solidFill>
              </a:rPr>
              <a:t>Diplomate, American Board of Endodontics</a:t>
            </a:r>
            <a:endParaRPr lang="en-US" sz="2800" b="1"/>
          </a:p>
        </p:txBody>
      </p:sp>
      <p:sp>
        <p:nvSpPr>
          <p:cNvPr id="17410" name="WordArt 5"/>
          <p:cNvSpPr>
            <a:spLocks noChangeArrowheads="1" noChangeShapeType="1" noTextEdit="1"/>
          </p:cNvSpPr>
          <p:nvPr/>
        </p:nvSpPr>
        <p:spPr bwMode="auto">
          <a:xfrm>
            <a:off x="2020888" y="2276475"/>
            <a:ext cx="4524375" cy="1423988"/>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b="1" kern="10">
                <a:ln w="9525">
                  <a:round/>
                  <a:headEnd/>
                  <a:tailEnd/>
                </a:ln>
                <a:gradFill rotWithShape="1">
                  <a:gsLst>
                    <a:gs pos="0">
                      <a:srgbClr val="FFE701"/>
                    </a:gs>
                    <a:gs pos="100000">
                      <a:srgbClr val="FE3E02"/>
                    </a:gs>
                  </a:gsLst>
                  <a:lin ang="5400000" scaled="1"/>
                </a:gradFill>
                <a:latin typeface="Impact"/>
              </a:rPr>
              <a:t>CRACKED   TEETH</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body" idx="1"/>
          </p:nvPr>
        </p:nvSpPr>
        <p:spPr>
          <a:xfrm>
            <a:off x="685800" y="2590800"/>
            <a:ext cx="7772400" cy="3886200"/>
          </a:xfrm>
        </p:spPr>
        <p:txBody>
          <a:bodyPr/>
          <a:lstStyle/>
          <a:p>
            <a:pPr marL="0" indent="0" algn="just">
              <a:buFont typeface="ZapfDingbats BT" pitchFamily="18" charset="2"/>
              <a:buNone/>
              <a:defRPr/>
            </a:pPr>
            <a:r>
              <a:rPr lang="en-US" sz="2000" dirty="0" smtClean="0">
                <a:solidFill>
                  <a:schemeClr val="tx2"/>
                </a:solidFill>
              </a:rPr>
              <a:t>Liu HH.  </a:t>
            </a:r>
            <a:r>
              <a:rPr lang="en-US" sz="2000" dirty="0" err="1" smtClean="0">
                <a:solidFill>
                  <a:schemeClr val="tx2"/>
                </a:solidFill>
              </a:rPr>
              <a:t>Sidhu</a:t>
            </a:r>
            <a:r>
              <a:rPr lang="en-US" sz="2000" dirty="0" smtClean="0">
                <a:solidFill>
                  <a:schemeClr val="tx2"/>
                </a:solidFill>
              </a:rPr>
              <a:t> SK. Cracked teeth - treatment rationale and case management: Case reports. </a:t>
            </a:r>
            <a:r>
              <a:rPr lang="en-US" sz="2000" i="1" dirty="0" smtClean="0">
                <a:solidFill>
                  <a:schemeClr val="tx2"/>
                </a:solidFill>
              </a:rPr>
              <a:t>Quintessence International.</a:t>
            </a:r>
            <a:r>
              <a:rPr lang="en-US" sz="2000" dirty="0" smtClean="0">
                <a:solidFill>
                  <a:schemeClr val="tx2"/>
                </a:solidFill>
              </a:rPr>
              <a:t>  1995;26:485</a:t>
            </a:r>
          </a:p>
          <a:p>
            <a:pPr marL="0" indent="0" algn="just">
              <a:buFont typeface="ZapfDingbats BT" pitchFamily="18" charset="2"/>
              <a:buNone/>
              <a:defRPr/>
            </a:pPr>
            <a:endParaRPr lang="en-US" sz="1200" dirty="0" smtClean="0"/>
          </a:p>
          <a:p>
            <a:pPr lvl="1" algn="just">
              <a:defRPr/>
            </a:pPr>
            <a:r>
              <a:rPr lang="en-US" sz="1800" dirty="0" smtClean="0"/>
              <a:t>Reported successful management of six teeth with cracks in the form of incomplete vertical fractures. Further crack propagation was prevented by placement of either stainless steel orthodontic bands, aluminum or acrylic resin provisional crowns, and subsequent endodontic treatment. </a:t>
            </a:r>
          </a:p>
          <a:p>
            <a:pPr lvl="1" algn="just">
              <a:defRPr/>
            </a:pPr>
            <a:r>
              <a:rPr lang="en-US" sz="1800" dirty="0" smtClean="0"/>
              <a:t>The teeth were restored with </a:t>
            </a:r>
            <a:r>
              <a:rPr lang="en-US" sz="1800" dirty="0" err="1" smtClean="0"/>
              <a:t>intraradicular</a:t>
            </a:r>
            <a:r>
              <a:rPr lang="en-US" sz="1800" dirty="0" smtClean="0"/>
              <a:t> amalgam cores and complete veneer crowns. The teeth were re-examined periodically for up to 3.5 years after treatment. During the period of review, all teeth remained asymptomatic.</a:t>
            </a:r>
          </a:p>
          <a:p>
            <a:pPr marL="0" indent="0">
              <a:buFont typeface="ZapfDingbats BT" pitchFamily="18" charset="2"/>
              <a:buNone/>
              <a:defRPr/>
            </a:pPr>
            <a:endParaRPr lang="en-US" b="0" dirty="0" smtClean="0"/>
          </a:p>
          <a:p>
            <a:pPr marL="0" indent="0">
              <a:buFont typeface="ZapfDingbats BT" pitchFamily="18" charset="2"/>
              <a:buNone/>
              <a:defRPr/>
            </a:pPr>
            <a:endParaRPr lang="en-US" dirty="0" smtClean="0"/>
          </a:p>
        </p:txBody>
      </p:sp>
      <p:sp>
        <p:nvSpPr>
          <p:cNvPr id="46082" name="WordArt 3"/>
          <p:cNvSpPr>
            <a:spLocks noChangeArrowheads="1" noChangeShapeType="1" noTextEdit="1"/>
          </p:cNvSpPr>
          <p:nvPr/>
        </p:nvSpPr>
        <p:spPr bwMode="auto">
          <a:xfrm>
            <a:off x="838200" y="914400"/>
            <a:ext cx="3203575" cy="1144588"/>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800" kern="10">
                <a:ln w="9525">
                  <a:round/>
                  <a:headEnd/>
                  <a:tailEnd/>
                </a:ln>
                <a:gradFill rotWithShape="1">
                  <a:gsLst>
                    <a:gs pos="0">
                      <a:srgbClr val="FFE701"/>
                    </a:gs>
                    <a:gs pos="100000">
                      <a:srgbClr val="FE3E02"/>
                    </a:gs>
                  </a:gsLst>
                  <a:lin ang="5400000" scaled="1"/>
                </a:gradFill>
                <a:latin typeface="Impact"/>
              </a:rPr>
              <a:t>Cracked Teeth</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888" y="1038225"/>
            <a:ext cx="7772400" cy="5408613"/>
          </a:xfrm>
        </p:spPr>
        <p:txBody>
          <a:bodyPr/>
          <a:lstStyle/>
          <a:p>
            <a:pPr marL="0" indent="0">
              <a:buFont typeface="ZapfDingbats BT" pitchFamily="18" charset="2"/>
              <a:buNone/>
              <a:defRPr/>
            </a:pPr>
            <a:r>
              <a:rPr lang="en-US" sz="1400" dirty="0" smtClean="0">
                <a:solidFill>
                  <a:schemeClr val="tx2"/>
                </a:solidFill>
              </a:rPr>
              <a:t>Signore, A et al. A 4- to 6-year retrospective clinical study of cracked teeth restored with bonded indirect resin composite </a:t>
            </a:r>
            <a:r>
              <a:rPr lang="en-US" sz="1400" dirty="0" err="1" smtClean="0">
                <a:solidFill>
                  <a:schemeClr val="tx2"/>
                </a:solidFill>
              </a:rPr>
              <a:t>onlays</a:t>
            </a:r>
            <a:r>
              <a:rPr lang="en-US" sz="1400" dirty="0" smtClean="0">
                <a:solidFill>
                  <a:schemeClr val="tx2"/>
                </a:solidFill>
              </a:rPr>
              <a:t>.  </a:t>
            </a:r>
            <a:r>
              <a:rPr lang="en-US" sz="1400" i="1" dirty="0" err="1" smtClean="0">
                <a:solidFill>
                  <a:schemeClr val="tx2"/>
                </a:solidFill>
              </a:rPr>
              <a:t>Int</a:t>
            </a:r>
            <a:r>
              <a:rPr lang="en-US" sz="1400" i="1" dirty="0" smtClean="0">
                <a:solidFill>
                  <a:schemeClr val="tx2"/>
                </a:solidFill>
              </a:rPr>
              <a:t> J </a:t>
            </a:r>
            <a:r>
              <a:rPr lang="en-US" sz="1400" i="1" dirty="0" err="1" smtClean="0">
                <a:solidFill>
                  <a:schemeClr val="tx2"/>
                </a:solidFill>
              </a:rPr>
              <a:t>Prosthodont</a:t>
            </a:r>
            <a:r>
              <a:rPr lang="en-US" sz="1400" i="1" dirty="0" smtClean="0">
                <a:solidFill>
                  <a:schemeClr val="tx2"/>
                </a:solidFill>
              </a:rPr>
              <a:t> </a:t>
            </a:r>
            <a:r>
              <a:rPr lang="en-US" sz="1400" dirty="0" smtClean="0">
                <a:solidFill>
                  <a:schemeClr val="tx2"/>
                </a:solidFill>
              </a:rPr>
              <a:t> 2007 ;20:609-16</a:t>
            </a:r>
          </a:p>
          <a:p>
            <a:pPr>
              <a:buFont typeface="ZapfDingbats BT" pitchFamily="18" charset="2"/>
              <a:buChar char="•"/>
              <a:defRPr/>
            </a:pPr>
            <a:endParaRPr lang="en-US" sz="1400" dirty="0" smtClean="0"/>
          </a:p>
          <a:p>
            <a:pPr marL="0" indent="0">
              <a:buFont typeface="ZapfDingbats BT" pitchFamily="18" charset="2"/>
              <a:buNone/>
              <a:defRPr/>
            </a:pPr>
            <a:r>
              <a:rPr lang="en-US" sz="1600" dirty="0" smtClean="0"/>
              <a:t>Retrospectively evaluated the clinical performance of bonded indirect resin composite </a:t>
            </a:r>
            <a:r>
              <a:rPr lang="en-US" sz="1600" dirty="0" err="1" smtClean="0"/>
              <a:t>onlays</a:t>
            </a:r>
            <a:r>
              <a:rPr lang="en-US" sz="1600" dirty="0" smtClean="0"/>
              <a:t> for the treatment of painful, cracked teeth over a 6-year period in 43 posterior teeth.  </a:t>
            </a:r>
          </a:p>
          <a:p>
            <a:pPr>
              <a:buClr>
                <a:srgbClr val="FF0000"/>
              </a:buClr>
              <a:buFont typeface="Wingdings 2" pitchFamily="18" charset="2"/>
              <a:buChar char="¢"/>
              <a:defRPr/>
            </a:pPr>
            <a:r>
              <a:rPr lang="en-US" sz="1600" dirty="0" smtClean="0"/>
              <a:t>Inclusion criteria were sensitivity to biting and cold and a clinically visible crack. </a:t>
            </a:r>
          </a:p>
          <a:p>
            <a:pPr>
              <a:buClr>
                <a:srgbClr val="FF0000"/>
              </a:buClr>
              <a:buFont typeface="Wingdings 2" pitchFamily="18" charset="2"/>
              <a:buChar char="¢"/>
              <a:defRPr/>
            </a:pPr>
            <a:r>
              <a:rPr lang="en-US" sz="1600" dirty="0" err="1" smtClean="0"/>
              <a:t>Onlay</a:t>
            </a:r>
            <a:r>
              <a:rPr lang="en-US" sz="1600" dirty="0" smtClean="0"/>
              <a:t> restorations were cemented with an adhesive technique using a 3-step total etch system and a dual-cure composite cement. And patients were clinically examined at 1 week, 4 weeks, and every 6 months. </a:t>
            </a:r>
          </a:p>
          <a:p>
            <a:pPr>
              <a:buClr>
                <a:srgbClr val="FF0000"/>
              </a:buClr>
              <a:buFont typeface="Wingdings 2" pitchFamily="18" charset="2"/>
              <a:buChar char="¢"/>
              <a:defRPr/>
            </a:pPr>
            <a:r>
              <a:rPr lang="en-US" sz="1600" dirty="0" smtClean="0"/>
              <a:t>At 1 week, 88.37% restored teeth were free of pain, 7%) had sensitivity to cold, and 5% cold and chewing. </a:t>
            </a:r>
          </a:p>
          <a:p>
            <a:pPr>
              <a:buClr>
                <a:srgbClr val="FF0000"/>
              </a:buClr>
              <a:buFont typeface="Wingdings 2" pitchFamily="18" charset="2"/>
              <a:buChar char="¢"/>
              <a:defRPr/>
            </a:pPr>
            <a:r>
              <a:rPr lang="en-US" sz="1600" dirty="0" smtClean="0"/>
              <a:t>At 4 weeks, 93% teeth were free of pain, 5% had sensitivity to cold and chewing, and 2% needed endodontic treatment. </a:t>
            </a:r>
          </a:p>
          <a:p>
            <a:pPr>
              <a:buClr>
                <a:srgbClr val="FF0000"/>
              </a:buClr>
              <a:buFont typeface="Wingdings 2" pitchFamily="18" charset="2"/>
              <a:buChar char="¢"/>
              <a:defRPr/>
            </a:pPr>
            <a:r>
              <a:rPr lang="en-US" sz="1600" dirty="0" smtClean="0"/>
              <a:t>Two other teeth, 5%, also needed endodontic treatment</a:t>
            </a:r>
          </a:p>
          <a:p>
            <a:pPr>
              <a:buClr>
                <a:srgbClr val="FF0000"/>
              </a:buClr>
              <a:buFont typeface="Wingdings 2" pitchFamily="18" charset="2"/>
              <a:buChar char="¢"/>
              <a:defRPr/>
            </a:pPr>
            <a:r>
              <a:rPr lang="en-US" sz="1600" dirty="0" smtClean="0"/>
              <a:t>93% of the teeth were free of symptoms with a 6-year survival rate. </a:t>
            </a:r>
          </a:p>
          <a:p>
            <a:pPr>
              <a:buClr>
                <a:srgbClr val="FF0000"/>
              </a:buClr>
              <a:buFont typeface="Wingdings 2" pitchFamily="18" charset="2"/>
              <a:buChar char="¢"/>
              <a:defRPr/>
            </a:pPr>
            <a:r>
              <a:rPr lang="en-US" sz="1600" dirty="0" smtClean="0"/>
              <a:t>Three restorations failed, </a:t>
            </a:r>
          </a:p>
          <a:p>
            <a:pPr>
              <a:buClr>
                <a:srgbClr val="FF0000"/>
              </a:buClr>
              <a:buFont typeface="Wingdings 2" pitchFamily="18" charset="2"/>
              <a:buChar char="¢"/>
              <a:defRPr/>
            </a:pPr>
            <a:r>
              <a:rPr lang="en-US" sz="1600" dirty="0" smtClean="0"/>
              <a:t>From the findings of this study, it appears that </a:t>
            </a:r>
            <a:r>
              <a:rPr lang="en-US" sz="1600" dirty="0" err="1" smtClean="0"/>
              <a:t>cuspal</a:t>
            </a:r>
            <a:r>
              <a:rPr lang="en-US" sz="1600" dirty="0" smtClean="0"/>
              <a:t> protection should be incorporated into the design of coronal restorations.</a:t>
            </a:r>
          </a:p>
          <a:p>
            <a:pPr>
              <a:buClr>
                <a:srgbClr val="FF0000"/>
              </a:buClr>
              <a:buFont typeface="Wingdings 2" pitchFamily="18" charset="2"/>
              <a:buChar char="¢"/>
              <a:defRPr/>
            </a:pPr>
            <a:endParaRPr lang="en-US" sz="1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968375"/>
            <a:ext cx="7772400" cy="5400675"/>
          </a:xfrm>
        </p:spPr>
        <p:txBody>
          <a:bodyPr/>
          <a:lstStyle/>
          <a:p>
            <a:pPr>
              <a:buFont typeface="ZapfDingbats BT" pitchFamily="18" charset="2"/>
              <a:buNone/>
              <a:defRPr/>
            </a:pPr>
            <a:r>
              <a:rPr lang="en-US" sz="1800" dirty="0" err="1" smtClean="0">
                <a:solidFill>
                  <a:schemeClr val="tx2"/>
                </a:solidFill>
              </a:rPr>
              <a:t>Roh</a:t>
            </a:r>
            <a:r>
              <a:rPr lang="en-US" sz="1800" dirty="0" smtClean="0">
                <a:solidFill>
                  <a:schemeClr val="tx2"/>
                </a:solidFill>
              </a:rPr>
              <a:t>, BD, Lee, YE.  Analysis of 154 cases of teeth with cracks.  </a:t>
            </a:r>
            <a:r>
              <a:rPr lang="en-US" sz="1800" i="1" dirty="0" smtClean="0">
                <a:solidFill>
                  <a:schemeClr val="tx2"/>
                </a:solidFill>
              </a:rPr>
              <a:t>Dent </a:t>
            </a:r>
            <a:r>
              <a:rPr lang="en-US" sz="1800" i="1" dirty="0" err="1" smtClean="0">
                <a:solidFill>
                  <a:schemeClr val="tx2"/>
                </a:solidFill>
              </a:rPr>
              <a:t>Traumatol</a:t>
            </a:r>
            <a:r>
              <a:rPr lang="en-US" sz="1800" dirty="0" smtClean="0">
                <a:solidFill>
                  <a:schemeClr val="tx2"/>
                </a:solidFill>
              </a:rPr>
              <a:t>. 2006;22:118-23</a:t>
            </a:r>
          </a:p>
          <a:p>
            <a:pPr>
              <a:buFont typeface="ZapfDingbats BT" pitchFamily="18" charset="2"/>
              <a:buChar char="•"/>
              <a:defRPr/>
            </a:pPr>
            <a:endParaRPr lang="en-US" sz="1200" dirty="0" smtClean="0"/>
          </a:p>
          <a:p>
            <a:pPr marL="0" indent="0">
              <a:buClr>
                <a:srgbClr val="FF0000"/>
              </a:buClr>
              <a:buFont typeface="ZapfDingbats BT" pitchFamily="18" charset="2"/>
              <a:buNone/>
              <a:defRPr/>
            </a:pPr>
            <a:r>
              <a:rPr lang="en-US" sz="1600" dirty="0" smtClean="0"/>
              <a:t>Teeth with cracks were identified over a one year period.  Teeth were analyzed in terms of the classification of cavity and restorative material, the nature of opposing tooth, the location in the arch, the age and gender, and the clinical signs and symptoms, and treatment result. </a:t>
            </a:r>
          </a:p>
          <a:p>
            <a:pPr marL="0" indent="0">
              <a:buClr>
                <a:srgbClr val="FF0000"/>
              </a:buClr>
              <a:buFont typeface="ZapfDingbats BT" pitchFamily="18" charset="2"/>
              <a:buNone/>
              <a:defRPr/>
            </a:pPr>
            <a:endParaRPr lang="en-US" sz="1600" dirty="0" smtClean="0"/>
          </a:p>
          <a:p>
            <a:pPr>
              <a:buClr>
                <a:srgbClr val="FF0000"/>
              </a:buClr>
              <a:buFont typeface="Wingdings 2" pitchFamily="18" charset="2"/>
              <a:buChar char="¢"/>
              <a:defRPr/>
            </a:pPr>
            <a:r>
              <a:rPr lang="en-US" sz="1600" dirty="0" smtClean="0"/>
              <a:t>Cracked teeth were observed most frequently in the teeth with no restorations (60%) and with class I restorations (29%). </a:t>
            </a:r>
          </a:p>
          <a:p>
            <a:pPr>
              <a:buClr>
                <a:srgbClr val="FF0000"/>
              </a:buClr>
              <a:buFont typeface="Wingdings 2" pitchFamily="18" charset="2"/>
              <a:buChar char="¢"/>
              <a:defRPr/>
            </a:pPr>
            <a:r>
              <a:rPr lang="en-US" sz="1600" dirty="0" smtClean="0"/>
              <a:t>96% of the cracked teeth responded to the biting pressures. </a:t>
            </a:r>
          </a:p>
          <a:p>
            <a:pPr>
              <a:buClr>
                <a:srgbClr val="FF0000"/>
              </a:buClr>
              <a:buFont typeface="Wingdings 2" pitchFamily="18" charset="2"/>
              <a:buChar char="¢"/>
              <a:defRPr/>
            </a:pPr>
            <a:r>
              <a:rPr lang="en-US" sz="1600" dirty="0" smtClean="0"/>
              <a:t>81% of the cracked teeth were in the </a:t>
            </a:r>
            <a:r>
              <a:rPr lang="en-US" sz="1600" dirty="0" err="1" smtClean="0"/>
              <a:t>mesio</a:t>
            </a:r>
            <a:r>
              <a:rPr lang="en-US" sz="1600" dirty="0" smtClean="0"/>
              <a:t>-distal direction.</a:t>
            </a:r>
          </a:p>
          <a:p>
            <a:pPr>
              <a:buClr>
                <a:srgbClr val="FF0000"/>
              </a:buClr>
              <a:buFont typeface="Wingdings 2" pitchFamily="18" charset="2"/>
              <a:buChar char="¢"/>
              <a:defRPr/>
            </a:pPr>
            <a:r>
              <a:rPr lang="en-US" sz="1600" dirty="0" smtClean="0"/>
              <a:t>The most prevalent age was in those over 40 years of age and the prevalence was similar in men and women. </a:t>
            </a:r>
          </a:p>
          <a:p>
            <a:pPr>
              <a:buClr>
                <a:srgbClr val="FF0000"/>
              </a:buClr>
              <a:buFont typeface="Wingdings 2" pitchFamily="18" charset="2"/>
              <a:buChar char="¢"/>
              <a:defRPr/>
            </a:pPr>
            <a:r>
              <a:rPr lang="en-US" sz="1600" dirty="0" smtClean="0"/>
              <a:t>Cracked teeth were found most frequently in the </a:t>
            </a:r>
          </a:p>
          <a:p>
            <a:pPr marL="798513" lvl="1" indent="-341313">
              <a:buFont typeface="Wingdings 2" pitchFamily="18" charset="2"/>
              <a:buChar char=""/>
              <a:defRPr/>
            </a:pPr>
            <a:r>
              <a:rPr lang="en-US" sz="1200" dirty="0" smtClean="0"/>
              <a:t>maxillary first molars  		34% </a:t>
            </a:r>
          </a:p>
          <a:p>
            <a:pPr marL="798513" lvl="1" indent="-341313">
              <a:buFont typeface="Wingdings 2" pitchFamily="18" charset="2"/>
              <a:buChar char=""/>
              <a:defRPr/>
            </a:pPr>
            <a:r>
              <a:rPr lang="en-US" sz="1200" dirty="0" smtClean="0"/>
              <a:t>maxillary second molars 		23% </a:t>
            </a:r>
          </a:p>
          <a:p>
            <a:pPr marL="798513" lvl="1" indent="-341313">
              <a:buFont typeface="Wingdings 2" pitchFamily="18" charset="2"/>
              <a:buChar char=""/>
              <a:defRPr/>
            </a:pPr>
            <a:r>
              <a:rPr lang="en-US" sz="1200" dirty="0" smtClean="0"/>
              <a:t>mandibular first molars 		20% </a:t>
            </a:r>
          </a:p>
          <a:p>
            <a:pPr marL="798513" lvl="1" indent="-341313">
              <a:buFont typeface="Wingdings 2" pitchFamily="18" charset="2"/>
              <a:buChar char=""/>
              <a:defRPr/>
            </a:pPr>
            <a:r>
              <a:rPr lang="en-US" sz="1200" dirty="0" smtClean="0"/>
              <a:t>mandibular second molars 		16% </a:t>
            </a:r>
          </a:p>
          <a:p>
            <a:pPr marL="798513" lvl="1" indent="-341313">
              <a:buFont typeface="Wingdings" pitchFamily="2" charset="2"/>
              <a:buNone/>
              <a:defRPr/>
            </a:pPr>
            <a:endParaRPr lang="en-US" sz="1200" dirty="0" smtClean="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162050"/>
            <a:ext cx="7772400" cy="5086350"/>
          </a:xfrm>
        </p:spPr>
        <p:txBody>
          <a:bodyPr/>
          <a:lstStyle/>
          <a:p>
            <a:pPr marL="0" indent="0">
              <a:buFont typeface="ZapfDingbats BT" pitchFamily="18" charset="2"/>
              <a:buNone/>
              <a:defRPr/>
            </a:pPr>
            <a:r>
              <a:rPr lang="en-US" sz="1600" dirty="0" smtClean="0">
                <a:solidFill>
                  <a:schemeClr val="tx2"/>
                </a:solidFill>
              </a:rPr>
              <a:t>Tan, L, et al.  Survival of root filled cracked teeth in a tertiary institution.  </a:t>
            </a:r>
            <a:r>
              <a:rPr lang="en-US" sz="1600" i="1" dirty="0" err="1" smtClean="0">
                <a:solidFill>
                  <a:schemeClr val="tx2"/>
                </a:solidFill>
              </a:rPr>
              <a:t>Int</a:t>
            </a:r>
            <a:r>
              <a:rPr lang="en-US" sz="1600" i="1" dirty="0" smtClean="0">
                <a:solidFill>
                  <a:schemeClr val="tx2"/>
                </a:solidFill>
              </a:rPr>
              <a:t> </a:t>
            </a:r>
            <a:r>
              <a:rPr lang="en-US" sz="1600" i="1" dirty="0" err="1" smtClean="0">
                <a:solidFill>
                  <a:schemeClr val="tx2"/>
                </a:solidFill>
              </a:rPr>
              <a:t>Endod</a:t>
            </a:r>
            <a:r>
              <a:rPr lang="en-US" sz="1600" i="1" dirty="0" smtClean="0">
                <a:solidFill>
                  <a:schemeClr val="tx2"/>
                </a:solidFill>
              </a:rPr>
              <a:t> J. </a:t>
            </a:r>
            <a:r>
              <a:rPr lang="en-US" sz="1600" dirty="0" smtClean="0">
                <a:solidFill>
                  <a:schemeClr val="tx2"/>
                </a:solidFill>
              </a:rPr>
              <a:t>2006;39:886-9</a:t>
            </a:r>
          </a:p>
          <a:p>
            <a:pPr>
              <a:buFont typeface="ZapfDingbats BT" pitchFamily="18" charset="2"/>
              <a:buChar char="•"/>
              <a:defRPr/>
            </a:pPr>
            <a:endParaRPr lang="en-US" sz="1200" dirty="0" smtClean="0"/>
          </a:p>
          <a:p>
            <a:pPr marL="0" indent="0">
              <a:buClr>
                <a:srgbClr val="FF0000"/>
              </a:buClr>
              <a:buFont typeface="ZapfDingbats BT" pitchFamily="18" charset="2"/>
              <a:buNone/>
              <a:defRPr/>
            </a:pPr>
            <a:r>
              <a:rPr lang="en-US" sz="1800" dirty="0" smtClean="0"/>
              <a:t>Assessed the survival rate of 50 root filled cracked teeth over a 2-year period in forty-nine patients who had root canal treatment completed on their cracked teeth. </a:t>
            </a:r>
          </a:p>
          <a:p>
            <a:pPr>
              <a:buClr>
                <a:srgbClr val="FF0000"/>
              </a:buClr>
              <a:buFont typeface="Wingdings 2" pitchFamily="18" charset="2"/>
              <a:buChar char="¢"/>
              <a:defRPr/>
            </a:pPr>
            <a:endParaRPr lang="en-US" sz="1800" dirty="0" smtClean="0"/>
          </a:p>
          <a:p>
            <a:pPr>
              <a:buClr>
                <a:srgbClr val="FF0000"/>
              </a:buClr>
              <a:buFont typeface="Wingdings 2" pitchFamily="18" charset="2"/>
              <a:buChar char="¢"/>
              <a:defRPr/>
            </a:pPr>
            <a:r>
              <a:rPr lang="en-US" sz="1800" dirty="0" smtClean="0"/>
              <a:t>The 2-year survival rate was 85.5%</a:t>
            </a:r>
          </a:p>
          <a:p>
            <a:pPr>
              <a:buClr>
                <a:srgbClr val="FF0000"/>
              </a:buClr>
              <a:buFont typeface="Wingdings 2" pitchFamily="18" charset="2"/>
              <a:buChar char="¢"/>
              <a:defRPr/>
            </a:pPr>
            <a:r>
              <a:rPr lang="en-US" sz="1800" dirty="0" smtClean="0"/>
              <a:t>Cracked teeth which were the terminal teeth in the dental arch, teeth with pre-root filling, periodontal pocketing and teeth with multiple cracks  were more likely to be extracted and are significant prognostic factors for the survival of root filled cracked teeth.</a:t>
            </a:r>
          </a:p>
          <a:p>
            <a:pPr>
              <a:buFont typeface="ZapfDingbats BT" pitchFamily="18" charset="2"/>
              <a:buChar char="•"/>
              <a:defRPr/>
            </a:pPr>
            <a:endParaRPr lang="en-US" sz="1800" dirty="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325563"/>
            <a:ext cx="7772400" cy="4922837"/>
          </a:xfrm>
        </p:spPr>
        <p:txBody>
          <a:bodyPr/>
          <a:lstStyle/>
          <a:p>
            <a:pPr marL="0" indent="0">
              <a:buFont typeface="ZapfDingbats BT" pitchFamily="18" charset="2"/>
              <a:buNone/>
              <a:defRPr/>
            </a:pPr>
            <a:r>
              <a:rPr lang="en-US" sz="2000" dirty="0" smtClean="0">
                <a:solidFill>
                  <a:schemeClr val="tx2"/>
                </a:solidFill>
              </a:rPr>
              <a:t>Krell, KV, Rivera EM, A Six Year Evaluation of Cracked Teeth Diagnosed with Reversible Pulpitis: Treatment and Prognosis.  </a:t>
            </a:r>
            <a:r>
              <a:rPr lang="en-US" sz="2000" i="1" dirty="0" smtClean="0">
                <a:solidFill>
                  <a:schemeClr val="tx2"/>
                </a:solidFill>
              </a:rPr>
              <a:t>J </a:t>
            </a:r>
            <a:r>
              <a:rPr lang="en-US" sz="2000" i="1" dirty="0" err="1" smtClean="0">
                <a:solidFill>
                  <a:schemeClr val="tx2"/>
                </a:solidFill>
              </a:rPr>
              <a:t>Endodon</a:t>
            </a:r>
            <a:r>
              <a:rPr lang="en-US" sz="2000" i="1" dirty="0" smtClean="0">
                <a:solidFill>
                  <a:schemeClr val="tx2"/>
                </a:solidFill>
              </a:rPr>
              <a:t> </a:t>
            </a:r>
            <a:r>
              <a:rPr lang="en-US" sz="2000" dirty="0" smtClean="0">
                <a:solidFill>
                  <a:schemeClr val="tx2"/>
                </a:solidFill>
              </a:rPr>
              <a:t>2007;33:1405-1407 </a:t>
            </a:r>
          </a:p>
          <a:p>
            <a:pPr marL="0" indent="0">
              <a:buFont typeface="ZapfDingbats BT" pitchFamily="18" charset="2"/>
              <a:buNone/>
              <a:defRPr/>
            </a:pPr>
            <a:endParaRPr lang="en-US" sz="2000" dirty="0" smtClean="0">
              <a:solidFill>
                <a:srgbClr val="FFC000"/>
              </a:solidFill>
            </a:endParaRPr>
          </a:p>
          <a:p>
            <a:pPr marL="0" indent="0">
              <a:buFont typeface="ZapfDingbats BT" pitchFamily="18" charset="2"/>
              <a:buNone/>
              <a:defRPr/>
            </a:pPr>
            <a:endParaRPr lang="en-US" sz="2000" dirty="0" smtClean="0">
              <a:solidFill>
                <a:srgbClr val="FFC000"/>
              </a:solidFill>
            </a:endParaRPr>
          </a:p>
          <a:p>
            <a:pPr>
              <a:buClr>
                <a:srgbClr val="FF0000"/>
              </a:buClr>
              <a:buFont typeface="Wingdings 2" pitchFamily="18" charset="2"/>
              <a:buChar char=""/>
              <a:defRPr/>
            </a:pPr>
            <a:r>
              <a:rPr lang="en-US" sz="1600" dirty="0" smtClean="0"/>
              <a:t>Identified cracks in 9.7% (796 of 8175) of all teeth evaluated over six years. </a:t>
            </a:r>
          </a:p>
          <a:p>
            <a:pPr>
              <a:buClr>
                <a:srgbClr val="FF0000"/>
              </a:buClr>
              <a:buFont typeface="Wingdings 2" pitchFamily="18" charset="2"/>
              <a:buChar char=""/>
              <a:defRPr/>
            </a:pPr>
            <a:r>
              <a:rPr lang="en-US" sz="1600" dirty="0" smtClean="0"/>
              <a:t>Of 127 patients specifically diagnosed with reversible pulpitis, 27 converted to irreversible pulpitis (N = 21) in 58 days or to necrotic pulp (N = 6) in 149 days. </a:t>
            </a:r>
          </a:p>
          <a:p>
            <a:pPr>
              <a:buClr>
                <a:srgbClr val="FF0000"/>
              </a:buClr>
              <a:buFont typeface="Wingdings 2" pitchFamily="18" charset="2"/>
              <a:buChar char=""/>
              <a:defRPr/>
            </a:pPr>
            <a:r>
              <a:rPr lang="en-US" sz="1600" dirty="0" smtClean="0"/>
              <a:t>None of the original remaining 100 cases of reversible pulpitis required root canal treatment. </a:t>
            </a:r>
          </a:p>
          <a:p>
            <a:pPr>
              <a:buClr>
                <a:srgbClr val="FF0000"/>
              </a:buClr>
              <a:buFont typeface="Wingdings 2" pitchFamily="18" charset="2"/>
              <a:buChar char=""/>
              <a:defRPr/>
            </a:pPr>
            <a:r>
              <a:rPr lang="en-US" sz="1600" dirty="0" smtClean="0"/>
              <a:t>Outcomes of this study suggest that if a marginal ridge crack is identified early enough in teeth with a diagnosis of reversible pulpitis and a crown is placed, root canal treatment will be necessary in about 20% of these cases within a 6-month period.</a:t>
            </a:r>
          </a:p>
          <a:p>
            <a:pPr>
              <a:buFont typeface="ZapfDingbats BT" pitchFamily="18" charset="2"/>
              <a:buChar char="•"/>
              <a:defRPr/>
            </a:pPr>
            <a:endParaRPr lang="en-US" dirty="0" smtClean="0">
              <a:solidFill>
                <a:schemeClr val="tx2">
                  <a:lumMod val="75000"/>
                </a:schemeClr>
              </a:solidFill>
            </a:endParaRPr>
          </a:p>
          <a:p>
            <a:pPr>
              <a:buFont typeface="ZapfDingbats BT" pitchFamily="18" charset="2"/>
              <a:buChar char="•"/>
              <a:defRPr/>
            </a:pP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688" y="1419225"/>
            <a:ext cx="6999287" cy="4860925"/>
          </a:xfrm>
        </p:spPr>
        <p:txBody>
          <a:bodyPr/>
          <a:lstStyle/>
          <a:p>
            <a:pPr marL="0" indent="0">
              <a:buFont typeface="ZapfDingbats BT" pitchFamily="18" charset="2"/>
              <a:buNone/>
              <a:defRPr/>
            </a:pPr>
            <a:endParaRPr lang="en-US" sz="2800" dirty="0" smtClean="0"/>
          </a:p>
          <a:p>
            <a:pPr marL="688975" indent="-688975">
              <a:buClr>
                <a:srgbClr val="FF0000"/>
              </a:buClr>
              <a:buFont typeface="Wingdings 2" pitchFamily="18" charset="2"/>
              <a:buChar char="¢"/>
              <a:defRPr/>
            </a:pPr>
            <a:r>
              <a:rPr lang="en-US" sz="2400" dirty="0" smtClean="0"/>
              <a:t>Maxillary First Molar			8.9 %</a:t>
            </a:r>
          </a:p>
          <a:p>
            <a:pPr marL="688975" indent="-688975">
              <a:buClr>
                <a:srgbClr val="FF0000"/>
              </a:buClr>
              <a:buFont typeface="Wingdings 2" pitchFamily="18" charset="2"/>
              <a:buChar char="¢"/>
              <a:defRPr/>
            </a:pPr>
            <a:r>
              <a:rPr lang="en-US" sz="2400" dirty="0" smtClean="0"/>
              <a:t>Maxillary Second Molar		8.5 %</a:t>
            </a:r>
          </a:p>
          <a:p>
            <a:pPr marL="688975" indent="-688975">
              <a:buClr>
                <a:srgbClr val="FF0000"/>
              </a:buClr>
              <a:buFont typeface="Wingdings 2" pitchFamily="18" charset="2"/>
              <a:buChar char="¢"/>
              <a:defRPr/>
            </a:pPr>
            <a:r>
              <a:rPr lang="en-US" sz="2400" dirty="0" smtClean="0"/>
              <a:t>Maxillary First Premolar		4.5 %</a:t>
            </a:r>
          </a:p>
          <a:p>
            <a:pPr marL="688975" indent="-688975">
              <a:buClr>
                <a:srgbClr val="FF0000"/>
              </a:buClr>
              <a:buFont typeface="Wingdings 2" pitchFamily="18" charset="2"/>
              <a:buChar char="¢"/>
              <a:defRPr/>
            </a:pPr>
            <a:r>
              <a:rPr lang="en-US" sz="2400" dirty="0" smtClean="0"/>
              <a:t>Maxillary Second Premolar		6.1 %</a:t>
            </a:r>
          </a:p>
          <a:p>
            <a:pPr marL="688975" indent="-688975">
              <a:buClr>
                <a:srgbClr val="FF0000"/>
              </a:buClr>
              <a:buFont typeface="Wingdings 2" pitchFamily="18" charset="2"/>
              <a:buChar char="¢"/>
              <a:defRPr/>
            </a:pPr>
            <a:r>
              <a:rPr lang="en-US" sz="2400" dirty="0" smtClean="0"/>
              <a:t>Mandibular First Molar		11 %</a:t>
            </a:r>
          </a:p>
          <a:p>
            <a:pPr marL="688975" indent="-688975">
              <a:buClr>
                <a:srgbClr val="FF0000"/>
              </a:buClr>
              <a:buFont typeface="Wingdings 2" pitchFamily="18" charset="2"/>
              <a:buChar char="¢"/>
              <a:defRPr/>
            </a:pPr>
            <a:r>
              <a:rPr lang="en-US" sz="2400" dirty="0" smtClean="0"/>
              <a:t>Mandibular Second Molar		17.6 %</a:t>
            </a:r>
          </a:p>
          <a:p>
            <a:pPr marL="688975" indent="-688975">
              <a:buClr>
                <a:srgbClr val="FF0000"/>
              </a:buClr>
              <a:buFont typeface="Wingdings 2" pitchFamily="18" charset="2"/>
              <a:buChar char="¢"/>
              <a:defRPr/>
            </a:pPr>
            <a:r>
              <a:rPr lang="en-US" sz="2400" dirty="0" smtClean="0"/>
              <a:t>Mandibular First Premolar		0.5 %</a:t>
            </a:r>
          </a:p>
          <a:p>
            <a:pPr marL="688975" indent="-688975">
              <a:buClr>
                <a:srgbClr val="FF0000"/>
              </a:buClr>
              <a:buFont typeface="Wingdings 2" pitchFamily="18" charset="2"/>
              <a:buChar char="¢"/>
              <a:defRPr/>
            </a:pPr>
            <a:r>
              <a:rPr lang="en-US" sz="2400" dirty="0" smtClean="0"/>
              <a:t>Mandibular Second Premolar	2.6 %</a:t>
            </a:r>
          </a:p>
          <a:p>
            <a:pPr marL="0" indent="0">
              <a:buFont typeface="ZapfDingbats BT" pitchFamily="18" charset="2"/>
              <a:buNone/>
              <a:defRPr/>
            </a:pPr>
            <a:endParaRPr lang="en-US" sz="2800" dirty="0" smtClean="0"/>
          </a:p>
          <a:p>
            <a:pPr marL="0" indent="0">
              <a:buFont typeface="ZapfDingbats BT" pitchFamily="18" charset="2"/>
              <a:buNone/>
              <a:defRPr/>
            </a:pPr>
            <a:endParaRPr lang="en-US" sz="2800" dirty="0" smtClean="0"/>
          </a:p>
          <a:p>
            <a:pPr marL="0" indent="0">
              <a:buFont typeface="ZapfDingbats BT" pitchFamily="18" charset="2"/>
              <a:buNone/>
              <a:defRPr/>
            </a:pPr>
            <a:endParaRPr lang="en-US" sz="2800" dirty="0" smtClean="0"/>
          </a:p>
        </p:txBody>
      </p:sp>
      <p:sp>
        <p:nvSpPr>
          <p:cNvPr id="4" name="Rectangle 3"/>
          <p:cNvSpPr/>
          <p:nvPr/>
        </p:nvSpPr>
        <p:spPr>
          <a:xfrm>
            <a:off x="835495" y="1107004"/>
            <a:ext cx="7233967"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Percentage of Cracked Teeth per Tooth Group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1182688" y="1844675"/>
            <a:ext cx="6999287" cy="4435475"/>
          </a:xfrm>
          <a:prstGeom prst="rect">
            <a:avLst/>
          </a:prstGeom>
          <a:noFill/>
          <a:ln w="9525">
            <a:noFill/>
            <a:miter lim="800000"/>
            <a:headEnd/>
            <a:tailEnd/>
          </a:ln>
          <a:effectLst>
            <a:outerShdw dist="35921" dir="2700000" algn="ctr" rotWithShape="0">
              <a:schemeClr val="bg1"/>
            </a:outerShdw>
          </a:effectLst>
        </p:spPr>
        <p:txBody>
          <a:bodyPr lIns="92075" tIns="46038" rIns="92075" bIns="46038"/>
          <a:lstStyle/>
          <a:p>
            <a:pPr eaLnBrk="0" hangingPunct="0">
              <a:spcBef>
                <a:spcPct val="20000"/>
              </a:spcBef>
              <a:buClr>
                <a:schemeClr val="tx2"/>
              </a:buClr>
              <a:buFont typeface="ZapfDingbats BT" pitchFamily="18" charset="2"/>
              <a:buNone/>
              <a:defRPr/>
            </a:pPr>
            <a:endParaRPr lang="en-US" sz="2800" b="1" kern="0" dirty="0">
              <a:latin typeface="+mn-lt"/>
            </a:endParaRPr>
          </a:p>
          <a:p>
            <a:pPr marL="457200" indent="-457200" eaLnBrk="0" hangingPunct="0">
              <a:spcBef>
                <a:spcPct val="20000"/>
              </a:spcBef>
              <a:buClr>
                <a:srgbClr val="FF0000"/>
              </a:buClr>
              <a:buFont typeface="Wingdings 2" pitchFamily="18" charset="2"/>
              <a:buChar char="¢"/>
              <a:defRPr/>
            </a:pPr>
            <a:r>
              <a:rPr lang="en-US" sz="2000" b="1" kern="0" dirty="0">
                <a:latin typeface="+mn-lt"/>
              </a:rPr>
              <a:t>Maxillary First Molar		27 %</a:t>
            </a:r>
          </a:p>
          <a:p>
            <a:pPr marL="457200" indent="-457200" eaLnBrk="0" hangingPunct="0">
              <a:spcBef>
                <a:spcPct val="20000"/>
              </a:spcBef>
              <a:buClr>
                <a:srgbClr val="FF0000"/>
              </a:buClr>
              <a:buFont typeface="Wingdings 2" pitchFamily="18" charset="2"/>
              <a:buChar char="¢"/>
              <a:defRPr/>
            </a:pPr>
            <a:r>
              <a:rPr lang="en-US" sz="2000" b="1" kern="0" dirty="0">
                <a:latin typeface="+mn-lt"/>
              </a:rPr>
              <a:t>Maxillary Second Molar		25 %</a:t>
            </a:r>
          </a:p>
          <a:p>
            <a:pPr marL="457200" indent="-457200" eaLnBrk="0" hangingPunct="0">
              <a:spcBef>
                <a:spcPct val="20000"/>
              </a:spcBef>
              <a:buClr>
                <a:srgbClr val="FF0000"/>
              </a:buClr>
              <a:buFont typeface="Wingdings 2" pitchFamily="18" charset="2"/>
              <a:buChar char="¢"/>
              <a:defRPr/>
            </a:pPr>
            <a:r>
              <a:rPr lang="en-US" sz="2000" b="1" kern="0" dirty="0">
                <a:latin typeface="+mn-lt"/>
              </a:rPr>
              <a:t>Maxillary First Premolar			0 %</a:t>
            </a:r>
          </a:p>
          <a:p>
            <a:pPr marL="457200" indent="-457200" eaLnBrk="0" hangingPunct="0">
              <a:spcBef>
                <a:spcPct val="20000"/>
              </a:spcBef>
              <a:buClr>
                <a:srgbClr val="FF0000"/>
              </a:buClr>
              <a:buFont typeface="Wingdings 2" pitchFamily="18" charset="2"/>
              <a:buChar char="¢"/>
              <a:defRPr/>
            </a:pPr>
            <a:r>
              <a:rPr lang="en-US" sz="2000" b="1" kern="0" dirty="0">
                <a:latin typeface="+mn-lt"/>
              </a:rPr>
              <a:t>Maxillary Second Premolar			0 %</a:t>
            </a:r>
          </a:p>
          <a:p>
            <a:pPr marL="457200" indent="-457200" eaLnBrk="0" hangingPunct="0">
              <a:spcBef>
                <a:spcPct val="20000"/>
              </a:spcBef>
              <a:buClr>
                <a:srgbClr val="FF0000"/>
              </a:buClr>
              <a:buFont typeface="Wingdings 2" pitchFamily="18" charset="2"/>
              <a:buChar char="¢"/>
              <a:defRPr/>
            </a:pPr>
            <a:r>
              <a:rPr lang="en-US" sz="2000" b="1" kern="0" dirty="0">
                <a:latin typeface="+mn-lt"/>
              </a:rPr>
              <a:t>Mandibular First Molar		17 %</a:t>
            </a:r>
          </a:p>
          <a:p>
            <a:pPr marL="457200" indent="-457200" eaLnBrk="0" hangingPunct="0">
              <a:spcBef>
                <a:spcPct val="20000"/>
              </a:spcBef>
              <a:buClr>
                <a:srgbClr val="FF0000"/>
              </a:buClr>
              <a:buFont typeface="Wingdings 2" pitchFamily="18" charset="2"/>
              <a:buChar char="¢"/>
              <a:defRPr/>
            </a:pPr>
            <a:r>
              <a:rPr lang="en-US" sz="2000" b="1" kern="0" dirty="0">
                <a:latin typeface="+mn-lt"/>
              </a:rPr>
              <a:t>Mandibular Second Molar		28 %</a:t>
            </a:r>
          </a:p>
          <a:p>
            <a:pPr marL="457200" indent="-457200" eaLnBrk="0" hangingPunct="0">
              <a:spcBef>
                <a:spcPct val="20000"/>
              </a:spcBef>
              <a:buClr>
                <a:srgbClr val="FF0000"/>
              </a:buClr>
              <a:buFont typeface="Wingdings 2" pitchFamily="18" charset="2"/>
              <a:buChar char="¢"/>
              <a:defRPr/>
            </a:pPr>
            <a:r>
              <a:rPr lang="en-US" sz="2000" b="1" kern="0" dirty="0">
                <a:latin typeface="+mn-lt"/>
              </a:rPr>
              <a:t>Mandibular First Premolar			0 %</a:t>
            </a:r>
          </a:p>
          <a:p>
            <a:pPr marL="457200" indent="-457200" eaLnBrk="0" hangingPunct="0">
              <a:spcBef>
                <a:spcPct val="20000"/>
              </a:spcBef>
              <a:buClr>
                <a:srgbClr val="FF0000"/>
              </a:buClr>
              <a:buFont typeface="Wingdings 2" pitchFamily="18" charset="2"/>
              <a:buChar char="¢"/>
              <a:defRPr/>
            </a:pPr>
            <a:r>
              <a:rPr lang="en-US" sz="2000" b="1" kern="0" dirty="0">
                <a:latin typeface="+mn-lt"/>
              </a:rPr>
              <a:t>Mandibular Second Premolar		0 %</a:t>
            </a:r>
          </a:p>
          <a:p>
            <a:pPr eaLnBrk="0" hangingPunct="0">
              <a:spcBef>
                <a:spcPct val="20000"/>
              </a:spcBef>
              <a:buClr>
                <a:schemeClr val="tx2"/>
              </a:buClr>
              <a:buFont typeface="ZapfDingbats BT" pitchFamily="18" charset="2"/>
              <a:buNone/>
              <a:defRPr/>
            </a:pPr>
            <a:endParaRPr lang="en-US" sz="2000" b="1" kern="0" dirty="0">
              <a:latin typeface="+mn-lt"/>
            </a:endParaRPr>
          </a:p>
          <a:p>
            <a:pPr eaLnBrk="0" hangingPunct="0">
              <a:spcBef>
                <a:spcPct val="20000"/>
              </a:spcBef>
              <a:buClr>
                <a:schemeClr val="tx2"/>
              </a:buClr>
              <a:buFont typeface="ZapfDingbats BT" pitchFamily="18" charset="2"/>
              <a:buNone/>
              <a:defRPr/>
            </a:pPr>
            <a:endParaRPr lang="en-US" sz="2000" b="1" kern="0" dirty="0">
              <a:latin typeface="+mn-lt"/>
            </a:endParaRPr>
          </a:p>
          <a:p>
            <a:pPr eaLnBrk="0" hangingPunct="0">
              <a:spcBef>
                <a:spcPct val="20000"/>
              </a:spcBef>
              <a:buClr>
                <a:schemeClr val="tx2"/>
              </a:buClr>
              <a:buFont typeface="ZapfDingbats BT" pitchFamily="18" charset="2"/>
              <a:buNone/>
              <a:defRPr/>
            </a:pPr>
            <a:endParaRPr lang="en-US" sz="2000" b="1" kern="0" dirty="0">
              <a:latin typeface="+mn-lt"/>
            </a:endParaRPr>
          </a:p>
          <a:p>
            <a:pPr eaLnBrk="0" hangingPunct="0">
              <a:spcBef>
                <a:spcPct val="20000"/>
              </a:spcBef>
              <a:buClr>
                <a:schemeClr val="tx2"/>
              </a:buClr>
              <a:buFont typeface="ZapfDingbats BT" pitchFamily="18" charset="2"/>
              <a:buNone/>
              <a:defRPr/>
            </a:pPr>
            <a:endParaRPr lang="en-US" sz="2800" b="1" kern="0" dirty="0">
              <a:latin typeface="+mn-lt"/>
            </a:endParaRPr>
          </a:p>
          <a:p>
            <a:pPr eaLnBrk="0" hangingPunct="0">
              <a:spcBef>
                <a:spcPct val="20000"/>
              </a:spcBef>
              <a:buClr>
                <a:schemeClr val="tx2"/>
              </a:buClr>
              <a:buFont typeface="ZapfDingbats BT" pitchFamily="18" charset="2"/>
              <a:buNone/>
              <a:defRPr/>
            </a:pPr>
            <a:endParaRPr lang="en-US" sz="2800" b="1" kern="0" dirty="0">
              <a:latin typeface="+mn-lt"/>
            </a:endParaRPr>
          </a:p>
        </p:txBody>
      </p:sp>
      <p:sp>
        <p:nvSpPr>
          <p:cNvPr id="5" name="Rectangle 4"/>
          <p:cNvSpPr/>
          <p:nvPr/>
        </p:nvSpPr>
        <p:spPr>
          <a:xfrm>
            <a:off x="307351" y="1146418"/>
            <a:ext cx="8426409" cy="1015663"/>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Percentage of Cracked Teeth with Reversible pulpitis</a:t>
            </a:r>
          </a:p>
          <a:p>
            <a:pPr algn="ctr" eaLnBrk="0" hangingPunct="0">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Treatment planned for a crown and Requiring  NSRCT</a:t>
            </a:r>
          </a:p>
          <a:p>
            <a:pPr algn="ctr" eaLnBrk="0" hangingPunct="0">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By tooth group</a:t>
            </a:r>
          </a:p>
        </p:txBody>
      </p:sp>
      <p:sp>
        <p:nvSpPr>
          <p:cNvPr id="6" name="Rectangle 5"/>
          <p:cNvSpPr/>
          <p:nvPr/>
        </p:nvSpPr>
        <p:spPr>
          <a:xfrm>
            <a:off x="554065" y="5578132"/>
            <a:ext cx="8032531" cy="584775"/>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0" hangingPunct="0">
              <a:defRPr/>
            </a:pPr>
            <a:r>
              <a:rPr lang="en-US" sz="1600" b="1"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Overall,  21% of the cracked teeth diagnosed with </a:t>
            </a:r>
          </a:p>
          <a:p>
            <a:pPr eaLnBrk="0" hangingPunct="0">
              <a:defRPr/>
            </a:pPr>
            <a:r>
              <a:rPr lang="en-US" sz="1600" b="1"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reversible pulpitis required non-surgical rot canal treatment</a:t>
            </a:r>
            <a:endPar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2603500"/>
            <a:ext cx="7772400" cy="3644900"/>
          </a:xfrm>
        </p:spPr>
        <p:txBody>
          <a:bodyPr/>
          <a:lstStyle/>
          <a:p>
            <a:pPr marL="798513" indent="-798513">
              <a:buClr>
                <a:srgbClr val="FF0000"/>
              </a:buClr>
              <a:buFont typeface="Wingdings 2" pitchFamily="18" charset="2"/>
              <a:buChar char="¢"/>
              <a:defRPr/>
            </a:pPr>
            <a:r>
              <a:rPr lang="en-US" dirty="0" smtClean="0"/>
              <a:t>56% involved only the distal marginal ridge</a:t>
            </a:r>
          </a:p>
          <a:p>
            <a:pPr marL="798513" indent="-798513">
              <a:buClr>
                <a:srgbClr val="FF0000"/>
              </a:buClr>
              <a:buFont typeface="Wingdings 2" pitchFamily="18" charset="2"/>
              <a:buChar char="¢"/>
              <a:defRPr/>
            </a:pPr>
            <a:r>
              <a:rPr lang="en-US" dirty="0" smtClean="0"/>
              <a:t>15% involved only the distal marginal ridge</a:t>
            </a:r>
          </a:p>
          <a:p>
            <a:pPr marL="798513" indent="-798513">
              <a:buClr>
                <a:srgbClr val="FF0000"/>
              </a:buClr>
              <a:buFont typeface="Wingdings 2" pitchFamily="18" charset="2"/>
              <a:buChar char="¢"/>
              <a:defRPr/>
            </a:pPr>
            <a:r>
              <a:rPr lang="en-US" dirty="0" smtClean="0"/>
              <a:t>29% involved both marginal ridges</a:t>
            </a:r>
          </a:p>
          <a:p>
            <a:pPr>
              <a:buFont typeface="ZapfDingbats BT" pitchFamily="18" charset="2"/>
              <a:buChar char="•"/>
              <a:defRPr/>
            </a:pPr>
            <a:endParaRPr lang="en-US" dirty="0"/>
          </a:p>
        </p:txBody>
      </p:sp>
      <p:sp>
        <p:nvSpPr>
          <p:cNvPr id="4" name="Rectangle 3"/>
          <p:cNvSpPr/>
          <p:nvPr/>
        </p:nvSpPr>
        <p:spPr>
          <a:xfrm>
            <a:off x="608765" y="851817"/>
            <a:ext cx="4577215" cy="630942"/>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35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Crack  Location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457200" y="685800"/>
            <a:ext cx="7772400" cy="1143000"/>
          </a:xfrm>
        </p:spPr>
        <p:txBody>
          <a:bodyPr/>
          <a:lstStyle/>
          <a:p>
            <a:pPr algn="l"/>
            <a:r>
              <a:rPr lang="en-US" sz="2400" smtClean="0"/>
              <a:t>Bader JD.  Shugars DA.  Roberson TM. </a:t>
            </a:r>
            <a:br>
              <a:rPr lang="en-US" sz="2400" smtClean="0"/>
            </a:br>
            <a:r>
              <a:rPr lang="en-US" sz="2400" i="1" smtClean="0"/>
              <a:t>Community Dentistry &amp; Oral Epidemiology</a:t>
            </a:r>
            <a:r>
              <a:rPr lang="en-US" sz="2400" smtClean="0"/>
              <a:t>.  </a:t>
            </a:r>
            <a:br>
              <a:rPr lang="en-US" sz="2400" smtClean="0"/>
            </a:br>
            <a:r>
              <a:rPr lang="en-US" sz="2400" smtClean="0"/>
              <a:t>1996;24:47-51</a:t>
            </a:r>
            <a:endParaRPr lang="en-US" sz="3200" smtClean="0"/>
          </a:p>
        </p:txBody>
      </p:sp>
      <p:sp>
        <p:nvSpPr>
          <p:cNvPr id="365571" name="Rectangle 3"/>
          <p:cNvSpPr>
            <a:spLocks noGrp="1" noChangeArrowheads="1"/>
          </p:cNvSpPr>
          <p:nvPr>
            <p:ph type="body" idx="1"/>
          </p:nvPr>
        </p:nvSpPr>
        <p:spPr>
          <a:xfrm>
            <a:off x="685800" y="2170113"/>
            <a:ext cx="7772400" cy="4137025"/>
          </a:xfrm>
        </p:spPr>
        <p:txBody>
          <a:bodyPr/>
          <a:lstStyle/>
          <a:p>
            <a:pPr marL="0" indent="0">
              <a:buFont typeface="ZapfDingbats BT" pitchFamily="18" charset="2"/>
              <a:buNone/>
              <a:defRPr/>
            </a:pPr>
            <a:r>
              <a:rPr lang="en-US" sz="2000" i="1" dirty="0" smtClean="0">
                <a:solidFill>
                  <a:schemeClr val="accent1"/>
                </a:solidFill>
              </a:rPr>
              <a:t>Presented studies that provide information about dentists' use of crowns to prevent tooth fracture. </a:t>
            </a:r>
          </a:p>
          <a:p>
            <a:pPr marL="0" indent="0">
              <a:buFont typeface="ZapfDingbats BT" pitchFamily="18" charset="2"/>
              <a:buNone/>
              <a:defRPr/>
            </a:pPr>
            <a:endParaRPr lang="en-US" sz="2000" i="1" dirty="0" smtClean="0">
              <a:solidFill>
                <a:schemeClr val="accent1"/>
              </a:solidFill>
            </a:endParaRPr>
          </a:p>
          <a:p>
            <a:pPr lvl="1">
              <a:defRPr/>
            </a:pPr>
            <a:r>
              <a:rPr lang="en-US" sz="2000" dirty="0" smtClean="0"/>
              <a:t>North Carolina general dentists indicated that 44% of the crowns they placed were for the principal reason of fracture prevention. </a:t>
            </a:r>
          </a:p>
          <a:p>
            <a:pPr lvl="1">
              <a:defRPr/>
            </a:pPr>
            <a:r>
              <a:rPr lang="en-US" sz="2000" dirty="0" smtClean="0"/>
              <a:t>However, when groups of dentists examined the same patients, there was little agreement about which teeth should be crowned due to risk of fracture. </a:t>
            </a:r>
          </a:p>
          <a:p>
            <a:pPr lvl="1">
              <a:defRPr/>
            </a:pPr>
            <a:r>
              <a:rPr lang="en-US" sz="2000" dirty="0" smtClean="0"/>
              <a:t>These results suggest that the placing of crowns to prevent fracture merits a careful determination of effectiveness and appropriateness.</a:t>
            </a:r>
          </a:p>
          <a:p>
            <a:pPr marL="0" indent="0">
              <a:buFont typeface="ZapfDingbats BT" pitchFamily="18" charset="2"/>
              <a:buNone/>
              <a:defRPr/>
            </a:pPr>
            <a:endParaRPr 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descr="Cracked Tooth #14 Zerr"/>
          <p:cNvPicPr>
            <a:picLocks noChangeAspect="1" noChangeArrowheads="1"/>
          </p:cNvPicPr>
          <p:nvPr/>
        </p:nvPicPr>
        <p:blipFill>
          <a:blip r:embed="rId2"/>
          <a:srcRect/>
          <a:stretch>
            <a:fillRect/>
          </a:stretch>
        </p:blipFill>
        <p:spPr bwMode="auto">
          <a:xfrm>
            <a:off x="1371600" y="2133600"/>
            <a:ext cx="6477000" cy="4284663"/>
          </a:xfrm>
          <a:prstGeom prst="rect">
            <a:avLst/>
          </a:prstGeom>
          <a:noFill/>
          <a:ln w="9525">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Untitled-9"/>
          <p:cNvPicPr>
            <a:picLocks noChangeAspect="1" noChangeArrowheads="1"/>
          </p:cNvPicPr>
          <p:nvPr/>
        </p:nvPicPr>
        <p:blipFill>
          <a:blip r:embed="rId3">
            <a:lum contrast="36000"/>
          </a:blip>
          <a:srcRect l="10715" r="17105" b="16634"/>
          <a:stretch>
            <a:fillRect/>
          </a:stretch>
        </p:blipFill>
        <p:spPr bwMode="auto">
          <a:xfrm>
            <a:off x="6718300" y="3276600"/>
            <a:ext cx="1512888" cy="2457450"/>
          </a:xfrm>
          <a:prstGeom prst="rect">
            <a:avLst/>
          </a:prstGeom>
          <a:noFill/>
          <a:ln w="9525">
            <a:noFill/>
            <a:miter lim="800000"/>
            <a:headEnd/>
            <a:tailEnd/>
          </a:ln>
        </p:spPr>
      </p:pic>
      <p:pic>
        <p:nvPicPr>
          <p:cNvPr id="18434" name="Picture 5" descr="6"/>
          <p:cNvPicPr>
            <a:picLocks noChangeAspect="1" noChangeArrowheads="1"/>
          </p:cNvPicPr>
          <p:nvPr/>
        </p:nvPicPr>
        <p:blipFill>
          <a:blip r:embed="rId4"/>
          <a:srcRect l="17882" t="9091" r="12674" b="9091"/>
          <a:stretch>
            <a:fillRect/>
          </a:stretch>
        </p:blipFill>
        <p:spPr bwMode="auto">
          <a:xfrm>
            <a:off x="3136900" y="1905000"/>
            <a:ext cx="1279525" cy="2303463"/>
          </a:xfrm>
          <a:prstGeom prst="rect">
            <a:avLst/>
          </a:prstGeom>
          <a:noFill/>
          <a:ln w="9525">
            <a:noFill/>
            <a:miter lim="800000"/>
            <a:headEnd/>
            <a:tailEnd/>
          </a:ln>
        </p:spPr>
      </p:pic>
      <p:pic>
        <p:nvPicPr>
          <p:cNvPr id="18435" name="Picture 7" descr="Untitled-11"/>
          <p:cNvPicPr>
            <a:picLocks noChangeAspect="1" noChangeArrowheads="1"/>
          </p:cNvPicPr>
          <p:nvPr/>
        </p:nvPicPr>
        <p:blipFill>
          <a:blip r:embed="rId5"/>
          <a:srcRect l="18927" t="13513" r="16719" b="10811"/>
          <a:stretch>
            <a:fillRect/>
          </a:stretch>
        </p:blipFill>
        <p:spPr bwMode="auto">
          <a:xfrm>
            <a:off x="1155700" y="685800"/>
            <a:ext cx="1398588" cy="2303463"/>
          </a:xfrm>
          <a:prstGeom prst="rect">
            <a:avLst/>
          </a:prstGeom>
          <a:noFill/>
          <a:ln w="9525">
            <a:noFill/>
            <a:miter lim="800000"/>
            <a:headEnd/>
            <a:tailEnd/>
          </a:ln>
        </p:spPr>
      </p:pic>
      <p:pic>
        <p:nvPicPr>
          <p:cNvPr id="18436" name="Picture 8" descr="5"/>
          <p:cNvPicPr>
            <a:picLocks noChangeAspect="1" noChangeArrowheads="1"/>
          </p:cNvPicPr>
          <p:nvPr/>
        </p:nvPicPr>
        <p:blipFill>
          <a:blip r:embed="rId6"/>
          <a:srcRect l="18092" t="5714" r="8461" b="2858"/>
          <a:stretch>
            <a:fillRect/>
          </a:stretch>
        </p:blipFill>
        <p:spPr bwMode="auto">
          <a:xfrm>
            <a:off x="4926013" y="2643188"/>
            <a:ext cx="1304925" cy="2459037"/>
          </a:xfrm>
          <a:prstGeom prst="rect">
            <a:avLst/>
          </a:prstGeom>
          <a:noFill/>
          <a:ln w="9525">
            <a:noFill/>
            <a:miter lim="800000"/>
            <a:headEnd/>
            <a:tailEnd/>
          </a:ln>
        </p:spPr>
      </p:pic>
      <p:sp>
        <p:nvSpPr>
          <p:cNvPr id="114697" name="Text Box 9"/>
          <p:cNvSpPr txBox="1">
            <a:spLocks noChangeArrowheads="1"/>
          </p:cNvSpPr>
          <p:nvPr/>
        </p:nvSpPr>
        <p:spPr bwMode="auto">
          <a:xfrm>
            <a:off x="1366838" y="3094038"/>
            <a:ext cx="965200" cy="457200"/>
          </a:xfrm>
          <a:prstGeom prst="rect">
            <a:avLst/>
          </a:prstGeom>
          <a:noFill/>
          <a:ln w="9525">
            <a:noFill/>
            <a:miter lim="800000"/>
            <a:headEnd/>
            <a:tailEnd/>
          </a:ln>
          <a:effectLst/>
        </p:spPr>
        <p:txBody>
          <a:bodyPr wrap="none">
            <a:spAutoFit/>
          </a:bodyPr>
          <a:lstStyle/>
          <a:p>
            <a:pPr algn="ctr" eaLnBrk="0" hangingPunct="0">
              <a:defRPr/>
            </a:pPr>
            <a:r>
              <a:rPr lang="en-US" b="1" i="1" dirty="0">
                <a:solidFill>
                  <a:schemeClr val="tx2">
                    <a:lumMod val="75000"/>
                  </a:schemeClr>
                </a:solidFill>
              </a:rPr>
              <a:t>CUSP</a:t>
            </a:r>
          </a:p>
        </p:txBody>
      </p:sp>
      <p:sp>
        <p:nvSpPr>
          <p:cNvPr id="114698" name="Text Box 10"/>
          <p:cNvSpPr txBox="1">
            <a:spLocks noChangeArrowheads="1"/>
          </p:cNvSpPr>
          <p:nvPr/>
        </p:nvSpPr>
        <p:spPr bwMode="auto">
          <a:xfrm>
            <a:off x="2927350" y="4341813"/>
            <a:ext cx="1698625" cy="457200"/>
          </a:xfrm>
          <a:prstGeom prst="rect">
            <a:avLst/>
          </a:prstGeom>
          <a:noFill/>
          <a:ln w="9525">
            <a:noFill/>
            <a:miter lim="800000"/>
            <a:headEnd/>
            <a:tailEnd/>
          </a:ln>
          <a:effectLst/>
        </p:spPr>
        <p:txBody>
          <a:bodyPr>
            <a:spAutoFit/>
          </a:bodyPr>
          <a:lstStyle/>
          <a:p>
            <a:pPr algn="ctr" eaLnBrk="0" hangingPunct="0">
              <a:defRPr/>
            </a:pPr>
            <a:r>
              <a:rPr lang="en-US" b="1" i="1" dirty="0">
                <a:solidFill>
                  <a:schemeClr val="tx2">
                    <a:lumMod val="75000"/>
                  </a:schemeClr>
                </a:solidFill>
              </a:rPr>
              <a:t>CRACK</a:t>
            </a:r>
          </a:p>
        </p:txBody>
      </p:sp>
      <p:sp>
        <p:nvSpPr>
          <p:cNvPr id="114699" name="Text Box 11"/>
          <p:cNvSpPr txBox="1">
            <a:spLocks noChangeArrowheads="1"/>
          </p:cNvSpPr>
          <p:nvPr/>
        </p:nvSpPr>
        <p:spPr bwMode="auto">
          <a:xfrm>
            <a:off x="4899025" y="5219700"/>
            <a:ext cx="1339850" cy="457200"/>
          </a:xfrm>
          <a:prstGeom prst="rect">
            <a:avLst/>
          </a:prstGeom>
          <a:noFill/>
          <a:ln w="9525">
            <a:noFill/>
            <a:miter lim="800000"/>
            <a:headEnd/>
            <a:tailEnd/>
          </a:ln>
          <a:effectLst/>
        </p:spPr>
        <p:txBody>
          <a:bodyPr>
            <a:spAutoFit/>
          </a:bodyPr>
          <a:lstStyle/>
          <a:p>
            <a:pPr algn="ctr" eaLnBrk="0" hangingPunct="0">
              <a:defRPr/>
            </a:pPr>
            <a:r>
              <a:rPr lang="en-US" b="1" i="1" dirty="0">
                <a:solidFill>
                  <a:schemeClr val="tx2">
                    <a:lumMod val="75000"/>
                  </a:schemeClr>
                </a:solidFill>
              </a:rPr>
              <a:t>SPLIT</a:t>
            </a:r>
          </a:p>
        </p:txBody>
      </p:sp>
      <p:sp>
        <p:nvSpPr>
          <p:cNvPr id="114700" name="Text Box 12"/>
          <p:cNvSpPr txBox="1">
            <a:spLocks noChangeArrowheads="1"/>
          </p:cNvSpPr>
          <p:nvPr/>
        </p:nvSpPr>
        <p:spPr bwMode="auto">
          <a:xfrm>
            <a:off x="6702425" y="5849938"/>
            <a:ext cx="1558925" cy="457200"/>
          </a:xfrm>
          <a:prstGeom prst="rect">
            <a:avLst/>
          </a:prstGeom>
          <a:noFill/>
          <a:ln w="9525">
            <a:noFill/>
            <a:miter lim="800000"/>
            <a:headEnd/>
            <a:tailEnd/>
          </a:ln>
          <a:effectLst/>
        </p:spPr>
        <p:txBody>
          <a:bodyPr>
            <a:spAutoFit/>
          </a:bodyPr>
          <a:lstStyle/>
          <a:p>
            <a:pPr algn="ctr" eaLnBrk="0" hangingPunct="0">
              <a:defRPr/>
            </a:pPr>
            <a:r>
              <a:rPr lang="en-US" b="1" i="1" dirty="0">
                <a:solidFill>
                  <a:schemeClr val="tx2">
                    <a:lumMod val="75000"/>
                  </a:schemeClr>
                </a:solidFill>
              </a:rPr>
              <a:t>VRF</a:t>
            </a:r>
          </a:p>
        </p:txBody>
      </p:sp>
      <p:sp>
        <p:nvSpPr>
          <p:cNvPr id="15" name="Rectangle 14"/>
          <p:cNvSpPr/>
          <p:nvPr/>
        </p:nvSpPr>
        <p:spPr>
          <a:xfrm>
            <a:off x="2905933" y="410115"/>
            <a:ext cx="4200040" cy="477054"/>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25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Fracture Types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descr="#14 AA"/>
          <p:cNvPicPr>
            <a:picLocks noChangeAspect="1" noChangeArrowheads="1"/>
          </p:cNvPicPr>
          <p:nvPr/>
        </p:nvPicPr>
        <p:blipFill>
          <a:blip r:embed="rId2"/>
          <a:srcRect/>
          <a:stretch>
            <a:fillRect/>
          </a:stretch>
        </p:blipFill>
        <p:spPr bwMode="auto">
          <a:xfrm>
            <a:off x="1447800" y="1905000"/>
            <a:ext cx="6096000" cy="4624388"/>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MZ Cracked Tooth Transillumination"/>
          <p:cNvPicPr>
            <a:picLocks noChangeAspect="1" noChangeArrowheads="1"/>
          </p:cNvPicPr>
          <p:nvPr/>
        </p:nvPicPr>
        <p:blipFill>
          <a:blip r:embed="rId2"/>
          <a:srcRect/>
          <a:stretch>
            <a:fillRect/>
          </a:stretch>
        </p:blipFill>
        <p:spPr bwMode="auto">
          <a:xfrm>
            <a:off x="1828800" y="1905000"/>
            <a:ext cx="5562600" cy="4316413"/>
          </a:xfrm>
          <a:prstGeom prst="rect">
            <a:avLst/>
          </a:prstGeom>
          <a:noFill/>
          <a:ln w="9525">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type="body" idx="1"/>
          </p:nvPr>
        </p:nvSpPr>
        <p:spPr>
          <a:xfrm>
            <a:off x="838200" y="2409825"/>
            <a:ext cx="7772400" cy="3457575"/>
          </a:xfrm>
        </p:spPr>
        <p:txBody>
          <a:bodyPr/>
          <a:lstStyle/>
          <a:p>
            <a:pPr marL="0" indent="0">
              <a:buFont typeface="ZapfDingbats BT" pitchFamily="18" charset="2"/>
              <a:buNone/>
              <a:defRPr/>
            </a:pPr>
            <a:r>
              <a:rPr lang="en-US" sz="2800" dirty="0" smtClean="0">
                <a:solidFill>
                  <a:schemeClr val="tx2"/>
                </a:solidFill>
              </a:rPr>
              <a:t>Treatment depends on the signs, symptoms, pulpal status, and extent of the crack.  </a:t>
            </a:r>
          </a:p>
          <a:p>
            <a:pPr lvl="1">
              <a:defRPr/>
            </a:pPr>
            <a:r>
              <a:rPr lang="en-US" sz="2400" dirty="0" smtClean="0"/>
              <a:t>If the pulp is vital and there are no periodontal defects, a provisional restoration is placed to prevent propagation of the crack.  </a:t>
            </a:r>
          </a:p>
          <a:p>
            <a:pPr lvl="1">
              <a:defRPr/>
            </a:pPr>
            <a:r>
              <a:rPr lang="en-US" sz="2400" dirty="0" smtClean="0"/>
              <a:t>If endodontic and/or periodontal problems exist then they should be treated prior to fabrication of a cast restoration.</a:t>
            </a:r>
          </a:p>
          <a:p>
            <a:pPr marL="0" indent="0">
              <a:buFont typeface="ZapfDingbats BT" pitchFamily="18" charset="2"/>
              <a:buNone/>
              <a:defRPr/>
            </a:pPr>
            <a:endParaRPr lang="en-US" dirty="0" smtClean="0"/>
          </a:p>
        </p:txBody>
      </p:sp>
      <p:sp>
        <p:nvSpPr>
          <p:cNvPr id="58370" name="WordArt 4"/>
          <p:cNvSpPr>
            <a:spLocks noChangeArrowheads="1" noChangeShapeType="1" noTextEdit="1"/>
          </p:cNvSpPr>
          <p:nvPr/>
        </p:nvSpPr>
        <p:spPr bwMode="auto">
          <a:xfrm>
            <a:off x="1150938" y="952500"/>
            <a:ext cx="2133600" cy="1004888"/>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b="1" kern="10">
                <a:ln w="9525">
                  <a:round/>
                  <a:headEnd/>
                  <a:tailEnd/>
                </a:ln>
                <a:gradFill rotWithShape="1">
                  <a:gsLst>
                    <a:gs pos="0">
                      <a:srgbClr val="FFE701"/>
                    </a:gs>
                    <a:gs pos="100000">
                      <a:srgbClr val="FE3E02"/>
                    </a:gs>
                  </a:gsLst>
                  <a:lin ang="5400000" scaled="1"/>
                </a:gradFill>
                <a:latin typeface="Impact"/>
              </a:rPr>
              <a:t>Cracked Tooth</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Statz #13 Distal Crack Preop Clinical Close"/>
          <p:cNvPicPr>
            <a:picLocks noChangeAspect="1" noChangeArrowheads="1"/>
          </p:cNvPicPr>
          <p:nvPr/>
        </p:nvPicPr>
        <p:blipFill>
          <a:blip r:embed="rId2"/>
          <a:srcRect/>
          <a:stretch>
            <a:fillRect/>
          </a:stretch>
        </p:blipFill>
        <p:spPr bwMode="auto">
          <a:xfrm>
            <a:off x="533400" y="609600"/>
            <a:ext cx="8305800" cy="5440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Statz #13 Distal Crack Preop Radiograph"/>
          <p:cNvPicPr>
            <a:picLocks noGrp="1" noChangeAspect="1" noChangeArrowheads="1"/>
          </p:cNvPicPr>
          <p:nvPr>
            <p:ph idx="4294967295"/>
          </p:nvPr>
        </p:nvPicPr>
        <p:blipFill>
          <a:blip r:embed="rId2"/>
          <a:srcRect/>
          <a:stretch>
            <a:fillRect/>
          </a:stretch>
        </p:blipFill>
        <p:spPr>
          <a:xfrm>
            <a:off x="685800" y="533400"/>
            <a:ext cx="8001000" cy="5718175"/>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8" descr="Statz #13 Distal Crack Transillumination Lingual"/>
          <p:cNvPicPr>
            <a:picLocks noChangeAspect="1" noChangeArrowheads="1"/>
          </p:cNvPicPr>
          <p:nvPr/>
        </p:nvPicPr>
        <p:blipFill>
          <a:blip r:embed="rId2"/>
          <a:srcRect/>
          <a:stretch>
            <a:fillRect/>
          </a:stretch>
        </p:blipFill>
        <p:spPr bwMode="auto">
          <a:xfrm>
            <a:off x="990600" y="304800"/>
            <a:ext cx="7620000" cy="628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descr="Statz #13 Distal Crack Transillumination Buccal"/>
          <p:cNvPicPr>
            <a:picLocks noChangeAspect="1" noChangeArrowheads="1"/>
          </p:cNvPicPr>
          <p:nvPr/>
        </p:nvPicPr>
        <p:blipFill>
          <a:blip r:embed="rId2"/>
          <a:srcRect/>
          <a:stretch>
            <a:fillRect/>
          </a:stretch>
        </p:blipFill>
        <p:spPr bwMode="auto">
          <a:xfrm>
            <a:off x="762000" y="609600"/>
            <a:ext cx="7924800" cy="590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5" descr="Statz #13 Distal Crack Mesial-Distal Crack Lingual TM"/>
          <p:cNvPicPr>
            <a:picLocks noChangeAspect="1" noChangeArrowheads="1"/>
          </p:cNvPicPr>
          <p:nvPr/>
        </p:nvPicPr>
        <p:blipFill>
          <a:blip r:embed="rId2"/>
          <a:srcRect/>
          <a:stretch>
            <a:fillRect/>
          </a:stretch>
        </p:blipFill>
        <p:spPr bwMode="auto">
          <a:xfrm>
            <a:off x="609600" y="401638"/>
            <a:ext cx="8153400" cy="6034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3" name="Picture 5" descr="Statz #13 Distal Crack Mesial-Distal Crack TM II"/>
          <p:cNvPicPr>
            <a:picLocks noChangeAspect="1" noChangeArrowheads="1"/>
          </p:cNvPicPr>
          <p:nvPr/>
        </p:nvPicPr>
        <p:blipFill>
          <a:blip r:embed="rId2"/>
          <a:srcRect/>
          <a:stretch>
            <a:fillRect/>
          </a:stretch>
        </p:blipFill>
        <p:spPr bwMode="auto">
          <a:xfrm>
            <a:off x="914400" y="381000"/>
            <a:ext cx="7772400" cy="6169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Statz #13 Distal Crack Ortho Band Adaptation"/>
          <p:cNvPicPr>
            <a:picLocks noChangeAspect="1" noChangeArrowheads="1"/>
          </p:cNvPicPr>
          <p:nvPr/>
        </p:nvPicPr>
        <p:blipFill>
          <a:blip r:embed="rId2"/>
          <a:srcRect/>
          <a:stretch>
            <a:fillRect/>
          </a:stretch>
        </p:blipFill>
        <p:spPr bwMode="auto">
          <a:xfrm>
            <a:off x="609600" y="762000"/>
            <a:ext cx="8305800" cy="5618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p:txBody>
          <a:bodyPr/>
          <a:lstStyle/>
          <a:p>
            <a:pPr lvl="1">
              <a:defRPr/>
            </a:pPr>
            <a:r>
              <a:rPr lang="en-US" dirty="0" smtClean="0"/>
              <a:t>confined to enamel</a:t>
            </a:r>
          </a:p>
          <a:p>
            <a:pPr lvl="1">
              <a:defRPr/>
            </a:pPr>
            <a:r>
              <a:rPr lang="en-US" dirty="0" smtClean="0"/>
              <a:t>occur naturally</a:t>
            </a:r>
          </a:p>
          <a:p>
            <a:pPr lvl="1">
              <a:defRPr/>
            </a:pPr>
            <a:r>
              <a:rPr lang="en-US" dirty="0" smtClean="0"/>
              <a:t>increase with age</a:t>
            </a:r>
          </a:p>
          <a:p>
            <a:pPr lvl="1">
              <a:defRPr/>
            </a:pPr>
            <a:r>
              <a:rPr lang="en-US" dirty="0" smtClean="0"/>
              <a:t>are of little clinical significance</a:t>
            </a:r>
          </a:p>
          <a:p>
            <a:pPr lvl="2">
              <a:buFont typeface="Monotype Sorts" charset="2"/>
              <a:buChar char="è"/>
              <a:defRPr/>
            </a:pPr>
            <a:endParaRPr lang="en-US" dirty="0" smtClean="0"/>
          </a:p>
          <a:p>
            <a:pPr marL="0" indent="0">
              <a:buFont typeface="ZapfDingbats BT" pitchFamily="18" charset="2"/>
              <a:buNone/>
              <a:defRPr/>
            </a:pPr>
            <a:r>
              <a:rPr lang="en-US" i="1" dirty="0" smtClean="0"/>
              <a:t>Treatment is not required</a:t>
            </a:r>
            <a:endParaRPr lang="en-US" dirty="0" smtClean="0"/>
          </a:p>
          <a:p>
            <a:pPr marL="0" indent="0">
              <a:buFont typeface="ZapfDingbats BT" pitchFamily="18" charset="2"/>
              <a:buNone/>
              <a:defRPr/>
            </a:pPr>
            <a:endParaRPr lang="en-US" dirty="0" smtClean="0"/>
          </a:p>
        </p:txBody>
      </p:sp>
      <p:sp>
        <p:nvSpPr>
          <p:cNvPr id="20482" name="WordArt 4"/>
          <p:cNvSpPr>
            <a:spLocks noChangeArrowheads="1" noChangeShapeType="1" noTextEdit="1"/>
          </p:cNvSpPr>
          <p:nvPr/>
        </p:nvSpPr>
        <p:spPr bwMode="auto">
          <a:xfrm>
            <a:off x="1012825" y="1214438"/>
            <a:ext cx="2157413" cy="1038225"/>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Craze Lines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descr="Statz #13 Distal Crack Ortho Band II"/>
          <p:cNvPicPr>
            <a:picLocks noChangeAspect="1" noChangeArrowheads="1"/>
          </p:cNvPicPr>
          <p:nvPr/>
        </p:nvPicPr>
        <p:blipFill>
          <a:blip r:embed="rId2"/>
          <a:srcRect/>
          <a:stretch>
            <a:fillRect/>
          </a:stretch>
        </p:blipFill>
        <p:spPr bwMode="auto">
          <a:xfrm>
            <a:off x="685800" y="304800"/>
            <a:ext cx="8001000" cy="6294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5" name="Picture 4" descr="Mesial Caries #19 Crack Radiograph"/>
          <p:cNvPicPr>
            <a:picLocks noChangeAspect="1" noChangeArrowheads="1"/>
          </p:cNvPicPr>
          <p:nvPr/>
        </p:nvPicPr>
        <p:blipFill>
          <a:blip r:embed="rId2"/>
          <a:srcRect/>
          <a:stretch>
            <a:fillRect/>
          </a:stretch>
        </p:blipFill>
        <p:spPr bwMode="auto">
          <a:xfrm>
            <a:off x="4572000" y="3446463"/>
            <a:ext cx="4267200" cy="3073400"/>
          </a:xfrm>
          <a:prstGeom prst="rect">
            <a:avLst/>
          </a:prstGeom>
          <a:noFill/>
          <a:ln w="9525">
            <a:noFill/>
            <a:miter lim="800000"/>
            <a:headEnd/>
            <a:tailEnd/>
          </a:ln>
        </p:spPr>
      </p:pic>
      <p:pic>
        <p:nvPicPr>
          <p:cNvPr id="67586" name="Picture 6" descr="Mesial Caries #19 Crack Preop Photograph"/>
          <p:cNvPicPr>
            <a:picLocks noChangeAspect="1" noChangeArrowheads="1"/>
          </p:cNvPicPr>
          <p:nvPr/>
        </p:nvPicPr>
        <p:blipFill>
          <a:blip r:embed="rId3"/>
          <a:srcRect/>
          <a:stretch>
            <a:fillRect/>
          </a:stretch>
        </p:blipFill>
        <p:spPr bwMode="auto">
          <a:xfrm>
            <a:off x="457200" y="457200"/>
            <a:ext cx="4038600" cy="2978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descr="Mesial Caries #19 Crack SSC"/>
          <p:cNvPicPr>
            <a:picLocks noChangeAspect="1" noChangeArrowheads="1"/>
          </p:cNvPicPr>
          <p:nvPr/>
        </p:nvPicPr>
        <p:blipFill>
          <a:blip r:embed="rId2"/>
          <a:srcRect/>
          <a:stretch>
            <a:fillRect/>
          </a:stretch>
        </p:blipFill>
        <p:spPr bwMode="auto">
          <a:xfrm>
            <a:off x="5105400" y="3060700"/>
            <a:ext cx="3810000" cy="3505200"/>
          </a:xfrm>
          <a:prstGeom prst="rect">
            <a:avLst/>
          </a:prstGeom>
          <a:noFill/>
          <a:ln w="9525">
            <a:noFill/>
            <a:miter lim="800000"/>
            <a:headEnd/>
            <a:tailEnd/>
          </a:ln>
        </p:spPr>
      </p:pic>
      <p:pic>
        <p:nvPicPr>
          <p:cNvPr id="68610" name="Picture 5" descr="Mesial Caries #19 Crack"/>
          <p:cNvPicPr>
            <a:picLocks noChangeAspect="1" noChangeArrowheads="1"/>
          </p:cNvPicPr>
          <p:nvPr/>
        </p:nvPicPr>
        <p:blipFill>
          <a:blip r:embed="rId3"/>
          <a:srcRect/>
          <a:stretch>
            <a:fillRect/>
          </a:stretch>
        </p:blipFill>
        <p:spPr bwMode="auto">
          <a:xfrm>
            <a:off x="304800" y="304800"/>
            <a:ext cx="4648200" cy="40211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31 Cracked Tooth Mesial Clinical II"/>
          <p:cNvPicPr>
            <a:picLocks noChangeAspect="1" noChangeArrowheads="1"/>
          </p:cNvPicPr>
          <p:nvPr/>
        </p:nvPicPr>
        <p:blipFill>
          <a:blip r:embed="rId2"/>
          <a:srcRect/>
          <a:stretch>
            <a:fillRect/>
          </a:stretch>
        </p:blipFill>
        <p:spPr bwMode="auto">
          <a:xfrm>
            <a:off x="1219200" y="2057400"/>
            <a:ext cx="6248400" cy="4491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descr="#31 Cracked Mesial Preop Radiograph"/>
          <p:cNvPicPr>
            <a:picLocks noChangeAspect="1" noChangeArrowheads="1"/>
          </p:cNvPicPr>
          <p:nvPr/>
        </p:nvPicPr>
        <p:blipFill>
          <a:blip r:embed="rId2"/>
          <a:srcRect/>
          <a:stretch>
            <a:fillRect/>
          </a:stretch>
        </p:blipFill>
        <p:spPr bwMode="auto">
          <a:xfrm>
            <a:off x="1752600" y="2057400"/>
            <a:ext cx="5715000" cy="4465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5" descr="#31 Cracked Transillumination"/>
          <p:cNvPicPr>
            <a:picLocks noChangeAspect="1" noChangeArrowheads="1"/>
          </p:cNvPicPr>
          <p:nvPr/>
        </p:nvPicPr>
        <p:blipFill>
          <a:blip r:embed="rId2"/>
          <a:srcRect l="14818" t="9477" r="6693" b="13466"/>
          <a:stretch>
            <a:fillRect/>
          </a:stretch>
        </p:blipFill>
        <p:spPr bwMode="auto">
          <a:xfrm rot="-2223414">
            <a:off x="2244725" y="1182688"/>
            <a:ext cx="3910013" cy="48148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31 Cracked Tooth Mesial Prep"/>
          <p:cNvPicPr>
            <a:picLocks noChangeAspect="1" noChangeArrowheads="1"/>
          </p:cNvPicPr>
          <p:nvPr/>
        </p:nvPicPr>
        <p:blipFill>
          <a:blip r:embed="rId2"/>
          <a:srcRect/>
          <a:stretch>
            <a:fillRect/>
          </a:stretch>
        </p:blipFill>
        <p:spPr bwMode="auto">
          <a:xfrm>
            <a:off x="762000" y="1020763"/>
            <a:ext cx="6858000" cy="53228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31 Cracked Restored"/>
          <p:cNvPicPr>
            <a:picLocks noChangeAspect="1" noChangeArrowheads="1"/>
          </p:cNvPicPr>
          <p:nvPr/>
        </p:nvPicPr>
        <p:blipFill>
          <a:blip r:embed="rId2"/>
          <a:srcRect/>
          <a:stretch>
            <a:fillRect/>
          </a:stretch>
        </p:blipFill>
        <p:spPr bwMode="auto">
          <a:xfrm>
            <a:off x="1295400" y="1981200"/>
            <a:ext cx="6400800" cy="44973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Cracked Tooth Sheridan 1983 A 200"/>
          <p:cNvPicPr>
            <a:picLocks noChangeAspect="1" noChangeArrowheads="1"/>
          </p:cNvPicPr>
          <p:nvPr/>
        </p:nvPicPr>
        <p:blipFill>
          <a:blip r:embed="rId2"/>
          <a:srcRect/>
          <a:stretch>
            <a:fillRect/>
          </a:stretch>
        </p:blipFill>
        <p:spPr bwMode="auto">
          <a:xfrm>
            <a:off x="533400" y="685800"/>
            <a:ext cx="4232275" cy="5608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Ellen Sheridan Preoperative Radiograph II"/>
          <p:cNvPicPr>
            <a:picLocks noChangeAspect="1" noChangeArrowheads="1"/>
          </p:cNvPicPr>
          <p:nvPr/>
        </p:nvPicPr>
        <p:blipFill>
          <a:blip r:embed="rId2"/>
          <a:srcRect/>
          <a:stretch>
            <a:fillRect/>
          </a:stretch>
        </p:blipFill>
        <p:spPr bwMode="auto">
          <a:xfrm>
            <a:off x="1447800" y="1981200"/>
            <a:ext cx="6324600" cy="457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GJ Concussion Clinical"/>
          <p:cNvPicPr>
            <a:picLocks noChangeAspect="1" noChangeArrowheads="1"/>
          </p:cNvPicPr>
          <p:nvPr/>
        </p:nvPicPr>
        <p:blipFill>
          <a:blip r:embed="rId2"/>
          <a:srcRect/>
          <a:stretch>
            <a:fillRect/>
          </a:stretch>
        </p:blipFill>
        <p:spPr bwMode="auto">
          <a:xfrm>
            <a:off x="1524000" y="2133600"/>
            <a:ext cx="6248400" cy="4249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Ellen Sheridan Transillumination"/>
          <p:cNvPicPr>
            <a:picLocks noChangeAspect="1" noChangeArrowheads="1"/>
          </p:cNvPicPr>
          <p:nvPr/>
        </p:nvPicPr>
        <p:blipFill>
          <a:blip r:embed="rId2"/>
          <a:srcRect/>
          <a:stretch>
            <a:fillRect/>
          </a:stretch>
        </p:blipFill>
        <p:spPr bwMode="auto">
          <a:xfrm>
            <a:off x="609600" y="609600"/>
            <a:ext cx="4124325"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descr="Ellen Sheridan Alloy Removed"/>
          <p:cNvPicPr>
            <a:picLocks noChangeAspect="1" noChangeArrowheads="1"/>
          </p:cNvPicPr>
          <p:nvPr/>
        </p:nvPicPr>
        <p:blipFill>
          <a:blip r:embed="rId2"/>
          <a:srcRect/>
          <a:stretch>
            <a:fillRect/>
          </a:stretch>
        </p:blipFill>
        <p:spPr bwMode="auto">
          <a:xfrm>
            <a:off x="304800" y="838200"/>
            <a:ext cx="5562600" cy="537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5" descr="Ellen Sheridan Restored"/>
          <p:cNvPicPr>
            <a:picLocks noChangeAspect="1" noChangeArrowheads="1"/>
          </p:cNvPicPr>
          <p:nvPr/>
        </p:nvPicPr>
        <p:blipFill>
          <a:blip r:embed="rId2"/>
          <a:srcRect/>
          <a:stretch>
            <a:fillRect/>
          </a:stretch>
        </p:blipFill>
        <p:spPr bwMode="auto">
          <a:xfrm>
            <a:off x="1676400" y="1905000"/>
            <a:ext cx="5638800" cy="445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Ellen Sheridan One Year Recall"/>
          <p:cNvPicPr>
            <a:picLocks noChangeAspect="1" noChangeArrowheads="1"/>
          </p:cNvPicPr>
          <p:nvPr/>
        </p:nvPicPr>
        <p:blipFill>
          <a:blip r:embed="rId2"/>
          <a:srcRect/>
          <a:stretch>
            <a:fillRect/>
          </a:stretch>
        </p:blipFill>
        <p:spPr bwMode="auto">
          <a:xfrm>
            <a:off x="1676400" y="2057400"/>
            <a:ext cx="5943600" cy="447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177925"/>
            <a:ext cx="7772400" cy="5070475"/>
          </a:xfrm>
        </p:spPr>
        <p:txBody>
          <a:bodyPr/>
          <a:lstStyle/>
          <a:p>
            <a:pPr marL="0" indent="0">
              <a:buFont typeface="ZapfDingbats BT" pitchFamily="18" charset="2"/>
              <a:buNone/>
              <a:defRPr/>
            </a:pPr>
            <a:r>
              <a:rPr lang="en-US" sz="2400" dirty="0" err="1" smtClean="0">
                <a:solidFill>
                  <a:schemeClr val="tx2"/>
                </a:solidFill>
              </a:rPr>
              <a:t>Maheu</a:t>
            </a:r>
            <a:r>
              <a:rPr lang="en-US" sz="2400" dirty="0" smtClean="0">
                <a:solidFill>
                  <a:schemeClr val="tx2"/>
                </a:solidFill>
              </a:rPr>
              <a:t>-Robert, LF, </a:t>
            </a:r>
            <a:r>
              <a:rPr lang="en-US" sz="2400" dirty="0" err="1" smtClean="0">
                <a:solidFill>
                  <a:schemeClr val="tx2"/>
                </a:solidFill>
              </a:rPr>
              <a:t>Andrian</a:t>
            </a:r>
            <a:r>
              <a:rPr lang="en-US" sz="2400" dirty="0" smtClean="0">
                <a:solidFill>
                  <a:schemeClr val="tx2"/>
                </a:solidFill>
              </a:rPr>
              <a:t>, E, Greiner, D.  Overview of complications secondary to tongue and lip piercings. J Can Dent Assoc. 2007;73:327-31</a:t>
            </a:r>
          </a:p>
          <a:p>
            <a:pPr marL="0" indent="0">
              <a:buFont typeface="ZapfDingbats BT" pitchFamily="18" charset="2"/>
              <a:buNone/>
              <a:defRPr/>
            </a:pPr>
            <a:endParaRPr lang="en-US" dirty="0" smtClean="0"/>
          </a:p>
          <a:p>
            <a:pPr marL="0" indent="0">
              <a:buClr>
                <a:srgbClr val="FF0000"/>
              </a:buClr>
              <a:buFont typeface="ZapfDingbats BT" pitchFamily="18" charset="2"/>
              <a:buNone/>
              <a:defRPr/>
            </a:pPr>
            <a:r>
              <a:rPr lang="en-US" sz="2400" dirty="0" smtClean="0"/>
              <a:t>Identified the risks and complications associated with tongue and lip piercings range from:</a:t>
            </a:r>
          </a:p>
          <a:p>
            <a:pPr lvl="1">
              <a:buClr>
                <a:srgbClr val="FF0000"/>
              </a:buClr>
              <a:buFont typeface="Wingdings 2" pitchFamily="18" charset="2"/>
              <a:buChar char="¢"/>
              <a:defRPr/>
            </a:pPr>
            <a:r>
              <a:rPr lang="en-US" sz="1800" dirty="0" smtClean="0"/>
              <a:t> abnormal tooth wear </a:t>
            </a:r>
          </a:p>
          <a:p>
            <a:pPr lvl="1">
              <a:buClr>
                <a:srgbClr val="FF0000"/>
              </a:buClr>
              <a:buFont typeface="Wingdings 2" pitchFamily="18" charset="2"/>
              <a:buChar char="¢"/>
              <a:defRPr/>
            </a:pPr>
            <a:r>
              <a:rPr lang="en-US" sz="1800" dirty="0" smtClean="0"/>
              <a:t>cracked tooth syndrome  </a:t>
            </a:r>
          </a:p>
          <a:p>
            <a:pPr lvl="1">
              <a:buClr>
                <a:srgbClr val="FF0000"/>
              </a:buClr>
              <a:buFont typeface="Wingdings 2" pitchFamily="18" charset="2"/>
              <a:buChar char="¢"/>
              <a:defRPr/>
            </a:pPr>
            <a:r>
              <a:rPr lang="en-US" sz="1800" dirty="0" smtClean="0"/>
              <a:t>gingival recession </a:t>
            </a:r>
          </a:p>
          <a:p>
            <a:pPr lvl="1">
              <a:buClr>
                <a:srgbClr val="FF0000"/>
              </a:buClr>
              <a:buFont typeface="Wingdings 2" pitchFamily="18" charset="2"/>
              <a:buChar char="¢"/>
              <a:defRPr/>
            </a:pPr>
            <a:r>
              <a:rPr lang="en-US" sz="1800" dirty="0" smtClean="0"/>
              <a:t>systemic infections.</a:t>
            </a:r>
          </a:p>
          <a:p>
            <a:pPr>
              <a:buFont typeface="ZapfDingbats BT" pitchFamily="18" charset="2"/>
              <a:buChar char="•"/>
              <a:defRPr/>
            </a:pP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766888"/>
            <a:ext cx="7772400" cy="4481512"/>
          </a:xfrm>
        </p:spPr>
        <p:txBody>
          <a:bodyPr/>
          <a:lstStyle/>
          <a:p>
            <a:pPr marL="0" indent="0">
              <a:buFont typeface="ZapfDingbats BT" pitchFamily="18" charset="2"/>
              <a:buNone/>
              <a:defRPr/>
            </a:pPr>
            <a:r>
              <a:rPr lang="en-US" sz="1400" dirty="0" smtClean="0">
                <a:solidFill>
                  <a:schemeClr val="tx2"/>
                </a:solidFill>
              </a:rPr>
              <a:t>De Moor, RJ et al.  Dental and oral complications of lip and tongue piercings. </a:t>
            </a:r>
            <a:r>
              <a:rPr lang="en-US" sz="1400" i="1" dirty="0" smtClean="0">
                <a:solidFill>
                  <a:schemeClr val="tx2"/>
                </a:solidFill>
              </a:rPr>
              <a:t>Br Dent J</a:t>
            </a:r>
            <a:r>
              <a:rPr lang="en-US" sz="1400" dirty="0" smtClean="0">
                <a:solidFill>
                  <a:schemeClr val="tx2"/>
                </a:solidFill>
              </a:rPr>
              <a:t>. 2005;22;199:506-9. </a:t>
            </a:r>
          </a:p>
          <a:p>
            <a:pPr>
              <a:buFont typeface="ZapfDingbats BT" pitchFamily="18" charset="2"/>
              <a:buChar char="•"/>
              <a:defRPr/>
            </a:pPr>
            <a:endParaRPr lang="en-US" sz="1400" dirty="0" smtClean="0"/>
          </a:p>
          <a:p>
            <a:pPr marL="0" indent="0">
              <a:buFont typeface="ZapfDingbats BT" pitchFamily="18" charset="2"/>
              <a:buNone/>
              <a:defRPr/>
            </a:pPr>
            <a:r>
              <a:rPr lang="en-US" sz="2000" dirty="0" smtClean="0"/>
              <a:t>Present a clinical survey the prevalence of both tongue and lip piercing complications in oral health in a group of 50 patients. </a:t>
            </a:r>
          </a:p>
          <a:p>
            <a:pPr marL="0" indent="0">
              <a:buFont typeface="ZapfDingbats BT" pitchFamily="18" charset="2"/>
              <a:buNone/>
              <a:defRPr/>
            </a:pPr>
            <a:endParaRPr lang="en-US" sz="2000" dirty="0" smtClean="0"/>
          </a:p>
          <a:p>
            <a:pPr lvl="1">
              <a:defRPr/>
            </a:pPr>
            <a:r>
              <a:rPr lang="en-US" sz="2000" dirty="0" smtClean="0"/>
              <a:t>Post-procedural complications included edema, </a:t>
            </a:r>
            <a:r>
              <a:rPr lang="en-US" sz="2000" dirty="0" err="1" smtClean="0"/>
              <a:t>haemorrhage</a:t>
            </a:r>
            <a:r>
              <a:rPr lang="en-US" sz="2000" dirty="0" smtClean="0"/>
              <a:t> and infection. </a:t>
            </a:r>
          </a:p>
          <a:p>
            <a:pPr lvl="1">
              <a:defRPr/>
            </a:pPr>
            <a:r>
              <a:rPr lang="en-US" sz="2000" dirty="0" smtClean="0"/>
              <a:t>The most common dental problem found was chipping of the teeth, especially in association with tongue piercing.</a:t>
            </a:r>
          </a:p>
          <a:p>
            <a:pPr lvl="1">
              <a:defRPr/>
            </a:pPr>
            <a:r>
              <a:rPr lang="en-US" sz="2000" dirty="0" smtClean="0"/>
              <a:t>Gingival recession was seen as a result of lip piercing with studs. </a:t>
            </a:r>
          </a:p>
          <a:p>
            <a:pPr>
              <a:buFont typeface="ZapfDingbats BT" pitchFamily="18" charset="2"/>
              <a:buChar char="•"/>
              <a:defRPr/>
            </a:pP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863" y="1285875"/>
            <a:ext cx="7772400" cy="4962525"/>
          </a:xfrm>
        </p:spPr>
        <p:txBody>
          <a:bodyPr/>
          <a:lstStyle/>
          <a:p>
            <a:pPr marL="0" indent="0">
              <a:buFont typeface="ZapfDingbats BT" pitchFamily="18" charset="2"/>
              <a:buNone/>
              <a:defRPr/>
            </a:pPr>
            <a:r>
              <a:rPr lang="en-US" sz="2000" dirty="0" smtClean="0">
                <a:solidFill>
                  <a:schemeClr val="tx2"/>
                </a:solidFill>
              </a:rPr>
              <a:t>Levin, L, et al.  Oral and dental complications of intra-oral piercing. Dent </a:t>
            </a:r>
            <a:r>
              <a:rPr lang="en-US" sz="2000" dirty="0" err="1" smtClean="0">
                <a:solidFill>
                  <a:schemeClr val="tx2"/>
                </a:solidFill>
              </a:rPr>
              <a:t>Traumatol</a:t>
            </a:r>
            <a:r>
              <a:rPr lang="en-US" sz="2000" dirty="0" smtClean="0">
                <a:solidFill>
                  <a:schemeClr val="tx2"/>
                </a:solidFill>
              </a:rPr>
              <a:t>. 2005;21:341-3</a:t>
            </a:r>
          </a:p>
          <a:p>
            <a:pPr>
              <a:buFont typeface="ZapfDingbats BT" pitchFamily="18" charset="2"/>
              <a:buChar char="•"/>
              <a:defRPr/>
            </a:pPr>
            <a:endParaRPr lang="en-US" sz="1400" dirty="0" smtClean="0"/>
          </a:p>
          <a:p>
            <a:pPr marL="0" indent="0">
              <a:buClr>
                <a:srgbClr val="FF0000"/>
              </a:buClr>
              <a:buFont typeface="ZapfDingbats BT" pitchFamily="18" charset="2"/>
              <a:buNone/>
              <a:defRPr/>
            </a:pPr>
            <a:r>
              <a:rPr lang="en-US" sz="1400" dirty="0" smtClean="0"/>
              <a:t>Assessed the prevalence of oral piercing among young adults and revealed the types and rate of complications following oral piecing  in 400 consecutive patients, who randomly arrived at a military dental office. </a:t>
            </a:r>
          </a:p>
          <a:p>
            <a:pPr marL="0" indent="0">
              <a:buClr>
                <a:srgbClr val="FF0000"/>
              </a:buClr>
              <a:buFont typeface="ZapfDingbats BT" pitchFamily="18" charset="2"/>
              <a:buNone/>
              <a:defRPr/>
            </a:pPr>
            <a:endParaRPr lang="en-US" sz="1400" dirty="0" smtClean="0"/>
          </a:p>
          <a:p>
            <a:pPr>
              <a:buClr>
                <a:srgbClr val="FF0000"/>
              </a:buClr>
              <a:buFont typeface="Wingdings 2" pitchFamily="18" charset="2"/>
              <a:buChar char="¢"/>
              <a:defRPr/>
            </a:pPr>
            <a:r>
              <a:rPr lang="en-US" sz="1400" dirty="0" smtClean="0"/>
              <a:t>Intra-oral examination included special attention to piercing-related complications, such as tooth fractures, gingivitis, bleeding, infections, gingival recessions, etc. </a:t>
            </a:r>
          </a:p>
          <a:p>
            <a:pPr>
              <a:buClr>
                <a:srgbClr val="FF0000"/>
              </a:buClr>
              <a:buFont typeface="Wingdings 2" pitchFamily="18" charset="2"/>
              <a:buChar char="¢"/>
              <a:defRPr/>
            </a:pPr>
            <a:r>
              <a:rPr lang="en-US" sz="1400" dirty="0" smtClean="0"/>
              <a:t>A total of 389 patients, 54% males, and 46% females agreed to participate. </a:t>
            </a:r>
          </a:p>
          <a:p>
            <a:pPr>
              <a:buClr>
                <a:srgbClr val="FF0000"/>
              </a:buClr>
              <a:buFont typeface="Wingdings 2" pitchFamily="18" charset="2"/>
              <a:buChar char="¢"/>
              <a:defRPr/>
            </a:pPr>
            <a:r>
              <a:rPr lang="en-US" sz="1400" dirty="0" smtClean="0"/>
              <a:t>Of the participants 20.% reported having at least one type of oral piercing; lingual piercing was the most common.</a:t>
            </a:r>
          </a:p>
          <a:p>
            <a:pPr lvl="1">
              <a:buClr>
                <a:srgbClr val="FF0000"/>
              </a:buClr>
              <a:buFont typeface="Wingdings 2" pitchFamily="18" charset="2"/>
              <a:buChar char="¢"/>
              <a:defRPr/>
            </a:pPr>
            <a:r>
              <a:rPr lang="en-US" sz="1400" dirty="0" smtClean="0"/>
              <a:t>Swelling and bleeding after piercing were reported by 41 males (51.9%) and 36 females (45.7%) participants. </a:t>
            </a:r>
          </a:p>
          <a:p>
            <a:pPr lvl="1">
              <a:buClr>
                <a:srgbClr val="FF0000"/>
              </a:buClr>
              <a:buFont typeface="Wingdings 2" pitchFamily="18" charset="2"/>
              <a:buChar char="¢"/>
              <a:defRPr/>
            </a:pPr>
            <a:r>
              <a:rPr lang="en-US" sz="1400" dirty="0" smtClean="0"/>
              <a:t>57.8% were unaware of the dangers of intra-oral piercing.</a:t>
            </a:r>
          </a:p>
          <a:p>
            <a:pPr lvl="1">
              <a:buClr>
                <a:srgbClr val="FF0000"/>
              </a:buClr>
              <a:buFont typeface="Wingdings 2" pitchFamily="18" charset="2"/>
              <a:buChar char="¢"/>
              <a:defRPr/>
            </a:pPr>
            <a:r>
              <a:rPr lang="en-US" sz="1400" dirty="0" smtClean="0"/>
              <a:t>Clinical examination revealed 15 fractured teeth (13.9%) with piercing. </a:t>
            </a:r>
          </a:p>
          <a:p>
            <a:pPr lvl="1">
              <a:buClr>
                <a:srgbClr val="FF0000"/>
              </a:buClr>
              <a:buFont typeface="Wingdings 2" pitchFamily="18" charset="2"/>
              <a:buChar char="¢"/>
              <a:defRPr/>
            </a:pPr>
            <a:r>
              <a:rPr lang="en-US" sz="1400" dirty="0" smtClean="0"/>
              <a:t>Gingival recessions were observed in 26.6%, mostly in the mandibular incisor area. </a:t>
            </a:r>
            <a:endParaRPr lang="en-US" sz="1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Cracked Tooth #3"/>
          <p:cNvPicPr>
            <a:picLocks noChangeAspect="1" noChangeArrowheads="1"/>
          </p:cNvPicPr>
          <p:nvPr/>
        </p:nvPicPr>
        <p:blipFill>
          <a:blip r:embed="rId2"/>
          <a:srcRect/>
          <a:stretch>
            <a:fillRect/>
          </a:stretch>
        </p:blipFill>
        <p:spPr bwMode="auto">
          <a:xfrm>
            <a:off x="990600" y="1477963"/>
            <a:ext cx="7181850" cy="4894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4" descr="Tongue Stud"/>
          <p:cNvPicPr>
            <a:picLocks noChangeAspect="1" noChangeArrowheads="1"/>
          </p:cNvPicPr>
          <p:nvPr/>
        </p:nvPicPr>
        <p:blipFill>
          <a:blip r:embed="rId2"/>
          <a:srcRect/>
          <a:stretch>
            <a:fillRect/>
          </a:stretch>
        </p:blipFill>
        <p:spPr bwMode="auto">
          <a:xfrm>
            <a:off x="762000" y="762000"/>
            <a:ext cx="3657600" cy="558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Cracked Tooth #3 Clinical"/>
          <p:cNvPicPr>
            <a:picLocks noChangeAspect="1" noChangeArrowheads="1"/>
          </p:cNvPicPr>
          <p:nvPr/>
        </p:nvPicPr>
        <p:blipFill>
          <a:blip r:embed="rId2"/>
          <a:srcRect/>
          <a:stretch>
            <a:fillRect/>
          </a:stretch>
        </p:blipFill>
        <p:spPr bwMode="auto">
          <a:xfrm>
            <a:off x="2743200" y="968375"/>
            <a:ext cx="3657600" cy="4919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3"/>
          <p:cNvSpPr>
            <a:spLocks noGrp="1" noChangeArrowheads="1"/>
          </p:cNvSpPr>
          <p:nvPr>
            <p:ph type="body" idx="1"/>
          </p:nvPr>
        </p:nvSpPr>
        <p:spPr>
          <a:xfrm>
            <a:off x="762000" y="2514600"/>
            <a:ext cx="7772400" cy="3352800"/>
          </a:xfrm>
        </p:spPr>
        <p:txBody>
          <a:bodyPr/>
          <a:lstStyle/>
          <a:p>
            <a:pPr lvl="1">
              <a:defRPr/>
            </a:pPr>
            <a:r>
              <a:rPr lang="en-US" sz="2400" dirty="0" smtClean="0"/>
              <a:t>frequently occur in teeth with extensive restorations</a:t>
            </a:r>
          </a:p>
          <a:p>
            <a:pPr lvl="1">
              <a:defRPr/>
            </a:pPr>
            <a:r>
              <a:rPr lang="en-US" sz="2400" dirty="0" smtClean="0"/>
              <a:t>generally the pulp is not exposed</a:t>
            </a:r>
          </a:p>
          <a:p>
            <a:pPr lvl="1">
              <a:defRPr/>
            </a:pPr>
            <a:r>
              <a:rPr lang="en-US" sz="2400" dirty="0" smtClean="0"/>
              <a:t>patients may exhibit thermal sensitivity or pain to biting pressure</a:t>
            </a:r>
          </a:p>
          <a:p>
            <a:pPr lvl="1">
              <a:defRPr/>
            </a:pPr>
            <a:r>
              <a:rPr lang="en-US" sz="2400" dirty="0" smtClean="0"/>
              <a:t>pulp tests generally indicate tooth vitality</a:t>
            </a:r>
          </a:p>
          <a:p>
            <a:pPr lvl="1">
              <a:defRPr/>
            </a:pPr>
            <a:r>
              <a:rPr lang="en-US" sz="2400" dirty="0" err="1" smtClean="0"/>
              <a:t>periradicular</a:t>
            </a:r>
            <a:r>
              <a:rPr lang="en-US" sz="2400" dirty="0" smtClean="0"/>
              <a:t> structures are generally normal</a:t>
            </a:r>
          </a:p>
          <a:p>
            <a:pPr lvl="1">
              <a:defRPr/>
            </a:pPr>
            <a:r>
              <a:rPr lang="en-US" sz="2400" dirty="0" smtClean="0"/>
              <a:t>fractures can be complete or incomplete</a:t>
            </a:r>
            <a:endParaRPr lang="en-US" b="0" dirty="0" smtClean="0"/>
          </a:p>
          <a:p>
            <a:pPr marL="0" indent="0">
              <a:buFont typeface="ZapfDingbats BT" pitchFamily="18" charset="2"/>
              <a:buNone/>
              <a:defRPr/>
            </a:pPr>
            <a:r>
              <a:rPr lang="en-US" sz="2400" i="1" dirty="0" smtClean="0">
                <a:solidFill>
                  <a:schemeClr val="tx2"/>
                </a:solidFill>
              </a:rPr>
              <a:t>Treatment depends on the pulpal status and restorability</a:t>
            </a:r>
            <a:endParaRPr lang="en-US" sz="2400" i="1" dirty="0" smtClean="0"/>
          </a:p>
          <a:p>
            <a:pPr marL="0" indent="0">
              <a:buFont typeface="ZapfDingbats BT" pitchFamily="18" charset="2"/>
              <a:buNone/>
              <a:defRPr/>
            </a:pPr>
            <a:endParaRPr lang="en-US" dirty="0" smtClean="0"/>
          </a:p>
        </p:txBody>
      </p:sp>
      <p:sp>
        <p:nvSpPr>
          <p:cNvPr id="22530" name="WordArt 4"/>
          <p:cNvSpPr>
            <a:spLocks noChangeArrowheads="1" noChangeShapeType="1" noTextEdit="1"/>
          </p:cNvSpPr>
          <p:nvPr/>
        </p:nvSpPr>
        <p:spPr bwMode="auto">
          <a:xfrm>
            <a:off x="838200" y="939800"/>
            <a:ext cx="2965450" cy="1169988"/>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Fractured  Cusp</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Cracked Tooth #3 Restored"/>
          <p:cNvPicPr>
            <a:picLocks noChangeAspect="1" noChangeArrowheads="1"/>
          </p:cNvPicPr>
          <p:nvPr/>
        </p:nvPicPr>
        <p:blipFill>
          <a:blip r:embed="rId2"/>
          <a:srcRect/>
          <a:stretch>
            <a:fillRect/>
          </a:stretch>
        </p:blipFill>
        <p:spPr bwMode="auto">
          <a:xfrm>
            <a:off x="2057400" y="2057400"/>
            <a:ext cx="5181600" cy="436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D'Souza #31Preop Radiograph"/>
          <p:cNvPicPr>
            <a:picLocks noChangeAspect="1" noChangeArrowheads="1"/>
          </p:cNvPicPr>
          <p:nvPr/>
        </p:nvPicPr>
        <p:blipFill>
          <a:blip r:embed="rId2"/>
          <a:srcRect/>
          <a:stretch>
            <a:fillRect/>
          </a:stretch>
        </p:blipFill>
        <p:spPr bwMode="auto">
          <a:xfrm>
            <a:off x="4876800" y="3657600"/>
            <a:ext cx="3810000" cy="2667000"/>
          </a:xfrm>
          <a:prstGeom prst="rect">
            <a:avLst/>
          </a:prstGeom>
          <a:noFill/>
          <a:ln w="9525">
            <a:noFill/>
            <a:miter lim="800000"/>
            <a:headEnd/>
            <a:tailEnd/>
          </a:ln>
        </p:spPr>
      </p:pic>
      <p:pic>
        <p:nvPicPr>
          <p:cNvPr id="88066" name="Picture 5" descr="D'Souza #31"/>
          <p:cNvPicPr>
            <a:picLocks noChangeAspect="1" noChangeArrowheads="1"/>
          </p:cNvPicPr>
          <p:nvPr/>
        </p:nvPicPr>
        <p:blipFill>
          <a:blip r:embed="rId3"/>
          <a:srcRect/>
          <a:stretch>
            <a:fillRect/>
          </a:stretch>
        </p:blipFill>
        <p:spPr bwMode="auto">
          <a:xfrm>
            <a:off x="228600" y="1295400"/>
            <a:ext cx="4492625"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D'Souza #31 Origibnal Diagnostic Narrative"/>
          <p:cNvPicPr>
            <a:picLocks noChangeAspect="1" noChangeArrowheads="1"/>
          </p:cNvPicPr>
          <p:nvPr/>
        </p:nvPicPr>
        <p:blipFill>
          <a:blip r:embed="rId2"/>
          <a:srcRect/>
          <a:stretch>
            <a:fillRect/>
          </a:stretch>
        </p:blipFill>
        <p:spPr bwMode="auto">
          <a:xfrm>
            <a:off x="4495800" y="3446463"/>
            <a:ext cx="4495800" cy="3059112"/>
          </a:xfrm>
          <a:prstGeom prst="rect">
            <a:avLst/>
          </a:prstGeom>
          <a:noFill/>
          <a:ln w="9525">
            <a:noFill/>
            <a:miter lim="800000"/>
            <a:headEnd/>
            <a:tailEnd/>
          </a:ln>
        </p:spPr>
      </p:pic>
      <p:pic>
        <p:nvPicPr>
          <p:cNvPr id="89090" name="Picture 7" descr="DSouza #18 Original Preop"/>
          <p:cNvPicPr>
            <a:picLocks noChangeAspect="1" noChangeArrowheads="1"/>
          </p:cNvPicPr>
          <p:nvPr/>
        </p:nvPicPr>
        <p:blipFill>
          <a:blip r:embed="rId3"/>
          <a:srcRect/>
          <a:stretch>
            <a:fillRect/>
          </a:stretch>
        </p:blipFill>
        <p:spPr bwMode="auto">
          <a:xfrm>
            <a:off x="396875" y="371475"/>
            <a:ext cx="3913188" cy="2689225"/>
          </a:xfrm>
          <a:prstGeom prst="rect">
            <a:avLst/>
          </a:prstGeom>
          <a:noFill/>
          <a:ln w="9525">
            <a:noFill/>
            <a:miter lim="800000"/>
            <a:headEnd/>
            <a:tailEnd/>
          </a:ln>
        </p:spPr>
      </p:pic>
      <p:pic>
        <p:nvPicPr>
          <p:cNvPr id="89091" name="Picture 9" descr="Cracked Tooth #31 D'Souza Obturation"/>
          <p:cNvPicPr>
            <a:picLocks noChangeAspect="1" noChangeArrowheads="1"/>
          </p:cNvPicPr>
          <p:nvPr/>
        </p:nvPicPr>
        <p:blipFill>
          <a:blip r:embed="rId4"/>
          <a:srcRect/>
          <a:stretch>
            <a:fillRect/>
          </a:stretch>
        </p:blipFill>
        <p:spPr bwMode="auto">
          <a:xfrm>
            <a:off x="411163" y="3408363"/>
            <a:ext cx="3924300" cy="308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15 Pizzini Preop A.jpg"/>
          <p:cNvPicPr>
            <a:picLocks noChangeAspect="1"/>
          </p:cNvPicPr>
          <p:nvPr/>
        </p:nvPicPr>
        <p:blipFill>
          <a:blip r:embed="rId2"/>
          <a:srcRect/>
          <a:stretch>
            <a:fillRect/>
          </a:stretch>
        </p:blipFill>
        <p:spPr bwMode="auto">
          <a:xfrm>
            <a:off x="349250" y="798513"/>
            <a:ext cx="6407150" cy="5456237"/>
          </a:xfrm>
          <a:prstGeom prst="rect">
            <a:avLst/>
          </a:prstGeom>
          <a:noFill/>
          <a:ln w="9525">
            <a:noFill/>
            <a:miter lim="800000"/>
            <a:headEnd/>
            <a:tailEnd/>
          </a:ln>
        </p:spPr>
      </p:pic>
      <p:sp>
        <p:nvSpPr>
          <p:cNvPr id="90114" name="WordArt 3"/>
          <p:cNvSpPr>
            <a:spLocks noChangeArrowheads="1" noChangeShapeType="1" noTextEdit="1"/>
          </p:cNvSpPr>
          <p:nvPr/>
        </p:nvSpPr>
        <p:spPr bwMode="auto">
          <a:xfrm>
            <a:off x="6969125" y="2892425"/>
            <a:ext cx="1679575" cy="1122363"/>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800" kern="10">
                <a:ln w="9525">
                  <a:round/>
                  <a:headEnd/>
                  <a:tailEnd/>
                </a:ln>
                <a:gradFill rotWithShape="1">
                  <a:gsLst>
                    <a:gs pos="0">
                      <a:srgbClr val="FFE701"/>
                    </a:gs>
                    <a:gs pos="100000">
                      <a:srgbClr val="FE3E02"/>
                    </a:gs>
                  </a:gsLst>
                  <a:lin ang="5400000" scaled="1"/>
                </a:gradFill>
                <a:latin typeface="Impact"/>
              </a:rPr>
              <a:t>#15</a:t>
            </a:r>
          </a:p>
          <a:p>
            <a:pPr algn="ctr"/>
            <a:r>
              <a:rPr lang="en-US" sz="4800" kern="10">
                <a:ln w="9525">
                  <a:round/>
                  <a:headEnd/>
                  <a:tailEnd/>
                </a:ln>
                <a:gradFill rotWithShape="1">
                  <a:gsLst>
                    <a:gs pos="0">
                      <a:srgbClr val="FFE701"/>
                    </a:gs>
                    <a:gs pos="100000">
                      <a:srgbClr val="FE3E02"/>
                    </a:gs>
                  </a:gsLst>
                  <a:lin ang="5400000" scaled="1"/>
                </a:gradFill>
                <a:latin typeface="Impact"/>
              </a:rPr>
              <a:t>Pulp Necrosis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Patient_1  20-15-44.JPG"/>
          <p:cNvPicPr>
            <a:picLocks noChangeAspect="1"/>
          </p:cNvPicPr>
          <p:nvPr/>
        </p:nvPicPr>
        <p:blipFill>
          <a:blip r:embed="rId2"/>
          <a:srcRect/>
          <a:stretch>
            <a:fillRect/>
          </a:stretch>
        </p:blipFill>
        <p:spPr bwMode="auto">
          <a:xfrm>
            <a:off x="138113" y="217488"/>
            <a:ext cx="3932237" cy="2949575"/>
          </a:xfrm>
          <a:prstGeom prst="rect">
            <a:avLst/>
          </a:prstGeom>
          <a:noFill/>
          <a:ln w="9525">
            <a:noFill/>
            <a:miter lim="800000"/>
            <a:headEnd/>
            <a:tailEnd/>
          </a:ln>
        </p:spPr>
      </p:pic>
      <p:pic>
        <p:nvPicPr>
          <p:cNvPr id="91138" name="Picture 2" descr="Patient_1  20-16-24.JPG"/>
          <p:cNvPicPr>
            <a:picLocks noChangeAspect="1"/>
          </p:cNvPicPr>
          <p:nvPr/>
        </p:nvPicPr>
        <p:blipFill>
          <a:blip r:embed="rId3"/>
          <a:srcRect/>
          <a:stretch>
            <a:fillRect/>
          </a:stretch>
        </p:blipFill>
        <p:spPr bwMode="auto">
          <a:xfrm>
            <a:off x="149225" y="3222625"/>
            <a:ext cx="3917950" cy="2938463"/>
          </a:xfrm>
          <a:prstGeom prst="rect">
            <a:avLst/>
          </a:prstGeom>
          <a:noFill/>
          <a:ln w="9525">
            <a:noFill/>
            <a:miter lim="800000"/>
            <a:headEnd/>
            <a:tailEnd/>
          </a:ln>
        </p:spPr>
      </p:pic>
      <p:pic>
        <p:nvPicPr>
          <p:cNvPr id="91139" name="Picture 3" descr="Ed Pizzini distal crack.jpg"/>
          <p:cNvPicPr>
            <a:picLocks noChangeAspect="1"/>
          </p:cNvPicPr>
          <p:nvPr/>
        </p:nvPicPr>
        <p:blipFill>
          <a:blip r:embed="rId4"/>
          <a:srcRect/>
          <a:stretch>
            <a:fillRect/>
          </a:stretch>
        </p:blipFill>
        <p:spPr bwMode="auto">
          <a:xfrm>
            <a:off x="4230688" y="206375"/>
            <a:ext cx="2836862" cy="297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15 Pizzini Mesial extracted PP.jpg"/>
          <p:cNvPicPr>
            <a:picLocks noChangeAspect="1"/>
          </p:cNvPicPr>
          <p:nvPr/>
        </p:nvPicPr>
        <p:blipFill>
          <a:blip r:embed="rId2"/>
          <a:srcRect t="1247" b="4372"/>
          <a:stretch>
            <a:fillRect/>
          </a:stretch>
        </p:blipFill>
        <p:spPr bwMode="auto">
          <a:xfrm>
            <a:off x="727075" y="2046288"/>
            <a:ext cx="3657600" cy="4302125"/>
          </a:xfrm>
          <a:prstGeom prst="rect">
            <a:avLst/>
          </a:prstGeom>
          <a:noFill/>
          <a:ln w="9525">
            <a:noFill/>
            <a:miter lim="800000"/>
            <a:headEnd/>
            <a:tailEnd/>
          </a:ln>
        </p:spPr>
      </p:pic>
      <p:pic>
        <p:nvPicPr>
          <p:cNvPr id="92162" name="Picture 2" descr="#15 Pizzini Mesial transillumination PP.jpg"/>
          <p:cNvPicPr>
            <a:picLocks noChangeAspect="1"/>
          </p:cNvPicPr>
          <p:nvPr/>
        </p:nvPicPr>
        <p:blipFill>
          <a:blip r:embed="rId3"/>
          <a:srcRect/>
          <a:stretch>
            <a:fillRect/>
          </a:stretch>
        </p:blipFill>
        <p:spPr bwMode="auto">
          <a:xfrm>
            <a:off x="4954588" y="2043113"/>
            <a:ext cx="3657600" cy="4330700"/>
          </a:xfrm>
          <a:prstGeom prst="rect">
            <a:avLst/>
          </a:prstGeom>
          <a:noFill/>
          <a:ln w="9525">
            <a:noFill/>
            <a:miter lim="800000"/>
            <a:headEnd/>
            <a:tailEnd/>
          </a:ln>
        </p:spPr>
      </p:pic>
      <p:sp>
        <p:nvSpPr>
          <p:cNvPr id="92163" name="WordArt 3"/>
          <p:cNvSpPr>
            <a:spLocks noChangeArrowheads="1" noChangeShapeType="1" noTextEdit="1"/>
          </p:cNvSpPr>
          <p:nvPr/>
        </p:nvSpPr>
        <p:spPr bwMode="auto">
          <a:xfrm>
            <a:off x="838200" y="779463"/>
            <a:ext cx="1657350" cy="642937"/>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800" kern="10">
                <a:ln w="9525">
                  <a:round/>
                  <a:headEnd/>
                  <a:tailEnd/>
                </a:ln>
                <a:gradFill rotWithShape="1">
                  <a:gsLst>
                    <a:gs pos="0">
                      <a:srgbClr val="FFE701"/>
                    </a:gs>
                    <a:gs pos="100000">
                      <a:srgbClr val="FE3E02"/>
                    </a:gs>
                  </a:gsLst>
                  <a:lin ang="5400000" scaled="1"/>
                </a:gradFill>
                <a:latin typeface="Impact"/>
              </a:rPr>
              <a:t>Mesial Surface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15 Pizzini Distal extracted.jpg"/>
          <p:cNvPicPr>
            <a:picLocks noChangeAspect="1"/>
          </p:cNvPicPr>
          <p:nvPr/>
        </p:nvPicPr>
        <p:blipFill>
          <a:blip r:embed="rId2"/>
          <a:srcRect/>
          <a:stretch>
            <a:fillRect/>
          </a:stretch>
        </p:blipFill>
        <p:spPr bwMode="auto">
          <a:xfrm>
            <a:off x="381000" y="1123950"/>
            <a:ext cx="4071938" cy="5494338"/>
          </a:xfrm>
          <a:prstGeom prst="rect">
            <a:avLst/>
          </a:prstGeom>
          <a:noFill/>
          <a:ln w="9525">
            <a:noFill/>
            <a:miter lim="800000"/>
            <a:headEnd/>
            <a:tailEnd/>
          </a:ln>
        </p:spPr>
      </p:pic>
      <p:pic>
        <p:nvPicPr>
          <p:cNvPr id="93186" name="Picture 2" descr="#15 Pizzini Transillumination PP.jpg"/>
          <p:cNvPicPr>
            <a:picLocks noChangeAspect="1"/>
          </p:cNvPicPr>
          <p:nvPr/>
        </p:nvPicPr>
        <p:blipFill>
          <a:blip r:embed="rId3"/>
          <a:srcRect/>
          <a:stretch>
            <a:fillRect/>
          </a:stretch>
        </p:blipFill>
        <p:spPr bwMode="auto">
          <a:xfrm>
            <a:off x="4984750" y="1123950"/>
            <a:ext cx="3670300" cy="5519738"/>
          </a:xfrm>
          <a:prstGeom prst="rect">
            <a:avLst/>
          </a:prstGeom>
          <a:noFill/>
          <a:ln w="9525">
            <a:noFill/>
            <a:miter lim="800000"/>
            <a:headEnd/>
            <a:tailEnd/>
          </a:ln>
        </p:spPr>
      </p:pic>
      <p:sp>
        <p:nvSpPr>
          <p:cNvPr id="93187" name="WordArt 3"/>
          <p:cNvSpPr>
            <a:spLocks noChangeArrowheads="1" noChangeShapeType="1" noTextEdit="1"/>
          </p:cNvSpPr>
          <p:nvPr/>
        </p:nvSpPr>
        <p:spPr bwMode="auto">
          <a:xfrm>
            <a:off x="658813" y="300038"/>
            <a:ext cx="1522412" cy="627062"/>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800" kern="10">
                <a:ln w="9525">
                  <a:round/>
                  <a:headEnd/>
                  <a:tailEnd/>
                </a:ln>
                <a:gradFill rotWithShape="1">
                  <a:gsLst>
                    <a:gs pos="0">
                      <a:srgbClr val="FFE701"/>
                    </a:gs>
                    <a:gs pos="100000">
                      <a:srgbClr val="FE3E02"/>
                    </a:gs>
                  </a:gsLst>
                  <a:lin ang="5400000" scaled="1"/>
                </a:gradFill>
                <a:latin typeface="Impact"/>
              </a:rPr>
              <a:t>Distal Surface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p:cNvSpPr>
            <a:spLocks noGrp="1" noChangeArrowheads="1"/>
          </p:cNvSpPr>
          <p:nvPr>
            <p:ph type="body" idx="1"/>
          </p:nvPr>
        </p:nvSpPr>
        <p:spPr/>
        <p:txBody>
          <a:bodyPr/>
          <a:lstStyle/>
          <a:p>
            <a:pPr lvl="1">
              <a:defRPr/>
            </a:pPr>
            <a:r>
              <a:rPr lang="en-US" sz="2400" dirty="0" smtClean="0"/>
              <a:t>probing defects occur to the depth of the crack when it extends into the root structure</a:t>
            </a:r>
          </a:p>
          <a:p>
            <a:pPr lvl="1">
              <a:defRPr/>
            </a:pPr>
            <a:r>
              <a:rPr lang="en-US" sz="2400" dirty="0" smtClean="0"/>
              <a:t>radiographic examination may reveal horizontal, vertical or </a:t>
            </a:r>
            <a:r>
              <a:rPr lang="en-US" sz="2400" dirty="0" err="1" smtClean="0"/>
              <a:t>furcal</a:t>
            </a:r>
            <a:r>
              <a:rPr lang="en-US" sz="2400" dirty="0" smtClean="0"/>
              <a:t> defects</a:t>
            </a:r>
          </a:p>
          <a:p>
            <a:pPr marL="0" indent="0">
              <a:buFont typeface="ZapfDingbats BT" pitchFamily="18" charset="2"/>
              <a:buNone/>
              <a:defRPr/>
            </a:pPr>
            <a:endParaRPr lang="en-US" dirty="0" smtClean="0"/>
          </a:p>
        </p:txBody>
      </p:sp>
      <p:sp>
        <p:nvSpPr>
          <p:cNvPr id="94210" name="WordArt 4"/>
          <p:cNvSpPr>
            <a:spLocks noChangeArrowheads="1" noChangeShapeType="1" noTextEdit="1"/>
          </p:cNvSpPr>
          <p:nvPr/>
        </p:nvSpPr>
        <p:spPr bwMode="auto">
          <a:xfrm>
            <a:off x="1003300" y="1109663"/>
            <a:ext cx="2474913" cy="873125"/>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b="1" kern="10">
                <a:ln w="9525">
                  <a:round/>
                  <a:headEnd/>
                  <a:tailEnd/>
                </a:ln>
                <a:gradFill rotWithShape="1">
                  <a:gsLst>
                    <a:gs pos="0">
                      <a:srgbClr val="FFE701"/>
                    </a:gs>
                    <a:gs pos="100000">
                      <a:srgbClr val="FE3E02"/>
                    </a:gs>
                  </a:gsLst>
                  <a:lin ang="5400000" scaled="1"/>
                </a:gradFill>
                <a:latin typeface="Impact"/>
              </a:rPr>
              <a:t>Cracked Teeth</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18 Cracked Clinical Close"/>
          <p:cNvPicPr>
            <a:picLocks noChangeAspect="1" noChangeArrowheads="1"/>
          </p:cNvPicPr>
          <p:nvPr/>
        </p:nvPicPr>
        <p:blipFill>
          <a:blip r:embed="rId2"/>
          <a:srcRect/>
          <a:stretch>
            <a:fillRect/>
          </a:stretch>
        </p:blipFill>
        <p:spPr bwMode="auto">
          <a:xfrm>
            <a:off x="1219200" y="1981200"/>
            <a:ext cx="6781800" cy="457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4" descr="#18 Cracked PA film"/>
          <p:cNvPicPr>
            <a:picLocks noChangeAspect="1" noChangeArrowheads="1"/>
          </p:cNvPicPr>
          <p:nvPr/>
        </p:nvPicPr>
        <p:blipFill>
          <a:blip r:embed="rId2"/>
          <a:srcRect/>
          <a:stretch>
            <a:fillRect/>
          </a:stretch>
        </p:blipFill>
        <p:spPr bwMode="auto">
          <a:xfrm>
            <a:off x="1752600" y="2209800"/>
            <a:ext cx="5867400" cy="4341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Tooth Slooth"/>
          <p:cNvPicPr>
            <a:picLocks noChangeAspect="1" noChangeArrowheads="1"/>
          </p:cNvPicPr>
          <p:nvPr/>
        </p:nvPicPr>
        <p:blipFill>
          <a:blip r:embed="rId2"/>
          <a:srcRect/>
          <a:stretch>
            <a:fillRect/>
          </a:stretch>
        </p:blipFill>
        <p:spPr bwMode="auto">
          <a:xfrm>
            <a:off x="1143000" y="2286000"/>
            <a:ext cx="7010400" cy="388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5" descr="#18 Cracked Mesial C"/>
          <p:cNvPicPr>
            <a:picLocks noChangeAspect="1" noChangeArrowheads="1"/>
          </p:cNvPicPr>
          <p:nvPr/>
        </p:nvPicPr>
        <p:blipFill>
          <a:blip r:embed="rId2"/>
          <a:srcRect/>
          <a:stretch>
            <a:fillRect/>
          </a:stretch>
        </p:blipFill>
        <p:spPr bwMode="auto">
          <a:xfrm>
            <a:off x="609600" y="762000"/>
            <a:ext cx="8229600" cy="5275263"/>
          </a:xfrm>
          <a:prstGeom prst="rect">
            <a:avLst/>
          </a:prstGeom>
          <a:noFill/>
          <a:ln w="9525">
            <a:noFill/>
            <a:miter lim="800000"/>
            <a:headEnd/>
            <a:tailEnd/>
          </a:ln>
        </p:spPr>
      </p:pic>
      <p:sp>
        <p:nvSpPr>
          <p:cNvPr id="3" name="Rectangle 2"/>
          <p:cNvSpPr/>
          <p:nvPr/>
        </p:nvSpPr>
        <p:spPr>
          <a:xfrm>
            <a:off x="5653464" y="5702786"/>
            <a:ext cx="2213042" cy="369332"/>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1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Mesial Surface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descr="#18 Cracked Distal G"/>
          <p:cNvPicPr>
            <a:picLocks noChangeAspect="1" noChangeArrowheads="1"/>
          </p:cNvPicPr>
          <p:nvPr/>
        </p:nvPicPr>
        <p:blipFill>
          <a:blip r:embed="rId2"/>
          <a:srcRect/>
          <a:stretch>
            <a:fillRect/>
          </a:stretch>
        </p:blipFill>
        <p:spPr bwMode="auto">
          <a:xfrm>
            <a:off x="304800" y="762000"/>
            <a:ext cx="8534400" cy="5283200"/>
          </a:xfrm>
          <a:prstGeom prst="rect">
            <a:avLst/>
          </a:prstGeom>
          <a:noFill/>
          <a:ln w="9525">
            <a:noFill/>
            <a:miter lim="800000"/>
            <a:headEnd/>
            <a:tailEnd/>
          </a:ln>
        </p:spPr>
      </p:pic>
      <p:sp>
        <p:nvSpPr>
          <p:cNvPr id="3" name="Rectangle 2"/>
          <p:cNvSpPr/>
          <p:nvPr/>
        </p:nvSpPr>
        <p:spPr>
          <a:xfrm>
            <a:off x="5653464" y="5702786"/>
            <a:ext cx="2202334" cy="369332"/>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1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Distal  Surface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18 Cracked Transillumination B"/>
          <p:cNvPicPr>
            <a:picLocks noChangeAspect="1" noChangeArrowheads="1"/>
          </p:cNvPicPr>
          <p:nvPr/>
        </p:nvPicPr>
        <p:blipFill>
          <a:blip r:embed="rId2"/>
          <a:srcRect/>
          <a:stretch>
            <a:fillRect/>
          </a:stretch>
        </p:blipFill>
        <p:spPr bwMode="auto">
          <a:xfrm>
            <a:off x="381000" y="609600"/>
            <a:ext cx="8458200" cy="5432425"/>
          </a:xfrm>
          <a:prstGeom prst="rect">
            <a:avLst/>
          </a:prstGeom>
          <a:noFill/>
          <a:ln w="9525">
            <a:noFill/>
            <a:miter lim="800000"/>
            <a:headEnd/>
            <a:tailEnd/>
          </a:ln>
        </p:spPr>
      </p:pic>
      <p:sp>
        <p:nvSpPr>
          <p:cNvPr id="3" name="Rectangle 2"/>
          <p:cNvSpPr/>
          <p:nvPr/>
        </p:nvSpPr>
        <p:spPr>
          <a:xfrm>
            <a:off x="6056420" y="6066996"/>
            <a:ext cx="2202334" cy="369332"/>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1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Distal  Surface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5" name="Rectangle 3"/>
          <p:cNvSpPr>
            <a:spLocks noGrp="1" noChangeArrowheads="1"/>
          </p:cNvSpPr>
          <p:nvPr>
            <p:ph type="body" idx="1"/>
          </p:nvPr>
        </p:nvSpPr>
        <p:spPr>
          <a:xfrm>
            <a:off x="609600" y="2057400"/>
            <a:ext cx="7772400" cy="4267200"/>
          </a:xfrm>
        </p:spPr>
        <p:txBody>
          <a:bodyPr/>
          <a:lstStyle/>
          <a:p>
            <a:pPr marL="0" indent="0">
              <a:buFont typeface="ZapfDingbats BT" pitchFamily="18" charset="2"/>
              <a:buNone/>
              <a:defRPr/>
            </a:pPr>
            <a:r>
              <a:rPr lang="en-US" sz="2800" smtClean="0">
                <a:solidFill>
                  <a:schemeClr val="tx2"/>
                </a:solidFill>
              </a:rPr>
              <a:t>Polson AM. Periodontal destruction associated with vertical root fracture. </a:t>
            </a:r>
            <a:r>
              <a:rPr lang="en-US" sz="2800" i="1" smtClean="0">
                <a:solidFill>
                  <a:schemeClr val="tx2"/>
                </a:solidFill>
              </a:rPr>
              <a:t>Journal of Periodontology</a:t>
            </a:r>
            <a:r>
              <a:rPr lang="en-US" sz="2800" smtClean="0">
                <a:solidFill>
                  <a:schemeClr val="tx2"/>
                </a:solidFill>
              </a:rPr>
              <a:t>.  1977;48:27-32</a:t>
            </a:r>
          </a:p>
          <a:p>
            <a:pPr marL="0" indent="0">
              <a:buFont typeface="ZapfDingbats BT" pitchFamily="18" charset="2"/>
              <a:buNone/>
              <a:defRPr/>
            </a:pPr>
            <a:endParaRPr lang="en-US" sz="2800" smtClean="0">
              <a:solidFill>
                <a:schemeClr val="tx2"/>
              </a:solidFill>
            </a:endParaRPr>
          </a:p>
          <a:p>
            <a:pPr lvl="1">
              <a:defRPr/>
            </a:pPr>
            <a:r>
              <a:rPr lang="en-US" sz="3200" smtClean="0"/>
              <a:t>Demonstrated a relationship between vertical root fracture and </a:t>
            </a:r>
          </a:p>
          <a:p>
            <a:pPr lvl="2">
              <a:buFont typeface="Monotype Sorts" charset="2"/>
              <a:buChar char="è"/>
              <a:defRPr/>
            </a:pPr>
            <a:r>
              <a:rPr lang="en-US" sz="2800" smtClean="0"/>
              <a:t>Periodontal pocket formation</a:t>
            </a:r>
          </a:p>
          <a:p>
            <a:pPr lvl="2">
              <a:buFont typeface="Monotype Sorts" charset="2"/>
              <a:buChar char="è"/>
              <a:defRPr/>
            </a:pPr>
            <a:r>
              <a:rPr lang="en-US" sz="2800" smtClean="0"/>
              <a:t>Alveolar bone loss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descr="20 August 2007 Liu.jpg"/>
          <p:cNvPicPr>
            <a:picLocks noChangeAspect="1"/>
          </p:cNvPicPr>
          <p:nvPr/>
        </p:nvPicPr>
        <p:blipFill>
          <a:blip r:embed="rId2"/>
          <a:srcRect/>
          <a:stretch>
            <a:fillRect/>
          </a:stretch>
        </p:blipFill>
        <p:spPr bwMode="auto">
          <a:xfrm>
            <a:off x="363538" y="2187575"/>
            <a:ext cx="6448425" cy="4527550"/>
          </a:xfrm>
          <a:prstGeom prst="rect">
            <a:avLst/>
          </a:prstGeom>
          <a:noFill/>
          <a:ln w="9525">
            <a:noFill/>
            <a:miter lim="800000"/>
            <a:headEnd/>
            <a:tailEnd/>
          </a:ln>
        </p:spPr>
      </p:pic>
      <p:sp>
        <p:nvSpPr>
          <p:cNvPr id="5" name="Rectangle 4"/>
          <p:cNvSpPr/>
          <p:nvPr/>
        </p:nvSpPr>
        <p:spPr>
          <a:xfrm>
            <a:off x="337546" y="1247024"/>
            <a:ext cx="3466334"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August 2007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descr="27 Dec 2007 #31 Liu.jpg"/>
          <p:cNvPicPr>
            <a:picLocks noChangeAspect="1"/>
          </p:cNvPicPr>
          <p:nvPr/>
        </p:nvPicPr>
        <p:blipFill>
          <a:blip r:embed="rId2"/>
          <a:srcRect/>
          <a:stretch>
            <a:fillRect/>
          </a:stretch>
        </p:blipFill>
        <p:spPr bwMode="auto">
          <a:xfrm>
            <a:off x="673100" y="2133600"/>
            <a:ext cx="6378575" cy="4406900"/>
          </a:xfrm>
          <a:prstGeom prst="rect">
            <a:avLst/>
          </a:prstGeom>
          <a:noFill/>
          <a:ln w="9525">
            <a:noFill/>
            <a:miter lim="800000"/>
            <a:headEnd/>
            <a:tailEnd/>
          </a:ln>
        </p:spPr>
      </p:pic>
      <p:sp>
        <p:nvSpPr>
          <p:cNvPr id="3" name="Rectangle 2"/>
          <p:cNvSpPr/>
          <p:nvPr/>
        </p:nvSpPr>
        <p:spPr>
          <a:xfrm>
            <a:off x="647512" y="1177282"/>
            <a:ext cx="4427815"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December  2007</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Buccal Probing #31 B.jpg"/>
          <p:cNvPicPr>
            <a:picLocks noChangeAspect="1"/>
          </p:cNvPicPr>
          <p:nvPr/>
        </p:nvPicPr>
        <p:blipFill>
          <a:blip r:embed="rId2"/>
          <a:srcRect/>
          <a:stretch>
            <a:fillRect/>
          </a:stretch>
        </p:blipFill>
        <p:spPr bwMode="auto">
          <a:xfrm>
            <a:off x="293688" y="696913"/>
            <a:ext cx="6127750" cy="526415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descr="Crack Mesial #31 Liu.jpg"/>
          <p:cNvPicPr>
            <a:picLocks noChangeAspect="1"/>
          </p:cNvPicPr>
          <p:nvPr/>
        </p:nvPicPr>
        <p:blipFill>
          <a:blip r:embed="rId2"/>
          <a:srcRect/>
          <a:stretch>
            <a:fillRect/>
          </a:stretch>
        </p:blipFill>
        <p:spPr bwMode="auto">
          <a:xfrm>
            <a:off x="319088" y="1465263"/>
            <a:ext cx="6553200" cy="5103812"/>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3" descr="Meth Blue Crack Mesial #31 Liu.jpg"/>
          <p:cNvPicPr>
            <a:picLocks noChangeAspect="1"/>
          </p:cNvPicPr>
          <p:nvPr/>
        </p:nvPicPr>
        <p:blipFill>
          <a:blip r:embed="rId2"/>
          <a:srcRect/>
          <a:stretch>
            <a:fillRect/>
          </a:stretch>
        </p:blipFill>
        <p:spPr bwMode="auto">
          <a:xfrm>
            <a:off x="333375" y="1008063"/>
            <a:ext cx="6240463" cy="5046662"/>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Grp="1" noChangeArrowheads="1"/>
          </p:cNvSpPr>
          <p:nvPr>
            <p:ph type="body" idx="1"/>
          </p:nvPr>
        </p:nvSpPr>
        <p:spPr/>
        <p:txBody>
          <a:bodyPr/>
          <a:lstStyle/>
          <a:p>
            <a:pPr lvl="1">
              <a:defRPr/>
            </a:pPr>
            <a:r>
              <a:rPr lang="en-US" smtClean="0"/>
              <a:t>evolves from the cracked tooth</a:t>
            </a:r>
          </a:p>
          <a:p>
            <a:pPr lvl="1">
              <a:defRPr/>
            </a:pPr>
            <a:r>
              <a:rPr lang="en-US" smtClean="0"/>
              <a:t>extends to a tooth surface in all areas</a:t>
            </a:r>
          </a:p>
          <a:p>
            <a:pPr lvl="1">
              <a:defRPr/>
            </a:pPr>
            <a:r>
              <a:rPr lang="en-US" smtClean="0"/>
              <a:t>the tooth segments are entirely separate and the fracture is easier to identify</a:t>
            </a:r>
          </a:p>
          <a:p>
            <a:pPr lvl="1">
              <a:defRPr/>
            </a:pPr>
            <a:r>
              <a:rPr lang="en-US" smtClean="0"/>
              <a:t>it is important to identify the extent and severity of the fracture before developing a treatment plan</a:t>
            </a:r>
          </a:p>
          <a:p>
            <a:pPr marL="0" indent="0">
              <a:buFont typeface="ZapfDingbats BT" pitchFamily="18" charset="2"/>
              <a:buNone/>
              <a:defRPr/>
            </a:pPr>
            <a:endParaRPr lang="en-US" smtClean="0"/>
          </a:p>
        </p:txBody>
      </p:sp>
      <p:sp>
        <p:nvSpPr>
          <p:cNvPr id="106498" name="WordArt 4"/>
          <p:cNvSpPr>
            <a:spLocks noChangeArrowheads="1" noChangeShapeType="1" noTextEdit="1"/>
          </p:cNvSpPr>
          <p:nvPr/>
        </p:nvSpPr>
        <p:spPr bwMode="auto">
          <a:xfrm>
            <a:off x="1101725" y="1262063"/>
            <a:ext cx="2247900" cy="9271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Split Teeth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descr="GKJ #12 200"/>
          <p:cNvPicPr>
            <a:picLocks noChangeAspect="1" noChangeArrowheads="1"/>
          </p:cNvPicPr>
          <p:nvPr/>
        </p:nvPicPr>
        <p:blipFill>
          <a:blip r:embed="rId2"/>
          <a:srcRect/>
          <a:stretch>
            <a:fillRect/>
          </a:stretch>
        </p:blipFill>
        <p:spPr bwMode="auto">
          <a:xfrm>
            <a:off x="4114800" y="3457575"/>
            <a:ext cx="4648200" cy="3125788"/>
          </a:xfrm>
          <a:prstGeom prst="rect">
            <a:avLst/>
          </a:prstGeom>
          <a:noFill/>
          <a:ln w="9525">
            <a:noFill/>
            <a:miter lim="800000"/>
            <a:headEnd/>
            <a:tailEnd/>
          </a:ln>
        </p:spPr>
      </p:pic>
      <p:pic>
        <p:nvPicPr>
          <p:cNvPr id="24578" name="Picture 7" descr="GKJ Crack #12"/>
          <p:cNvPicPr>
            <a:picLocks noChangeAspect="1" noChangeArrowheads="1"/>
          </p:cNvPicPr>
          <p:nvPr/>
        </p:nvPicPr>
        <p:blipFill>
          <a:blip r:embed="rId3"/>
          <a:srcRect/>
          <a:stretch>
            <a:fillRect/>
          </a:stretch>
        </p:blipFill>
        <p:spPr bwMode="auto">
          <a:xfrm>
            <a:off x="533400" y="381000"/>
            <a:ext cx="4267200" cy="2843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6" descr="#4 Cracked Occlusal Abscess.jpg"/>
          <p:cNvPicPr>
            <a:picLocks noChangeAspect="1"/>
          </p:cNvPicPr>
          <p:nvPr/>
        </p:nvPicPr>
        <p:blipFill>
          <a:blip r:embed="rId2"/>
          <a:srcRect/>
          <a:stretch>
            <a:fillRect/>
          </a:stretch>
        </p:blipFill>
        <p:spPr bwMode="auto">
          <a:xfrm>
            <a:off x="266700" y="846138"/>
            <a:ext cx="6537325" cy="511175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3" descr="Stanley Hyke.JPG"/>
          <p:cNvPicPr>
            <a:picLocks noChangeAspect="1"/>
          </p:cNvPicPr>
          <p:nvPr/>
        </p:nvPicPr>
        <p:blipFill>
          <a:blip r:embed="rId2"/>
          <a:srcRect/>
          <a:stretch>
            <a:fillRect/>
          </a:stretch>
        </p:blipFill>
        <p:spPr bwMode="auto">
          <a:xfrm>
            <a:off x="1196975" y="1655763"/>
            <a:ext cx="6738938" cy="4799012"/>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3" descr="#4 Cracked Buccal Transillumination.jpg"/>
          <p:cNvPicPr>
            <a:picLocks noChangeAspect="1"/>
          </p:cNvPicPr>
          <p:nvPr/>
        </p:nvPicPr>
        <p:blipFill>
          <a:blip r:embed="rId2"/>
          <a:srcRect/>
          <a:stretch>
            <a:fillRect/>
          </a:stretch>
        </p:blipFill>
        <p:spPr bwMode="auto">
          <a:xfrm>
            <a:off x="534988" y="895350"/>
            <a:ext cx="6229350" cy="5440363"/>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descr="#4 Lateral Extracted View.jpg"/>
          <p:cNvPicPr>
            <a:picLocks noChangeAspect="1"/>
          </p:cNvPicPr>
          <p:nvPr/>
        </p:nvPicPr>
        <p:blipFill>
          <a:blip r:embed="rId2"/>
          <a:srcRect/>
          <a:stretch>
            <a:fillRect/>
          </a:stretch>
        </p:blipFill>
        <p:spPr bwMode="auto">
          <a:xfrm>
            <a:off x="360363" y="344488"/>
            <a:ext cx="5788025" cy="6107112"/>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WordArt 6"/>
          <p:cNvSpPr>
            <a:spLocks noChangeArrowheads="1" noChangeShapeType="1" noTextEdit="1"/>
          </p:cNvSpPr>
          <p:nvPr/>
        </p:nvSpPr>
        <p:spPr bwMode="auto">
          <a:xfrm>
            <a:off x="2149475" y="3225800"/>
            <a:ext cx="4495800" cy="11430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5400" kern="10">
                <a:ln w="9525">
                  <a:round/>
                  <a:headEnd/>
                  <a:tailEnd/>
                </a:ln>
                <a:gradFill rotWithShape="1">
                  <a:gsLst>
                    <a:gs pos="0">
                      <a:srgbClr val="FFE701"/>
                    </a:gs>
                    <a:gs pos="100000">
                      <a:srgbClr val="FE3E02"/>
                    </a:gs>
                  </a:gsLst>
                  <a:lin ang="5400000" scaled="1"/>
                </a:gradFill>
                <a:latin typeface="Impact"/>
              </a:rPr>
              <a:t>Vertical Root Fracture</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Grp="1" noChangeArrowheads="1"/>
          </p:cNvSpPr>
          <p:nvPr>
            <p:ph type="body" idx="1"/>
          </p:nvPr>
        </p:nvSpPr>
        <p:spPr>
          <a:xfrm>
            <a:off x="1211263" y="2801938"/>
            <a:ext cx="6705600" cy="3097212"/>
          </a:xfrm>
        </p:spPr>
        <p:txBody>
          <a:bodyPr/>
          <a:lstStyle/>
          <a:p>
            <a:pPr lvl="1">
              <a:defRPr/>
            </a:pPr>
            <a:r>
              <a:rPr lang="en-US" dirty="0" smtClean="0"/>
              <a:t>Volumetric expansion of posts</a:t>
            </a:r>
          </a:p>
          <a:p>
            <a:pPr lvl="1">
              <a:defRPr/>
            </a:pPr>
            <a:r>
              <a:rPr lang="en-US" dirty="0" smtClean="0"/>
              <a:t>Lateral condensation of gutta percha</a:t>
            </a:r>
          </a:p>
          <a:p>
            <a:pPr lvl="1">
              <a:defRPr/>
            </a:pPr>
            <a:r>
              <a:rPr lang="en-US" dirty="0" smtClean="0"/>
              <a:t>Cementation of posts</a:t>
            </a:r>
          </a:p>
          <a:p>
            <a:pPr lvl="1">
              <a:defRPr/>
            </a:pPr>
            <a:r>
              <a:rPr lang="en-US" dirty="0" smtClean="0"/>
              <a:t>Stress from </a:t>
            </a:r>
            <a:r>
              <a:rPr lang="en-US" dirty="0" err="1" smtClean="0"/>
              <a:t>occlusal</a:t>
            </a:r>
            <a:r>
              <a:rPr lang="en-US" dirty="0" smtClean="0"/>
              <a:t> forces</a:t>
            </a:r>
          </a:p>
          <a:p>
            <a:pPr lvl="1">
              <a:defRPr/>
            </a:pPr>
            <a:r>
              <a:rPr lang="en-US" dirty="0" smtClean="0"/>
              <a:t>Removal of tooth structure</a:t>
            </a:r>
          </a:p>
          <a:p>
            <a:pPr lvl="1">
              <a:defRPr/>
            </a:pPr>
            <a:endParaRPr lang="en-US" dirty="0" smtClean="0"/>
          </a:p>
          <a:p>
            <a:pPr lvl="1">
              <a:defRPr/>
            </a:pPr>
            <a:endParaRPr lang="en-US" dirty="0" smtClean="0"/>
          </a:p>
          <a:p>
            <a:pPr marL="0" indent="0">
              <a:buFont typeface="ZapfDingbats BT" pitchFamily="18" charset="2"/>
              <a:buNone/>
              <a:defRPr/>
            </a:pPr>
            <a:endParaRPr lang="en-US" dirty="0" smtClean="0"/>
          </a:p>
        </p:txBody>
      </p:sp>
      <p:sp>
        <p:nvSpPr>
          <p:cNvPr id="112642" name="WordArt 4"/>
          <p:cNvSpPr>
            <a:spLocks noChangeArrowheads="1" noChangeShapeType="1" noTextEdit="1"/>
          </p:cNvSpPr>
          <p:nvPr/>
        </p:nvSpPr>
        <p:spPr bwMode="auto">
          <a:xfrm>
            <a:off x="1295400" y="1295400"/>
            <a:ext cx="2200275" cy="1423988"/>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Etiology</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3"/>
          <p:cNvSpPr>
            <a:spLocks noGrp="1" noChangeArrowheads="1"/>
          </p:cNvSpPr>
          <p:nvPr>
            <p:ph type="body" idx="1"/>
          </p:nvPr>
        </p:nvSpPr>
        <p:spPr/>
        <p:txBody>
          <a:bodyPr/>
          <a:lstStyle/>
          <a:p>
            <a:pPr lvl="1">
              <a:defRPr/>
            </a:pPr>
            <a:r>
              <a:rPr lang="en-US" smtClean="0"/>
              <a:t>Embrittlement</a:t>
            </a:r>
          </a:p>
          <a:p>
            <a:pPr lvl="3">
              <a:defRPr/>
            </a:pPr>
            <a:r>
              <a:rPr lang="en-US" smtClean="0"/>
              <a:t>Loss of moisture</a:t>
            </a:r>
          </a:p>
          <a:p>
            <a:pPr lvl="3">
              <a:defRPr/>
            </a:pPr>
            <a:r>
              <a:rPr lang="en-US" smtClean="0"/>
              <a:t>Use of chelating agents</a:t>
            </a:r>
          </a:p>
          <a:p>
            <a:pPr lvl="3">
              <a:defRPr/>
            </a:pPr>
            <a:r>
              <a:rPr lang="en-US" smtClean="0"/>
              <a:t>Loss of internal architecture</a:t>
            </a:r>
          </a:p>
          <a:p>
            <a:pPr lvl="1">
              <a:defRPr/>
            </a:pPr>
            <a:r>
              <a:rPr lang="en-US" smtClean="0"/>
              <a:t>Overpreparation</a:t>
            </a:r>
          </a:p>
          <a:p>
            <a:pPr lvl="3">
              <a:defRPr/>
            </a:pPr>
            <a:r>
              <a:rPr lang="en-US" smtClean="0"/>
              <a:t>Endodontic treatment</a:t>
            </a:r>
          </a:p>
          <a:p>
            <a:pPr lvl="3">
              <a:defRPr/>
            </a:pPr>
            <a:r>
              <a:rPr lang="en-US" smtClean="0"/>
              <a:t>Post space preparation</a:t>
            </a:r>
          </a:p>
          <a:p>
            <a:pPr marL="0" indent="0">
              <a:buFont typeface="ZapfDingbats BT" pitchFamily="18" charset="2"/>
              <a:buNone/>
              <a:defRPr/>
            </a:pPr>
            <a:endParaRPr lang="en-US" smtClean="0"/>
          </a:p>
        </p:txBody>
      </p:sp>
      <p:sp>
        <p:nvSpPr>
          <p:cNvPr id="113666" name="WordArt 4"/>
          <p:cNvSpPr>
            <a:spLocks noChangeArrowheads="1" noChangeShapeType="1" noTextEdit="1"/>
          </p:cNvSpPr>
          <p:nvPr/>
        </p:nvSpPr>
        <p:spPr bwMode="auto">
          <a:xfrm>
            <a:off x="754063" y="771525"/>
            <a:ext cx="3938587" cy="1398588"/>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6000" kern="10">
                <a:ln w="9525">
                  <a:round/>
                  <a:headEnd/>
                  <a:tailEnd/>
                </a:ln>
                <a:gradFill rotWithShape="1">
                  <a:gsLst>
                    <a:gs pos="0">
                      <a:srgbClr val="FFE701"/>
                    </a:gs>
                    <a:gs pos="100000">
                      <a:srgbClr val="FE3E02"/>
                    </a:gs>
                  </a:gsLst>
                  <a:lin ang="5400000" scaled="1"/>
                </a:gradFill>
                <a:latin typeface="Impact"/>
              </a:rPr>
              <a:t>Contributing Factors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noChangeArrowheads="1"/>
          </p:cNvSpPr>
          <p:nvPr>
            <p:ph type="body" idx="1"/>
          </p:nvPr>
        </p:nvSpPr>
        <p:spPr>
          <a:xfrm>
            <a:off x="762000" y="2819400"/>
            <a:ext cx="7772400" cy="3581400"/>
          </a:xfrm>
        </p:spPr>
        <p:txBody>
          <a:bodyPr/>
          <a:lstStyle/>
          <a:p>
            <a:pPr marL="0" indent="0">
              <a:buFont typeface="ZapfDingbats BT" pitchFamily="18" charset="2"/>
              <a:buNone/>
              <a:defRPr/>
            </a:pPr>
            <a:r>
              <a:rPr lang="en-US" smtClean="0">
                <a:solidFill>
                  <a:schemeClr val="tx2"/>
                </a:solidFill>
              </a:rPr>
              <a:t>Helfer, et. al., </a:t>
            </a:r>
            <a:r>
              <a:rPr lang="en-US" i="1" smtClean="0">
                <a:solidFill>
                  <a:schemeClr val="tx2"/>
                </a:solidFill>
              </a:rPr>
              <a:t>Oral Surg</a:t>
            </a:r>
            <a:r>
              <a:rPr lang="en-US" smtClean="0">
                <a:solidFill>
                  <a:schemeClr val="tx2"/>
                </a:solidFill>
              </a:rPr>
              <a:t> 1972;34;661</a:t>
            </a:r>
            <a:endParaRPr lang="en-US" b="0" smtClean="0">
              <a:solidFill>
                <a:schemeClr val="tx2"/>
              </a:solidFill>
            </a:endParaRPr>
          </a:p>
          <a:p>
            <a:pPr marL="0" indent="0">
              <a:buFont typeface="ZapfDingbats BT" pitchFamily="18" charset="2"/>
              <a:buNone/>
              <a:defRPr/>
            </a:pPr>
            <a:endParaRPr lang="en-US" sz="1800" b="0" smtClean="0">
              <a:solidFill>
                <a:schemeClr val="tx2"/>
              </a:solidFill>
            </a:endParaRPr>
          </a:p>
          <a:p>
            <a:pPr lvl="1">
              <a:defRPr/>
            </a:pPr>
            <a:r>
              <a:rPr lang="en-US" sz="2600" smtClean="0"/>
              <a:t>Evaluated the water content of pulpless teeth in dogs.</a:t>
            </a:r>
          </a:p>
          <a:p>
            <a:pPr lvl="1">
              <a:defRPr/>
            </a:pPr>
            <a:r>
              <a:rPr lang="en-US" sz="2600" smtClean="0"/>
              <a:t>The data demonstrated calcified tissues of pulpless teeth contained 9% less free moisture.</a:t>
            </a:r>
          </a:p>
          <a:p>
            <a:pPr lvl="1">
              <a:defRPr/>
            </a:pPr>
            <a:r>
              <a:rPr lang="en-US" sz="2600" smtClean="0"/>
              <a:t>No changes were noted in bound water</a:t>
            </a:r>
          </a:p>
          <a:p>
            <a:pPr marL="0" indent="0">
              <a:buFont typeface="ZapfDingbats BT" pitchFamily="18" charset="2"/>
              <a:buNone/>
              <a:defRPr/>
            </a:pPr>
            <a:endParaRPr lang="en-US" smtClean="0"/>
          </a:p>
        </p:txBody>
      </p:sp>
      <p:sp>
        <p:nvSpPr>
          <p:cNvPr id="114690" name="WordArt 4"/>
          <p:cNvSpPr>
            <a:spLocks noChangeArrowheads="1" noChangeShapeType="1" noTextEdit="1"/>
          </p:cNvSpPr>
          <p:nvPr/>
        </p:nvSpPr>
        <p:spPr bwMode="auto">
          <a:xfrm>
            <a:off x="1557338" y="762000"/>
            <a:ext cx="4302125" cy="12954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5400" kern="10">
                <a:ln w="9525">
                  <a:round/>
                  <a:headEnd/>
                  <a:tailEnd/>
                </a:ln>
                <a:gradFill rotWithShape="1">
                  <a:gsLst>
                    <a:gs pos="0">
                      <a:srgbClr val="FFE701"/>
                    </a:gs>
                    <a:gs pos="100000">
                      <a:srgbClr val="FE3E02"/>
                    </a:gs>
                  </a:gsLst>
                  <a:lin ang="5400000" scaled="1"/>
                </a:gradFill>
                <a:latin typeface="Impact"/>
              </a:rPr>
              <a:t>Moisture Content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body" idx="1"/>
          </p:nvPr>
        </p:nvSpPr>
        <p:spPr>
          <a:xfrm>
            <a:off x="685800" y="2590800"/>
            <a:ext cx="7772400" cy="3810000"/>
          </a:xfrm>
        </p:spPr>
        <p:txBody>
          <a:bodyPr/>
          <a:lstStyle/>
          <a:p>
            <a:pPr marL="0" indent="0">
              <a:buFont typeface="ZapfDingbats BT" pitchFamily="18" charset="2"/>
              <a:buNone/>
              <a:defRPr/>
            </a:pPr>
            <a:r>
              <a:rPr lang="en-US" sz="2200" noProof="1" smtClean="0">
                <a:solidFill>
                  <a:schemeClr val="tx2"/>
                </a:solidFill>
              </a:rPr>
              <a:t>Papa J.  Cain C.  Messer HH. Moisture content of vital vs endodontically treated teeth.  </a:t>
            </a:r>
            <a:r>
              <a:rPr lang="en-US" sz="2200" i="1" noProof="1" smtClean="0">
                <a:solidFill>
                  <a:schemeClr val="tx2"/>
                </a:solidFill>
              </a:rPr>
              <a:t>Endodontics &amp; Dental Traumatology</a:t>
            </a:r>
            <a:r>
              <a:rPr lang="en-US" sz="2200" noProof="1" smtClean="0">
                <a:solidFill>
                  <a:schemeClr val="tx2"/>
                </a:solidFill>
              </a:rPr>
              <a:t>.  1994;10:91-3</a:t>
            </a:r>
            <a:endParaRPr lang="en-US" noProof="1" smtClean="0">
              <a:solidFill>
                <a:schemeClr val="tx2"/>
              </a:solidFill>
            </a:endParaRPr>
          </a:p>
          <a:p>
            <a:pPr marL="0" indent="0" algn="just">
              <a:buFont typeface="ZapfDingbats BT" pitchFamily="18" charset="2"/>
              <a:buNone/>
              <a:defRPr/>
            </a:pPr>
            <a:r>
              <a:rPr lang="en-US" sz="2200" smtClean="0"/>
              <a:t>Compared the moisture content of vital and endodontically treated teeth in matched pairs of contralateral human. </a:t>
            </a:r>
          </a:p>
          <a:p>
            <a:pPr lvl="1" algn="just">
              <a:defRPr/>
            </a:pPr>
            <a:r>
              <a:rPr lang="en-US" sz="2200" smtClean="0"/>
              <a:t>It was found that vital dentin had a moisture content of 12.35% while dentin from endodontically treated teeth had a moisture content of 12.10%. </a:t>
            </a:r>
            <a:r>
              <a:rPr lang="en-US" sz="2200" noProof="1" smtClean="0"/>
              <a:t>These results indicated that there was </a:t>
            </a:r>
            <a:r>
              <a:rPr lang="en-US" sz="2200" i="1" noProof="1" smtClean="0"/>
              <a:t>no</a:t>
            </a:r>
            <a:r>
              <a:rPr lang="en-US" sz="2200" noProof="1" smtClean="0"/>
              <a:t> significant difference in the moisture content between endodontically treated teeth and vital teeth.</a:t>
            </a:r>
            <a:endParaRPr lang="en-US" sz="2200" smtClean="0"/>
          </a:p>
        </p:txBody>
      </p:sp>
      <p:sp>
        <p:nvSpPr>
          <p:cNvPr id="115714" name="WordArt 4"/>
          <p:cNvSpPr>
            <a:spLocks noChangeArrowheads="1" noChangeShapeType="1" noTextEdit="1"/>
          </p:cNvSpPr>
          <p:nvPr/>
        </p:nvSpPr>
        <p:spPr bwMode="auto">
          <a:xfrm>
            <a:off x="838200" y="914400"/>
            <a:ext cx="3690938" cy="9906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5400" kern="10">
                <a:ln w="9525">
                  <a:round/>
                  <a:headEnd/>
                  <a:tailEnd/>
                </a:ln>
                <a:gradFill rotWithShape="1">
                  <a:gsLst>
                    <a:gs pos="0">
                      <a:srgbClr val="FFE701"/>
                    </a:gs>
                    <a:gs pos="100000">
                      <a:srgbClr val="FE3E02"/>
                    </a:gs>
                  </a:gsLst>
                  <a:lin ang="5400000" scaled="1"/>
                </a:gradFill>
                <a:latin typeface="Impact"/>
              </a:rPr>
              <a:t>Moisture Content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609600" y="2057400"/>
            <a:ext cx="7772400" cy="1066800"/>
          </a:xfrm>
        </p:spPr>
        <p:txBody>
          <a:bodyPr/>
          <a:lstStyle/>
          <a:p>
            <a:pPr algn="l"/>
            <a:r>
              <a:rPr lang="en-US" sz="2000" noProof="1" smtClean="0"/>
              <a:t>Huang TJ.  Schilder H.  Nathanson D. Effects of moisture content and endodontic treatment on some mechanical properties of human dentin.  </a:t>
            </a:r>
            <a:r>
              <a:rPr lang="en-US" sz="2000" i="1" noProof="1" smtClean="0"/>
              <a:t>Journal of Endodontics</a:t>
            </a:r>
            <a:r>
              <a:rPr lang="en-US" sz="2000" noProof="1" smtClean="0"/>
              <a:t>.  1992;18:209-15</a:t>
            </a:r>
            <a:endParaRPr lang="en-US" sz="2000" smtClean="0">
              <a:solidFill>
                <a:schemeClr val="tx1"/>
              </a:solidFill>
            </a:endParaRPr>
          </a:p>
        </p:txBody>
      </p:sp>
      <p:sp>
        <p:nvSpPr>
          <p:cNvPr id="195587" name="Rectangle 3"/>
          <p:cNvSpPr>
            <a:spLocks noGrp="1" noChangeArrowheads="1"/>
          </p:cNvSpPr>
          <p:nvPr>
            <p:ph type="body" idx="1"/>
          </p:nvPr>
        </p:nvSpPr>
        <p:spPr>
          <a:xfrm>
            <a:off x="838200" y="3505200"/>
            <a:ext cx="7434263" cy="2743200"/>
          </a:xfrm>
        </p:spPr>
        <p:txBody>
          <a:bodyPr/>
          <a:lstStyle/>
          <a:p>
            <a:pPr marL="0" indent="0" algn="just">
              <a:buFont typeface="ZapfDingbats BT" pitchFamily="18" charset="2"/>
              <a:buNone/>
              <a:defRPr/>
            </a:pPr>
            <a:r>
              <a:rPr lang="en-US" sz="2800" smtClean="0"/>
              <a:t>Compared the mechanical properties of human dentin from treated pulpless teeth and dentin from normal vital teeth. Compression, indirect tensile, and impact tests were conducted to measure the mechanical properties of those specimens. </a:t>
            </a:r>
          </a:p>
          <a:p>
            <a:pPr marL="0" indent="0">
              <a:buFont typeface="ZapfDingbats BT" pitchFamily="18" charset="2"/>
              <a:buNone/>
              <a:defRPr/>
            </a:pPr>
            <a:endParaRPr lang="en-US" smtClean="0"/>
          </a:p>
        </p:txBody>
      </p:sp>
      <p:sp>
        <p:nvSpPr>
          <p:cNvPr id="116739" name="WordArt 4"/>
          <p:cNvSpPr>
            <a:spLocks noChangeArrowheads="1" noChangeShapeType="1" noTextEdit="1"/>
          </p:cNvSpPr>
          <p:nvPr/>
        </p:nvSpPr>
        <p:spPr bwMode="auto">
          <a:xfrm>
            <a:off x="609600" y="609600"/>
            <a:ext cx="3386138" cy="8382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5400" kern="10">
                <a:ln w="9525">
                  <a:round/>
                  <a:headEnd/>
                  <a:tailEnd/>
                </a:ln>
                <a:gradFill rotWithShape="1">
                  <a:gsLst>
                    <a:gs pos="0">
                      <a:srgbClr val="FFE701"/>
                    </a:gs>
                    <a:gs pos="100000">
                      <a:srgbClr val="FE3E02"/>
                    </a:gs>
                  </a:gsLst>
                  <a:lin ang="5400000" scaled="1"/>
                </a:gradFill>
                <a:latin typeface="Impact"/>
              </a:rPr>
              <a:t>Moisture Content</a:t>
            </a:r>
          </a:p>
        </p:txBody>
      </p:sp>
    </p:spTree>
  </p:cSld>
  <p:clrMapOvr>
    <a:masterClrMapping/>
  </p:clrMapOvr>
</p:sld>
</file>

<file path=ppt/theme/theme1.xml><?xml version="1.0" encoding="utf-8"?>
<a:theme xmlns:a="http://schemas.openxmlformats.org/drawingml/2006/main" name="Fireball">
  <a:themeElements>
    <a:clrScheme name="Fireball.pot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pot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pot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Designs\FIREBALL.POT</Template>
  <TotalTime>5547</TotalTime>
  <Words>11093</Words>
  <Application>Microsoft Office PowerPoint</Application>
  <PresentationFormat>On-screen Show (4:3)</PresentationFormat>
  <Paragraphs>674</Paragraphs>
  <Slides>219</Slides>
  <Notes>1</Notes>
  <HiddenSlides>2</HiddenSlides>
  <MMClips>0</MMClips>
  <ScaleCrop>false</ScaleCrop>
  <HeadingPairs>
    <vt:vector size="6" baseType="variant">
      <vt:variant>
        <vt:lpstr>Fonts Used</vt:lpstr>
      </vt:variant>
      <vt:variant>
        <vt:i4>6</vt:i4>
      </vt:variant>
      <vt:variant>
        <vt:lpstr>Design Template</vt:lpstr>
      </vt:variant>
      <vt:variant>
        <vt:i4>2</vt:i4>
      </vt:variant>
      <vt:variant>
        <vt:lpstr>Slide Titles</vt:lpstr>
      </vt:variant>
      <vt:variant>
        <vt:i4>219</vt:i4>
      </vt:variant>
    </vt:vector>
  </HeadingPairs>
  <TitlesOfParts>
    <vt:vector size="227" baseType="lpstr">
      <vt:lpstr>Times New Roman</vt:lpstr>
      <vt:lpstr>Arial</vt:lpstr>
      <vt:lpstr>ZapfDingbats BT</vt:lpstr>
      <vt:lpstr>Wingdings</vt:lpstr>
      <vt:lpstr>Monotype Sorts</vt:lpstr>
      <vt:lpstr>Wingdings 2</vt:lpstr>
      <vt:lpstr>Fireball</vt:lpstr>
      <vt:lpstr>Fireball</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Bader JD.  Shugars DA.  Roberson TM.  Community Dentistry &amp; Oral Epidemiology.   1996;24:47-51</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Huang TJ.  Schilder H.  Nathanson D. Effects of moisture content and endodontic treatment on some mechanical properties of human dentin.  Journal of Endodontics.  1992;18:209-15</vt:lpstr>
      <vt:lpstr>Huang TJ.  Schilder H.  Nathanson D. Effects of moisture content and endodontic treatment on some mechanical properties of human dentin.  Journal of Endodontics.  1992;18:209-15</vt:lpstr>
      <vt:lpstr>Sedgley CM.  Messer HH.:  Are endodontically treated teeth more brittle? Journal of Endodontics.  1992;18:332-5 </vt:lpstr>
      <vt:lpstr>Sedgley CM.  Messer HH.:  Journal of Endodontics.  1992;18:332-5 </vt:lpstr>
      <vt:lpstr>Reeh ES.  Messer HH.  Douglas WH:    Reduction in tooth stiffness as a result of endodontic and restorative procedures.  Journal of Endodontics.  1989;15:512-6</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Harvey et. al.,  Journal of Endodontics 7:151, 1981</vt:lpstr>
      <vt:lpstr>Pitts et. al., Journal of Endodontics 1983;9:544</vt:lpstr>
      <vt:lpstr>Pitts et al., Journal of Endodontics 1983;9:544</vt:lpstr>
      <vt:lpstr>Holcomb, et. al.  Journal of Endodontics 1987;13:277</vt:lpstr>
      <vt:lpstr>Holcomb, et. al.  Journal of Endodontics 1987;13:277</vt:lpstr>
      <vt:lpstr>Dang and Walton, Journal of Endodontics 1989;15:294</vt:lpstr>
      <vt:lpstr>Walton,  Journal of Endodontics 1984;10:48</vt:lpstr>
      <vt:lpstr>Wilcox LR.  Roskelley C.  Sutton T. The relationship of root canal enlargement to finger-spreader induced vertical root fracture. Journal of Endodontics 1997; 23:533-4</vt:lpstr>
      <vt:lpstr>Wilcox LR.  Roskelley C.  Sutton T. The relationship of root canal enlargement to finger-spreader induced vertical root fracture. Journal of Endodontics 1997; 23:533-4</vt:lpstr>
      <vt:lpstr>Abuzeid ST.  Et.al., Egyptian Dental Journal  1995;14:1367-72</vt:lpstr>
      <vt:lpstr>Slide 145</vt:lpstr>
      <vt:lpstr>Slide 146</vt:lpstr>
      <vt:lpstr>Slide 147</vt:lpstr>
      <vt:lpstr>Slide 148</vt:lpstr>
      <vt:lpstr>Slide 149</vt:lpstr>
      <vt:lpstr>Slide 150</vt:lpstr>
      <vt:lpstr>Basten CH.  Ammons WF Jr.  Persson R.  Long-term evaluation of root-resected molars: a retrospective study.  International Journal of Periodontics &amp;  Restorative Dentistry   1996;16:206-19</vt:lpstr>
      <vt:lpstr>Yang SF. et.al., Vertical root fracture in nonendodontically treated teeth. Journal of Endodontics  1995;21:337-9</vt:lpstr>
      <vt:lpstr>Yeh CJ. Fatigue root fracture: a spontaneous root fracture in non-endodontically  treated teeth.   British Dental Journal.  1997;182:261-6</vt:lpstr>
      <vt:lpstr>Slide 154</vt:lpstr>
      <vt:lpstr>Slide 155</vt:lpstr>
      <vt:lpstr>Slide 156</vt:lpstr>
      <vt:lpstr>Slide 157</vt:lpstr>
      <vt:lpstr>Slide 158</vt:lpstr>
      <vt:lpstr>Slide 159</vt:lpstr>
      <vt:lpstr>Slide 160</vt:lpstr>
      <vt:lpstr>Slide 161</vt:lpstr>
      <vt:lpstr>Slide 162</vt:lpstr>
      <vt:lpstr>Slide 163</vt:lpstr>
      <vt:lpstr>Slide 164</vt:lpstr>
      <vt:lpstr>Nicopoulou-Karayianni K.  Bragger U.  Lang NP. Patterns of periodontal destruction associated with incomplete root fractures. Dento-Maxillo-Facial Radiology  1997;26:321-6</vt:lpstr>
      <vt:lpstr>Nicopoulou-Karayianni K.  Bragger U.  Lang NP. Patterns of periodontal destruction associated with incomplete root fractures. Dento-Maxillo-Facial Radiology  1997;26:321-6</vt:lpstr>
      <vt:lpstr>Selden HS. Repair of incomplete vertical root fractures in endodontically treated teeth--in vivo trials.    Journal of Endodontics  1996;22:426-9</vt:lpstr>
      <vt:lpstr>Joseph J.  Ramachandran G.  Fracture resistance of dowel channel preparations with various dentin thickness. Federation of Operative Dentistry 1990;1:32-5</vt:lpstr>
      <vt:lpstr>Morfis AS. Vertical root fractures. Oral Surgery, Oral Medicine, Oral Pathology  1990;69:631-5</vt:lpstr>
      <vt:lpstr>Obermayr G.  Walton RE.  Leary JM.  Krell KV.  Vertical root fracture and relative deformation during obturation and post cementation.  Journal of Prosthetic Dentistry.  1991;66:181-7</vt:lpstr>
      <vt:lpstr>Morando G.  Leupold RJ.  Meiers JC. Measurement of hydrostatic pressures during simulated post cementation. Journal of Prosthetic Dentistry.  1995;74:586-90</vt:lpstr>
      <vt:lpstr>Barkhordar RA.  Radke R.  Abbasi J. Effect of metal collars on resistance of endodontically treated teeth to root fracture.  Journal of Prosthetic Dentistry  1989;61:676-8</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vector>
  </TitlesOfParts>
  <Company>University of Iowa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Cracked Teeth-Verticalo Root Fracture</dc:title>
  <dc:creator>William T. Johnson D.D.S., M.S.</dc:creator>
  <cp:lastModifiedBy>Jill Forister</cp:lastModifiedBy>
  <cp:revision>234</cp:revision>
  <cp:lastPrinted>1997-09-30T17:20:06Z</cp:lastPrinted>
  <dcterms:created xsi:type="dcterms:W3CDTF">1997-09-19T16:46:01Z</dcterms:created>
  <dcterms:modified xsi:type="dcterms:W3CDTF">2012-02-01T19:46:06Z</dcterms:modified>
</cp:coreProperties>
</file>