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3" r:id="rId5"/>
    <p:sldId id="264" r:id="rId6"/>
    <p:sldId id="259" r:id="rId7"/>
    <p:sldId id="261" r:id="rId8"/>
    <p:sldId id="265" r:id="rId9"/>
    <p:sldId id="266" r:id="rId10"/>
    <p:sldId id="272" r:id="rId11"/>
    <p:sldId id="273" r:id="rId12"/>
    <p:sldId id="274" r:id="rId13"/>
    <p:sldId id="275" r:id="rId14"/>
    <p:sldId id="276" r:id="rId15"/>
    <p:sldId id="277" r:id="rId16"/>
    <p:sldId id="278" r:id="rId1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F355903-93B7-460B-A087-21DAE68CA71D}"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BA2AB1B-D3BD-4DA5-818B-B635BD5A03D7}"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4DBE2F8-A4BE-4BA6-900F-6A94E9A7F481}"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47E83D0-B260-4911-9B05-6F1567500542}"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91F5DAD-1A40-4958-92F6-B5048C74C220}"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2030B7C-D413-4283-9434-067C3DF93E0E}"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16C54ED-7B65-41E8-B13E-2D513CF6A947}"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47FD71B-E8F7-41EE-B2F5-B921C568F32A}"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7615D77E-84E2-43F9-BD8D-A641C1455F09}"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811850A-2138-4253-B46D-F0008C668A64}"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6D9EF5C-0E56-45F5-89BD-C70AB2B147D5}"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3D1A078-5743-43AD-BCCA-A8871DA36945}"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E3504C46-5C6C-432E-9DC2-0DA1635D2314}" type="datetimeFigureOut">
              <a:rPr lang="pt-BR"/>
              <a:pPr>
                <a:defRPr/>
              </a:pPr>
              <a:t>21/3/2012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CBFFABE-68FF-44E7-A396-B365514FD3E1}"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7FE695A-2584-4B22-B5E4-BD6D9855704E}" type="datetimeFigureOut">
              <a:rPr lang="pt-BR"/>
              <a:pPr>
                <a:defRPr/>
              </a:pPr>
              <a:t>21/3/2012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676EAA9D-5732-4CCA-B421-8333E0935E76}"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F6A8CA4-3DF5-4687-AB25-DC8D7098E4A1}" type="datetimeFigureOut">
              <a:rPr lang="pt-BR"/>
              <a:pPr>
                <a:defRPr/>
              </a:pPr>
              <a:t>21/3/2012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C3322E0D-DE7D-43B9-A08B-005853C2E80B}"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5AEF0B9-AE30-486C-B599-E7736C1D1603}"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CEF2E3B-4897-430E-A073-00CAB1568991}"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2C94AE3-18AD-40BC-90CE-60DCF3285BDF}"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548A809-6E98-497E-8BED-82A34DCF25B0}"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EEEBBA6-F9B3-49AE-91B6-05E8AEE8D686}" type="datetimeFigureOut">
              <a:rPr lang="pt-BR"/>
              <a:pPr>
                <a:defRPr/>
              </a:pPr>
              <a:t>21/3/2012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17C046C-2CD1-4CAE-9338-AC05DFE320D1}"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2">
            <a:hlinkClick r:id="rId2"/>
          </p:cNvPr>
          <p:cNvSpPr txBox="1">
            <a:spLocks noChangeArrowheads="1"/>
          </p:cNvSpPr>
          <p:nvPr/>
        </p:nvSpPr>
        <p:spPr bwMode="auto">
          <a:xfrm>
            <a:off x="915988" y="6096000"/>
            <a:ext cx="7312025" cy="646113"/>
          </a:xfrm>
          <a:prstGeom prst="rect">
            <a:avLst/>
          </a:prstGeom>
          <a:noFill/>
          <a:ln w="9525">
            <a:noFill/>
            <a:miter lim="800000"/>
            <a:headEnd/>
            <a:tailEnd/>
          </a:ln>
        </p:spPr>
        <p:txBody>
          <a:bodyPr wrap="none">
            <a:spAutoFit/>
          </a:bodyPr>
          <a:lstStyle/>
          <a:p>
            <a:r>
              <a:rPr lang="pt-BR" sz="3600">
                <a:solidFill>
                  <a:srgbClr val="FFFFFF"/>
                </a:solidFill>
                <a:latin typeface="Times New Roman" pitchFamily="18" charset="0"/>
                <a:cs typeface="Times New Roman" pitchFamily="18" charset="0"/>
              </a:rPr>
              <a:t>http://rootcanalanatomy.blogspot.com/</a:t>
            </a:r>
          </a:p>
        </p:txBody>
      </p:sp>
      <p:pic>
        <p:nvPicPr>
          <p:cNvPr id="13315" name="Picture 2"/>
          <p:cNvPicPr>
            <a:picLocks noChangeAspect="1" noChangeArrowheads="1"/>
          </p:cNvPicPr>
          <p:nvPr/>
        </p:nvPicPr>
        <p:blipFill>
          <a:blip r:embed="rId3"/>
          <a:srcRect/>
          <a:stretch>
            <a:fillRect/>
          </a:stretch>
        </p:blipFill>
        <p:spPr bwMode="auto">
          <a:xfrm>
            <a:off x="928688" y="2276475"/>
            <a:ext cx="1295400" cy="1809750"/>
          </a:xfrm>
          <a:prstGeom prst="rect">
            <a:avLst/>
          </a:prstGeom>
          <a:noFill/>
          <a:ln w="9525">
            <a:noFill/>
            <a:miter lim="800000"/>
            <a:headEnd/>
            <a:tailEnd/>
          </a:ln>
        </p:spPr>
      </p:pic>
      <p:pic>
        <p:nvPicPr>
          <p:cNvPr id="13316" name="Picture 3"/>
          <p:cNvPicPr>
            <a:picLocks noChangeAspect="1" noChangeArrowheads="1"/>
          </p:cNvPicPr>
          <p:nvPr/>
        </p:nvPicPr>
        <p:blipFill>
          <a:blip r:embed="rId4"/>
          <a:srcRect/>
          <a:stretch>
            <a:fillRect/>
          </a:stretch>
        </p:blipFill>
        <p:spPr bwMode="auto">
          <a:xfrm>
            <a:off x="3857625" y="2276475"/>
            <a:ext cx="1295400" cy="1809750"/>
          </a:xfrm>
          <a:prstGeom prst="rect">
            <a:avLst/>
          </a:prstGeom>
          <a:noFill/>
          <a:ln w="9525">
            <a:noFill/>
            <a:miter lim="800000"/>
            <a:headEnd/>
            <a:tailEnd/>
          </a:ln>
        </p:spPr>
      </p:pic>
      <p:pic>
        <p:nvPicPr>
          <p:cNvPr id="13317" name="Picture 4"/>
          <p:cNvPicPr>
            <a:picLocks noChangeAspect="1" noChangeArrowheads="1"/>
          </p:cNvPicPr>
          <p:nvPr/>
        </p:nvPicPr>
        <p:blipFill>
          <a:blip r:embed="rId5"/>
          <a:srcRect/>
          <a:stretch>
            <a:fillRect/>
          </a:stretch>
        </p:blipFill>
        <p:spPr bwMode="auto">
          <a:xfrm>
            <a:off x="6786563" y="2276475"/>
            <a:ext cx="1438275" cy="1809750"/>
          </a:xfrm>
          <a:prstGeom prst="rect">
            <a:avLst/>
          </a:prstGeom>
          <a:noFill/>
          <a:ln w="9525">
            <a:noFill/>
            <a:miter lim="800000"/>
            <a:headEnd/>
            <a:tailEnd/>
          </a:ln>
        </p:spPr>
      </p:pic>
      <p:sp>
        <p:nvSpPr>
          <p:cNvPr id="7" name="CaixaDeTexto 6"/>
          <p:cNvSpPr txBox="1"/>
          <p:nvPr/>
        </p:nvSpPr>
        <p:spPr>
          <a:xfrm>
            <a:off x="495300" y="4149725"/>
            <a:ext cx="2098675"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Marco A. </a:t>
            </a:r>
            <a:r>
              <a:rPr lang="pt-BR" sz="1050" dirty="0" err="1">
                <a:solidFill>
                  <a:schemeClr val="bg1"/>
                </a:solidFill>
                <a:latin typeface="Times New Roman" pitchFamily="18" charset="0"/>
                <a:cs typeface="Times New Roman" pitchFamily="18" charset="0"/>
              </a:rPr>
              <a:t>Versiani</a:t>
            </a:r>
            <a:r>
              <a:rPr lang="pt-BR" sz="1050" dirty="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3563938" y="4149725"/>
            <a:ext cx="1943100"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Jesus D. Pécora, DDS, MS, PhD</a:t>
            </a:r>
            <a:endParaRPr lang="pt-BR" sz="1050" dirty="0">
              <a:solidFill>
                <a:schemeClr val="bg1"/>
              </a:solidFill>
              <a:latin typeface="Times New Roman" pitchFamily="18" charset="0"/>
              <a:cs typeface="Times New Roman" pitchFamily="18" charset="0"/>
            </a:endParaRPr>
          </a:p>
        </p:txBody>
      </p:sp>
      <p:sp>
        <p:nvSpPr>
          <p:cNvPr id="9" name="CaixaDeTexto 8"/>
          <p:cNvSpPr txBox="1"/>
          <p:nvPr/>
        </p:nvSpPr>
        <p:spPr>
          <a:xfrm>
            <a:off x="6372225" y="4149725"/>
            <a:ext cx="2330450"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Manoel D. </a:t>
            </a:r>
            <a:r>
              <a:rPr lang="pt-BR" sz="1050" dirty="0" err="1">
                <a:solidFill>
                  <a:schemeClr val="bg1"/>
                </a:solidFill>
                <a:latin typeface="Times New Roman" pitchFamily="18" charset="0"/>
                <a:cs typeface="Times New Roman" pitchFamily="18" charset="0"/>
              </a:rPr>
              <a:t>Sousa-Neto</a:t>
            </a:r>
            <a:r>
              <a:rPr lang="pt-BR" sz="1050" dirty="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13321" name="Retângulo 10"/>
          <p:cNvSpPr>
            <a:spLocks noChangeArrowheads="1"/>
          </p:cNvSpPr>
          <p:nvPr/>
        </p:nvSpPr>
        <p:spPr bwMode="auto">
          <a:xfrm>
            <a:off x="215900" y="4868863"/>
            <a:ext cx="8712200" cy="1016000"/>
          </a:xfrm>
          <a:prstGeom prst="rect">
            <a:avLst/>
          </a:prstGeom>
          <a:noFill/>
          <a:ln w="9525">
            <a:noFill/>
            <a:miter lim="800000"/>
            <a:headEnd/>
            <a:tailEnd/>
          </a:ln>
        </p:spPr>
        <p:txBody>
          <a:bodyPr>
            <a:spAutoFit/>
          </a:bodyPr>
          <a:lstStyle/>
          <a:p>
            <a:pPr algn="ctr"/>
            <a:r>
              <a:rPr lang="en-US" sz="1200">
                <a:solidFill>
                  <a:schemeClr val="bg1"/>
                </a:solidFill>
                <a:latin typeface="Times New Roman" pitchFamily="18" charset="0"/>
                <a:cs typeface="Times New Roman" pitchFamily="18" charset="0"/>
              </a:rPr>
              <a:t>The images and videos of </a:t>
            </a:r>
            <a:r>
              <a:rPr lang="en-US" sz="1200" i="1">
                <a:solidFill>
                  <a:schemeClr val="bg1"/>
                </a:solidFill>
                <a:latin typeface="Times New Roman" pitchFamily="18" charset="0"/>
                <a:cs typeface="Times New Roman" pitchFamily="18" charset="0"/>
              </a:rPr>
              <a:t>The Root Canal Anatomy Project</a:t>
            </a:r>
            <a:r>
              <a:rPr lang="en-US" sz="1200">
                <a:solidFill>
                  <a:schemeClr val="bg1"/>
                </a:solidFill>
                <a:latin typeface="Times New Roman" pitchFamily="18" charset="0"/>
                <a:cs typeface="Times New Roman" pitchFamily="18" charset="0"/>
              </a:rPr>
              <a:t> blog were developed at the Laboratory of Endodontics of Ribeirão Preto Dental School - University of São Paulo - and may be freely used for attributed noncommercial educational purposes by educators, scholars, student  and clinicians. It means that all material used should include proper attribution and citation. In such cases, this information should be linked to the image in a manner compatible with such instructional objectives.</a:t>
            </a:r>
          </a:p>
          <a:p>
            <a:pPr algn="ctr"/>
            <a:r>
              <a:rPr lang="en-US" sz="1200">
                <a:solidFill>
                  <a:srgbClr val="FFFF00"/>
                </a:solidFill>
                <a:latin typeface="Times New Roman" pitchFamily="18" charset="0"/>
                <a:cs typeface="Times New Roman" pitchFamily="18" charset="0"/>
              </a:rPr>
              <a:t>Contact: </a:t>
            </a:r>
            <a:r>
              <a:rPr lang="pt-BR" sz="1200">
                <a:solidFill>
                  <a:srgbClr val="FFFF00"/>
                </a:solidFill>
                <a:latin typeface="Times New Roman" pitchFamily="18" charset="0"/>
                <a:cs typeface="Times New Roman" pitchFamily="18" charset="0"/>
              </a:rPr>
              <a:t>marcoversiani@yahoo.com</a:t>
            </a:r>
          </a:p>
        </p:txBody>
      </p:sp>
      <p:pic>
        <p:nvPicPr>
          <p:cNvPr id="13323" name="Picture 11" descr="Picture1"/>
          <p:cNvPicPr>
            <a:picLocks noChangeAspect="1" noChangeArrowheads="1"/>
          </p:cNvPicPr>
          <p:nvPr/>
        </p:nvPicPr>
        <p:blipFill>
          <a:blip r:embed="rId6"/>
          <a:srcRect/>
          <a:stretch>
            <a:fillRect/>
          </a:stretch>
        </p:blipFill>
        <p:spPr bwMode="auto">
          <a:xfrm>
            <a:off x="539750" y="404813"/>
            <a:ext cx="8191500" cy="1428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Picture10"/>
          <p:cNvPicPr>
            <a:picLocks noChangeAspect="1" noChangeArrowheads="1"/>
          </p:cNvPicPr>
          <p:nvPr/>
        </p:nvPicPr>
        <p:blipFill>
          <a:blip r:embed="rId2"/>
          <a:srcRect/>
          <a:stretch>
            <a:fillRect/>
          </a:stretch>
        </p:blipFill>
        <p:spPr bwMode="auto">
          <a:xfrm>
            <a:off x="2071688" y="0"/>
            <a:ext cx="4999037"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m 1" descr="ApiceMolarVersiani .tif"/>
          <p:cNvPicPr>
            <a:picLocks noChangeAspect="1"/>
          </p:cNvPicPr>
          <p:nvPr/>
        </p:nvPicPr>
        <p:blipFill>
          <a:blip r:embed="rId2"/>
          <a:srcRect b="7291"/>
          <a:stretch>
            <a:fillRect/>
          </a:stretch>
        </p:blipFill>
        <p:spPr bwMode="auto">
          <a:xfrm>
            <a:off x="1638300" y="9525"/>
            <a:ext cx="58674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Picture12"/>
          <p:cNvPicPr>
            <a:picLocks noChangeAspect="1" noChangeArrowheads="1"/>
          </p:cNvPicPr>
          <p:nvPr/>
        </p:nvPicPr>
        <p:blipFill>
          <a:blip r:embed="rId2"/>
          <a:srcRect/>
          <a:stretch>
            <a:fillRect/>
          </a:stretch>
        </p:blipFill>
        <p:spPr bwMode="auto">
          <a:xfrm>
            <a:off x="2028825" y="9525"/>
            <a:ext cx="5084763" cy="6838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26988"/>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ixaDeTexto 2">
            <a:hlinkClick r:id="rId2"/>
          </p:cNvPr>
          <p:cNvSpPr txBox="1">
            <a:spLocks noChangeArrowheads="1"/>
          </p:cNvSpPr>
          <p:nvPr/>
        </p:nvSpPr>
        <p:spPr bwMode="auto">
          <a:xfrm>
            <a:off x="1454150" y="3013075"/>
            <a:ext cx="6235700" cy="831850"/>
          </a:xfrm>
          <a:prstGeom prst="rect">
            <a:avLst/>
          </a:prstGeom>
          <a:noFill/>
          <a:ln w="9525">
            <a:noFill/>
            <a:miter lim="800000"/>
            <a:headEnd/>
            <a:tailEnd/>
          </a:ln>
        </p:spPr>
        <p:txBody>
          <a:bodyPr wrap="none">
            <a:spAutoFit/>
          </a:bodyPr>
          <a:lstStyle/>
          <a:p>
            <a:r>
              <a:rPr lang="pt-BR" sz="4800">
                <a:solidFill>
                  <a:srgbClr val="FFFFFF"/>
                </a:solidFill>
                <a:latin typeface="Times New Roman" pitchFamily="18" charset="0"/>
                <a:cs typeface="Times New Roman" pitchFamily="18" charset="0"/>
              </a:rPr>
              <a:t>Maxillary Second Molar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ângulo 3"/>
          <p:cNvSpPr>
            <a:spLocks noChangeArrowheads="1"/>
          </p:cNvSpPr>
          <p:nvPr/>
        </p:nvSpPr>
        <p:spPr bwMode="auto">
          <a:xfrm>
            <a:off x="34925" y="6581775"/>
            <a:ext cx="9001125" cy="231775"/>
          </a:xfrm>
          <a:prstGeom prst="rect">
            <a:avLst/>
          </a:prstGeom>
          <a:noFill/>
          <a:ln w="9525">
            <a:noFill/>
            <a:miter lim="800000"/>
            <a:headEnd/>
            <a:tailEnd/>
          </a:ln>
        </p:spPr>
        <p:txBody>
          <a:bodyPr>
            <a:spAutoFit/>
          </a:bodyPr>
          <a:lstStyle/>
          <a:p>
            <a:pPr algn="just"/>
            <a:r>
              <a:rPr lang="pt-BR" sz="900">
                <a:solidFill>
                  <a:schemeClr val="bg1"/>
                </a:solidFill>
                <a:latin typeface="Times New Roman" pitchFamily="18" charset="0"/>
                <a:cs typeface="Times New Roman" pitchFamily="18" charset="0"/>
              </a:rPr>
              <a:t>From Vertucci FJ, Haddix JE. Tooth morphology and access cavity preparation. In: Hargreaves KW, Cohen S. </a:t>
            </a:r>
            <a:r>
              <a:rPr lang="pt-BR" sz="900" i="1">
                <a:solidFill>
                  <a:schemeClr val="bg1"/>
                </a:solidFill>
                <a:latin typeface="Times New Roman" pitchFamily="18" charset="0"/>
                <a:cs typeface="Times New Roman" pitchFamily="18" charset="0"/>
              </a:rPr>
              <a:t>Cohen’s pathways of pulp</a:t>
            </a:r>
            <a:r>
              <a:rPr lang="pt-BR" sz="900">
                <a:solidFill>
                  <a:schemeClr val="bg1"/>
                </a:solidFill>
                <a:latin typeface="Times New Roman" pitchFamily="18" charset="0"/>
                <a:cs typeface="Times New Roman" pitchFamily="18" charset="0"/>
              </a:rPr>
              <a:t>. 10th ed.  Mosby Elsevier, 2011. 1026 p.</a:t>
            </a:r>
          </a:p>
        </p:txBody>
      </p:sp>
      <p:pic>
        <p:nvPicPr>
          <p:cNvPr id="15364" name="Picture 4" descr="Picture3"/>
          <p:cNvPicPr>
            <a:picLocks noChangeAspect="1" noChangeArrowheads="1"/>
          </p:cNvPicPr>
          <p:nvPr/>
        </p:nvPicPr>
        <p:blipFill>
          <a:blip r:embed="rId2"/>
          <a:srcRect/>
          <a:stretch>
            <a:fillRect/>
          </a:stretch>
        </p:blipFill>
        <p:spPr bwMode="auto">
          <a:xfrm>
            <a:off x="1016000" y="365125"/>
            <a:ext cx="7110413" cy="61277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ângulo 3"/>
          <p:cNvSpPr>
            <a:spLocks noChangeArrowheads="1"/>
          </p:cNvSpPr>
          <p:nvPr/>
        </p:nvSpPr>
        <p:spPr bwMode="auto">
          <a:xfrm>
            <a:off x="34925" y="6581775"/>
            <a:ext cx="9001125" cy="231775"/>
          </a:xfrm>
          <a:prstGeom prst="rect">
            <a:avLst/>
          </a:prstGeom>
          <a:noFill/>
          <a:ln w="9525">
            <a:noFill/>
            <a:miter lim="800000"/>
            <a:headEnd/>
            <a:tailEnd/>
          </a:ln>
        </p:spPr>
        <p:txBody>
          <a:bodyPr>
            <a:spAutoFit/>
          </a:bodyPr>
          <a:lstStyle/>
          <a:p>
            <a:pPr algn="just"/>
            <a:r>
              <a:rPr lang="pt-BR" sz="900">
                <a:solidFill>
                  <a:schemeClr val="bg1"/>
                </a:solidFill>
                <a:latin typeface="Times New Roman" pitchFamily="18" charset="0"/>
                <a:cs typeface="Times New Roman" pitchFamily="18" charset="0"/>
              </a:rPr>
              <a:t>From Vertucci FJ, Haddix JE. Tooth morphology and access cavity preparation. In: Hargreaves KW, Cohen S. </a:t>
            </a:r>
            <a:r>
              <a:rPr lang="pt-BR" sz="900" i="1">
                <a:solidFill>
                  <a:schemeClr val="bg1"/>
                </a:solidFill>
                <a:latin typeface="Times New Roman" pitchFamily="18" charset="0"/>
                <a:cs typeface="Times New Roman" pitchFamily="18" charset="0"/>
              </a:rPr>
              <a:t>Cohen’s pathways of pulp</a:t>
            </a:r>
            <a:r>
              <a:rPr lang="pt-BR" sz="900">
                <a:solidFill>
                  <a:schemeClr val="bg1"/>
                </a:solidFill>
                <a:latin typeface="Times New Roman" pitchFamily="18" charset="0"/>
                <a:cs typeface="Times New Roman" pitchFamily="18" charset="0"/>
              </a:rPr>
              <a:t>. 10th ed.  Mosby Elsevier, 2011. 1026 p.</a:t>
            </a:r>
          </a:p>
        </p:txBody>
      </p:sp>
      <p:pic>
        <p:nvPicPr>
          <p:cNvPr id="16388" name="Picture 4" descr="Picture4"/>
          <p:cNvPicPr>
            <a:picLocks noChangeAspect="1" noChangeArrowheads="1"/>
          </p:cNvPicPr>
          <p:nvPr/>
        </p:nvPicPr>
        <p:blipFill>
          <a:blip r:embed="rId2"/>
          <a:srcRect/>
          <a:stretch>
            <a:fillRect/>
          </a:stretch>
        </p:blipFill>
        <p:spPr bwMode="auto">
          <a:xfrm>
            <a:off x="623888" y="1776413"/>
            <a:ext cx="7896225" cy="33051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ângulo 3"/>
          <p:cNvSpPr>
            <a:spLocks noChangeArrowheads="1"/>
          </p:cNvSpPr>
          <p:nvPr/>
        </p:nvSpPr>
        <p:spPr bwMode="auto">
          <a:xfrm>
            <a:off x="34925" y="6581775"/>
            <a:ext cx="9001125" cy="231775"/>
          </a:xfrm>
          <a:prstGeom prst="rect">
            <a:avLst/>
          </a:prstGeom>
          <a:noFill/>
          <a:ln w="9525">
            <a:noFill/>
            <a:miter lim="800000"/>
            <a:headEnd/>
            <a:tailEnd/>
          </a:ln>
        </p:spPr>
        <p:txBody>
          <a:bodyPr>
            <a:spAutoFit/>
          </a:bodyPr>
          <a:lstStyle/>
          <a:p>
            <a:pPr algn="just"/>
            <a:r>
              <a:rPr lang="pt-BR" sz="900">
                <a:solidFill>
                  <a:schemeClr val="bg1"/>
                </a:solidFill>
                <a:latin typeface="Times New Roman" pitchFamily="18" charset="0"/>
                <a:cs typeface="Times New Roman" pitchFamily="18" charset="0"/>
              </a:rPr>
              <a:t>From Vertucci FJ, Haddix JE. Tooth morphology and access cavity preparation. In: Hargreaves KW, Cohen S. </a:t>
            </a:r>
            <a:r>
              <a:rPr lang="pt-BR" sz="900" i="1">
                <a:solidFill>
                  <a:schemeClr val="bg1"/>
                </a:solidFill>
                <a:latin typeface="Times New Roman" pitchFamily="18" charset="0"/>
                <a:cs typeface="Times New Roman" pitchFamily="18" charset="0"/>
              </a:rPr>
              <a:t>Cohen’s pathways of pulp</a:t>
            </a:r>
            <a:r>
              <a:rPr lang="pt-BR" sz="900">
                <a:solidFill>
                  <a:schemeClr val="bg1"/>
                </a:solidFill>
                <a:latin typeface="Times New Roman" pitchFamily="18" charset="0"/>
                <a:cs typeface="Times New Roman" pitchFamily="18" charset="0"/>
              </a:rPr>
              <a:t>. 10th ed.  Mosby Elsevier, 2011. 1026 p.</a:t>
            </a:r>
          </a:p>
        </p:txBody>
      </p:sp>
      <p:pic>
        <p:nvPicPr>
          <p:cNvPr id="17410" name="Picture 2"/>
          <p:cNvPicPr>
            <a:picLocks noChangeAspect="1" noChangeArrowheads="1"/>
          </p:cNvPicPr>
          <p:nvPr/>
        </p:nvPicPr>
        <p:blipFill>
          <a:blip r:embed="rId2"/>
          <a:srcRect/>
          <a:stretch>
            <a:fillRect/>
          </a:stretch>
        </p:blipFill>
        <p:spPr bwMode="auto">
          <a:xfrm>
            <a:off x="638175" y="1685925"/>
            <a:ext cx="78676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Picture6"/>
          <p:cNvPicPr>
            <a:picLocks noChangeAspect="1" noChangeArrowheads="1"/>
          </p:cNvPicPr>
          <p:nvPr/>
        </p:nvPicPr>
        <p:blipFill>
          <a:blip r:embed="rId2"/>
          <a:srcRect/>
          <a:stretch>
            <a:fillRect/>
          </a:stretch>
        </p:blipFill>
        <p:spPr bwMode="auto">
          <a:xfrm>
            <a:off x="1093788" y="9525"/>
            <a:ext cx="6954837" cy="6838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Picture7"/>
          <p:cNvPicPr>
            <a:picLocks noChangeAspect="1" noChangeArrowheads="1"/>
          </p:cNvPicPr>
          <p:nvPr/>
        </p:nvPicPr>
        <p:blipFill>
          <a:blip r:embed="rId2"/>
          <a:srcRect/>
          <a:stretch>
            <a:fillRect/>
          </a:stretch>
        </p:blipFill>
        <p:spPr bwMode="auto">
          <a:xfrm>
            <a:off x="285750" y="9525"/>
            <a:ext cx="8570913" cy="68389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Picture8"/>
          <p:cNvPicPr>
            <a:picLocks noChangeAspect="1" noChangeArrowheads="1"/>
          </p:cNvPicPr>
          <p:nvPr/>
        </p:nvPicPr>
        <p:blipFill>
          <a:blip r:embed="rId2"/>
          <a:srcRect/>
          <a:stretch>
            <a:fillRect/>
          </a:stretch>
        </p:blipFill>
        <p:spPr bwMode="auto">
          <a:xfrm>
            <a:off x="-26988" y="9525"/>
            <a:ext cx="9199563" cy="6838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Picture9"/>
          <p:cNvPicPr>
            <a:picLocks noChangeAspect="1" noChangeArrowheads="1"/>
          </p:cNvPicPr>
          <p:nvPr/>
        </p:nvPicPr>
        <p:blipFill>
          <a:blip r:embed="rId2"/>
          <a:srcRect/>
          <a:stretch>
            <a:fillRect/>
          </a:stretch>
        </p:blipFill>
        <p:spPr bwMode="auto">
          <a:xfrm>
            <a:off x="176213" y="7938"/>
            <a:ext cx="8789987" cy="6842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180</Words>
  <Application>Microsoft Office PowerPoint</Application>
  <PresentationFormat>On-screen Show (4:3)</PresentationFormat>
  <Paragraphs>10</Paragraphs>
  <Slides>16</Slides>
  <Notes>0</Notes>
  <HiddenSlides>0</HiddenSlides>
  <MMClips>4</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16</vt:i4>
      </vt:variant>
    </vt:vector>
  </HeadingPairs>
  <TitlesOfParts>
    <vt:vector size="20" baseType="lpstr">
      <vt:lpstr>Calibri</vt:lpstr>
      <vt:lpstr>Arial</vt:lpstr>
      <vt:lpstr>Times New Roman</vt:lpstr>
      <vt:lpstr>1_Tema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Stacy Bogard</cp:lastModifiedBy>
  <cp:revision>25</cp:revision>
  <dcterms:created xsi:type="dcterms:W3CDTF">2012-02-11T08:17:36Z</dcterms:created>
  <dcterms:modified xsi:type="dcterms:W3CDTF">2012-03-21T07:39:41Z</dcterms:modified>
</cp:coreProperties>
</file>