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1" r:id="rId4"/>
    <p:sldId id="259" r:id="rId5"/>
    <p:sldId id="260" r:id="rId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4D6CAB50-CA0D-408B-98E1-9D97CE89D16D}" type="datetimeFigureOut">
              <a:rPr lang="pt-BR">
                <a:solidFill>
                  <a:prstClr val="black">
                    <a:tint val="75000"/>
                  </a:prstClr>
                </a:solidFill>
              </a:rPr>
              <a:pPr>
                <a:defRPr/>
              </a:pPr>
              <a:t>15/02/2012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CE8118BF-E5CE-4050-8F11-9EAB36903F59}"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81087AA6-9A01-4EDA-87C5-468453C102CB}" type="datetimeFigureOut">
              <a:rPr lang="pt-BR">
                <a:solidFill>
                  <a:prstClr val="black">
                    <a:tint val="75000"/>
                  </a:prstClr>
                </a:solidFill>
              </a:rPr>
              <a:pPr>
                <a:defRPr/>
              </a:pPr>
              <a:t>15/02/2012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B6294C0B-4C7E-48BF-83C0-BAC4683A73AA}"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DAD81B61-69A8-44AB-9945-D84D65915E90}" type="datetimeFigureOut">
              <a:rPr lang="pt-BR">
                <a:solidFill>
                  <a:prstClr val="black">
                    <a:tint val="75000"/>
                  </a:prstClr>
                </a:solidFill>
              </a:rPr>
              <a:pPr>
                <a:defRPr/>
              </a:pPr>
              <a:t>15/02/2012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0F2570E6-02FD-4809-BAA7-52A7E3D88B3F}"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9DFD21A1-70F4-45B9-A0A1-BFE1A504B0F2}" type="datetimeFigureOut">
              <a:rPr lang="pt-BR">
                <a:solidFill>
                  <a:prstClr val="black">
                    <a:tint val="75000"/>
                  </a:prstClr>
                </a:solidFill>
              </a:rPr>
              <a:pPr>
                <a:defRPr/>
              </a:pPr>
              <a:t>15/02/2012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FA1B75D0-704A-4FE5-A6A1-582F1173217B}"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E13CEA57-6F53-4A53-9678-0230970DA20C}" type="datetimeFigureOut">
              <a:rPr lang="pt-BR">
                <a:solidFill>
                  <a:prstClr val="black">
                    <a:tint val="75000"/>
                  </a:prstClr>
                </a:solidFill>
              </a:rPr>
              <a:pPr>
                <a:defRPr/>
              </a:pPr>
              <a:t>15/02/2012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863D120E-F031-4347-9F16-D6BB456F2526}"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9B04543D-9BCB-4439-882B-24320918E46F}" type="datetimeFigureOut">
              <a:rPr lang="pt-BR">
                <a:solidFill>
                  <a:prstClr val="black">
                    <a:tint val="75000"/>
                  </a:prstClr>
                </a:solidFill>
              </a:rPr>
              <a:pPr>
                <a:defRPr/>
              </a:pPr>
              <a:t>15/02/2012</a:t>
            </a:fld>
            <a:endParaRPr lang="pt-BR">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FDCFABAC-4000-43E1-9370-CC3FDFF1B0CF}"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3BD1B4AA-1E86-4FAE-ABC2-ADBA66D8F2F6}" type="datetimeFigureOut">
              <a:rPr lang="pt-BR">
                <a:solidFill>
                  <a:prstClr val="black">
                    <a:tint val="75000"/>
                  </a:prstClr>
                </a:solidFill>
              </a:rPr>
              <a:pPr>
                <a:defRPr/>
              </a:pPr>
              <a:t>15/02/2012</a:t>
            </a:fld>
            <a:endParaRPr lang="pt-BR">
              <a:solidFill>
                <a:prstClr val="black">
                  <a:tint val="75000"/>
                </a:prstClr>
              </a:solidFill>
            </a:endParaRPr>
          </a:p>
        </p:txBody>
      </p:sp>
      <p:sp>
        <p:nvSpPr>
          <p:cNvPr id="8"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9" name="Espaço Reservado para Número de Slide 5"/>
          <p:cNvSpPr>
            <a:spLocks noGrp="1"/>
          </p:cNvSpPr>
          <p:nvPr>
            <p:ph type="sldNum" sz="quarter" idx="12"/>
          </p:nvPr>
        </p:nvSpPr>
        <p:spPr/>
        <p:txBody>
          <a:bodyPr/>
          <a:lstStyle>
            <a:lvl1pPr>
              <a:defRPr/>
            </a:lvl1pPr>
          </a:lstStyle>
          <a:p>
            <a:pPr>
              <a:defRPr/>
            </a:pPr>
            <a:fld id="{5EB6C004-7207-474D-B369-2C643901CB79}"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4C467EF0-121B-49B2-8763-0589FBC7ADB6}" type="datetimeFigureOut">
              <a:rPr lang="pt-BR">
                <a:solidFill>
                  <a:prstClr val="black">
                    <a:tint val="75000"/>
                  </a:prstClr>
                </a:solidFill>
              </a:rPr>
              <a:pPr>
                <a:defRPr/>
              </a:pPr>
              <a:t>15/02/2012</a:t>
            </a:fld>
            <a:endParaRPr lang="pt-BR">
              <a:solidFill>
                <a:prstClr val="black">
                  <a:tint val="75000"/>
                </a:prstClr>
              </a:solidFill>
            </a:endParaRPr>
          </a:p>
        </p:txBody>
      </p:sp>
      <p:sp>
        <p:nvSpPr>
          <p:cNvPr id="4"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5" name="Espaço Reservado para Número de Slide 5"/>
          <p:cNvSpPr>
            <a:spLocks noGrp="1"/>
          </p:cNvSpPr>
          <p:nvPr>
            <p:ph type="sldNum" sz="quarter" idx="12"/>
          </p:nvPr>
        </p:nvSpPr>
        <p:spPr/>
        <p:txBody>
          <a:bodyPr/>
          <a:lstStyle>
            <a:lvl1pPr>
              <a:defRPr/>
            </a:lvl1pPr>
          </a:lstStyle>
          <a:p>
            <a:pPr>
              <a:defRPr/>
            </a:pPr>
            <a:fld id="{1E168E12-2F29-4BE4-96B8-DD2814DFE6E9}"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9D55A763-CBD3-4869-9052-1130734A9F63}" type="datetimeFigureOut">
              <a:rPr lang="pt-BR">
                <a:solidFill>
                  <a:prstClr val="black">
                    <a:tint val="75000"/>
                  </a:prstClr>
                </a:solidFill>
              </a:rPr>
              <a:pPr>
                <a:defRPr/>
              </a:pPr>
              <a:t>15/02/2012</a:t>
            </a:fld>
            <a:endParaRPr lang="pt-BR">
              <a:solidFill>
                <a:prstClr val="black">
                  <a:tint val="75000"/>
                </a:prstClr>
              </a:solidFill>
            </a:endParaRPr>
          </a:p>
        </p:txBody>
      </p:sp>
      <p:sp>
        <p:nvSpPr>
          <p:cNvPr id="3"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4" name="Espaço Reservado para Número de Slide 5"/>
          <p:cNvSpPr>
            <a:spLocks noGrp="1"/>
          </p:cNvSpPr>
          <p:nvPr>
            <p:ph type="sldNum" sz="quarter" idx="12"/>
          </p:nvPr>
        </p:nvSpPr>
        <p:spPr/>
        <p:txBody>
          <a:bodyPr/>
          <a:lstStyle>
            <a:lvl1pPr>
              <a:defRPr/>
            </a:lvl1pPr>
          </a:lstStyle>
          <a:p>
            <a:pPr>
              <a:defRPr/>
            </a:pPr>
            <a:fld id="{A4F48708-0BD7-4468-86CA-1A17523FCC80}"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EAC8DC47-DAA8-491E-B357-BCBA19720CE7}" type="datetimeFigureOut">
              <a:rPr lang="pt-BR">
                <a:solidFill>
                  <a:prstClr val="black">
                    <a:tint val="75000"/>
                  </a:prstClr>
                </a:solidFill>
              </a:rPr>
              <a:pPr>
                <a:defRPr/>
              </a:pPr>
              <a:t>15/02/2012</a:t>
            </a:fld>
            <a:endParaRPr lang="pt-BR">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30811120-DEAF-4DE6-9F27-3D2C9EC653CE}"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0CCF9C3D-3CFC-4AE7-89F8-2A89F621DFE2}" type="datetimeFigureOut">
              <a:rPr lang="pt-BR">
                <a:solidFill>
                  <a:prstClr val="black">
                    <a:tint val="75000"/>
                  </a:prstClr>
                </a:solidFill>
              </a:rPr>
              <a:pPr>
                <a:defRPr/>
              </a:pPr>
              <a:t>15/02/2012</a:t>
            </a:fld>
            <a:endParaRPr lang="pt-BR">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6383094E-4323-434B-8F62-A244A74B38C2}"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78888D6-36E0-400D-9AF8-B0D5FA2F37CE}" type="datetimeFigureOut">
              <a:rPr lang="pt-BR">
                <a:solidFill>
                  <a:prstClr val="black">
                    <a:tint val="75000"/>
                  </a:prstClr>
                </a:solidFill>
              </a:rPr>
              <a:pPr>
                <a:defRPr/>
              </a:pPr>
              <a:t>15/02/2012</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EE31B60-B2C3-47C9-BA04-4BBC173DA49C}" type="slidenum">
              <a:rPr lang="pt-BR">
                <a:solidFill>
                  <a:prstClr val="black">
                    <a:tint val="75000"/>
                  </a:prstClr>
                </a:solidFill>
              </a:rPr>
              <a:pPr>
                <a:defRPr/>
              </a:pPr>
              <a:t>‹nº›</a:t>
            </a:fld>
            <a:endParaRPr lang="pt-B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rootcanalanatomy.blogspot.com/"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hyperlink" Target="http://rootcanalanatomy.blogspot.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a:hlinkClick r:id="rId2"/>
          </p:cNvPr>
          <p:cNvPicPr>
            <a:picLocks noChangeAspect="1" noChangeArrowheads="1"/>
          </p:cNvPicPr>
          <p:nvPr/>
        </p:nvPicPr>
        <p:blipFill>
          <a:blip r:embed="rId3" cstate="print"/>
          <a:srcRect/>
          <a:stretch>
            <a:fillRect/>
          </a:stretch>
        </p:blipFill>
        <p:spPr bwMode="auto">
          <a:xfrm>
            <a:off x="476250" y="332656"/>
            <a:ext cx="8191500" cy="1428750"/>
          </a:xfrm>
          <a:prstGeom prst="rect">
            <a:avLst/>
          </a:prstGeom>
          <a:noFill/>
          <a:ln w="9525">
            <a:noFill/>
            <a:miter lim="800000"/>
            <a:headEnd/>
            <a:tailEnd/>
          </a:ln>
        </p:spPr>
      </p:pic>
      <p:sp>
        <p:nvSpPr>
          <p:cNvPr id="2051" name="CaixaDeTexto 2">
            <a:hlinkClick r:id="rId2"/>
          </p:cNvPr>
          <p:cNvSpPr txBox="1">
            <a:spLocks noChangeArrowheads="1"/>
          </p:cNvSpPr>
          <p:nvPr/>
        </p:nvSpPr>
        <p:spPr bwMode="auto">
          <a:xfrm>
            <a:off x="916769" y="6095255"/>
            <a:ext cx="7310463" cy="646331"/>
          </a:xfrm>
          <a:prstGeom prst="rect">
            <a:avLst/>
          </a:prstGeom>
          <a:noFill/>
          <a:ln w="9525">
            <a:noFill/>
            <a:miter lim="800000"/>
            <a:headEnd/>
            <a:tailEnd/>
          </a:ln>
        </p:spPr>
        <p:txBody>
          <a:bodyPr wrap="none">
            <a:spAutoFit/>
          </a:bodyPr>
          <a:lstStyle/>
          <a:p>
            <a:pPr fontAlgn="base">
              <a:spcBef>
                <a:spcPct val="0"/>
              </a:spcBef>
              <a:spcAft>
                <a:spcPct val="0"/>
              </a:spcAft>
            </a:pPr>
            <a:r>
              <a:rPr lang="pt-BR" sz="3600" dirty="0">
                <a:solidFill>
                  <a:prstClr val="white"/>
                </a:solidFill>
                <a:latin typeface="Times New Roman" pitchFamily="18" charset="0"/>
                <a:cs typeface="Times New Roman" pitchFamily="18" charset="0"/>
              </a:rPr>
              <a:t>http://rootcanalanatomy.blogspot.com/</a:t>
            </a:r>
          </a:p>
        </p:txBody>
      </p:sp>
      <p:pic>
        <p:nvPicPr>
          <p:cNvPr id="2052" name="Picture 2"/>
          <p:cNvPicPr>
            <a:picLocks noChangeAspect="1" noChangeArrowheads="1"/>
          </p:cNvPicPr>
          <p:nvPr/>
        </p:nvPicPr>
        <p:blipFill>
          <a:blip r:embed="rId4" cstate="print"/>
          <a:srcRect/>
          <a:stretch>
            <a:fillRect/>
          </a:stretch>
        </p:blipFill>
        <p:spPr bwMode="auto">
          <a:xfrm>
            <a:off x="928688" y="2276872"/>
            <a:ext cx="1295400" cy="1809750"/>
          </a:xfrm>
          <a:prstGeom prst="rect">
            <a:avLst/>
          </a:prstGeom>
          <a:noFill/>
          <a:ln w="9525">
            <a:noFill/>
            <a:miter lim="800000"/>
            <a:headEnd/>
            <a:tailEnd/>
          </a:ln>
        </p:spPr>
      </p:pic>
      <p:pic>
        <p:nvPicPr>
          <p:cNvPr id="2053" name="Picture 3"/>
          <p:cNvPicPr>
            <a:picLocks noChangeAspect="1" noChangeArrowheads="1"/>
          </p:cNvPicPr>
          <p:nvPr/>
        </p:nvPicPr>
        <p:blipFill>
          <a:blip r:embed="rId5" cstate="print"/>
          <a:srcRect/>
          <a:stretch>
            <a:fillRect/>
          </a:stretch>
        </p:blipFill>
        <p:spPr bwMode="auto">
          <a:xfrm>
            <a:off x="3857625" y="2276872"/>
            <a:ext cx="1295400" cy="1809750"/>
          </a:xfrm>
          <a:prstGeom prst="rect">
            <a:avLst/>
          </a:prstGeom>
          <a:noFill/>
          <a:ln w="9525">
            <a:noFill/>
            <a:miter lim="800000"/>
            <a:headEnd/>
            <a:tailEnd/>
          </a:ln>
        </p:spPr>
      </p:pic>
      <p:pic>
        <p:nvPicPr>
          <p:cNvPr id="2054" name="Picture 4"/>
          <p:cNvPicPr>
            <a:picLocks noChangeAspect="1" noChangeArrowheads="1"/>
          </p:cNvPicPr>
          <p:nvPr/>
        </p:nvPicPr>
        <p:blipFill>
          <a:blip r:embed="rId6" cstate="print"/>
          <a:srcRect/>
          <a:stretch>
            <a:fillRect/>
          </a:stretch>
        </p:blipFill>
        <p:spPr bwMode="auto">
          <a:xfrm>
            <a:off x="6786563" y="2276872"/>
            <a:ext cx="1438275" cy="1809750"/>
          </a:xfrm>
          <a:prstGeom prst="rect">
            <a:avLst/>
          </a:prstGeom>
          <a:noFill/>
          <a:ln w="9525">
            <a:noFill/>
            <a:miter lim="800000"/>
            <a:headEnd/>
            <a:tailEnd/>
          </a:ln>
        </p:spPr>
      </p:pic>
      <p:sp>
        <p:nvSpPr>
          <p:cNvPr id="7" name="CaixaDeTexto 6"/>
          <p:cNvSpPr txBox="1"/>
          <p:nvPr/>
        </p:nvSpPr>
        <p:spPr>
          <a:xfrm>
            <a:off x="495252" y="4149080"/>
            <a:ext cx="2098651" cy="253916"/>
          </a:xfrm>
          <a:prstGeom prst="rect">
            <a:avLst/>
          </a:prstGeom>
          <a:noFill/>
        </p:spPr>
        <p:txBody>
          <a:bodyPr wrap="none" rtlCol="0">
            <a:spAutoFit/>
          </a:bodyPr>
          <a:lstStyle/>
          <a:p>
            <a:r>
              <a:rPr lang="pt-BR" sz="1050" dirty="0" smtClean="0">
                <a:solidFill>
                  <a:schemeClr val="bg1"/>
                </a:solidFill>
                <a:latin typeface="Times New Roman" pitchFamily="18" charset="0"/>
                <a:cs typeface="Times New Roman" pitchFamily="18" charset="0"/>
              </a:rPr>
              <a:t>Marco A. </a:t>
            </a:r>
            <a:r>
              <a:rPr lang="pt-BR" sz="1050" dirty="0" err="1" smtClean="0">
                <a:solidFill>
                  <a:schemeClr val="bg1"/>
                </a:solidFill>
                <a:latin typeface="Times New Roman" pitchFamily="18" charset="0"/>
                <a:cs typeface="Times New Roman" pitchFamily="18" charset="0"/>
              </a:rPr>
              <a:t>Versiani</a:t>
            </a:r>
            <a:r>
              <a:rPr lang="pt-BR" sz="1050" dirty="0" smtClean="0">
                <a:solidFill>
                  <a:schemeClr val="bg1"/>
                </a:solidFill>
                <a:latin typeface="Times New Roman" pitchFamily="18" charset="0"/>
                <a:cs typeface="Times New Roman" pitchFamily="18" charset="0"/>
              </a:rPr>
              <a:t>, DDS, MS, PhD</a:t>
            </a:r>
            <a:endParaRPr lang="pt-BR" sz="1050" dirty="0">
              <a:solidFill>
                <a:schemeClr val="bg1"/>
              </a:solidFill>
              <a:latin typeface="Times New Roman" pitchFamily="18" charset="0"/>
              <a:cs typeface="Times New Roman" pitchFamily="18" charset="0"/>
            </a:endParaRPr>
          </a:p>
        </p:txBody>
      </p:sp>
      <p:sp>
        <p:nvSpPr>
          <p:cNvPr id="8" name="CaixaDeTexto 7"/>
          <p:cNvSpPr txBox="1"/>
          <p:nvPr/>
        </p:nvSpPr>
        <p:spPr>
          <a:xfrm>
            <a:off x="3563888" y="4149080"/>
            <a:ext cx="1943161" cy="253916"/>
          </a:xfrm>
          <a:prstGeom prst="rect">
            <a:avLst/>
          </a:prstGeom>
          <a:noFill/>
        </p:spPr>
        <p:txBody>
          <a:bodyPr wrap="none" rtlCol="0">
            <a:spAutoFit/>
          </a:bodyPr>
          <a:lstStyle/>
          <a:p>
            <a:r>
              <a:rPr lang="pt-BR" sz="1050" dirty="0" smtClean="0">
                <a:solidFill>
                  <a:schemeClr val="bg1"/>
                </a:solidFill>
                <a:latin typeface="Times New Roman" pitchFamily="18" charset="0"/>
                <a:cs typeface="Times New Roman" pitchFamily="18" charset="0"/>
              </a:rPr>
              <a:t>Jesus D. Pécora, DDS, MS, PhD</a:t>
            </a:r>
            <a:endParaRPr lang="pt-BR" sz="1050" dirty="0">
              <a:solidFill>
                <a:schemeClr val="bg1"/>
              </a:solidFill>
              <a:latin typeface="Times New Roman" pitchFamily="18" charset="0"/>
              <a:cs typeface="Times New Roman" pitchFamily="18" charset="0"/>
            </a:endParaRPr>
          </a:p>
        </p:txBody>
      </p:sp>
      <p:sp>
        <p:nvSpPr>
          <p:cNvPr id="9" name="CaixaDeTexto 8"/>
          <p:cNvSpPr txBox="1"/>
          <p:nvPr/>
        </p:nvSpPr>
        <p:spPr>
          <a:xfrm>
            <a:off x="6372200" y="4149080"/>
            <a:ext cx="2331087" cy="253916"/>
          </a:xfrm>
          <a:prstGeom prst="rect">
            <a:avLst/>
          </a:prstGeom>
          <a:noFill/>
        </p:spPr>
        <p:txBody>
          <a:bodyPr wrap="none" rtlCol="0">
            <a:spAutoFit/>
          </a:bodyPr>
          <a:lstStyle/>
          <a:p>
            <a:r>
              <a:rPr lang="pt-BR" sz="1050" dirty="0" smtClean="0">
                <a:solidFill>
                  <a:schemeClr val="bg1"/>
                </a:solidFill>
                <a:latin typeface="Times New Roman" pitchFamily="18" charset="0"/>
                <a:cs typeface="Times New Roman" pitchFamily="18" charset="0"/>
              </a:rPr>
              <a:t>Manoel D. </a:t>
            </a:r>
            <a:r>
              <a:rPr lang="pt-BR" sz="1050" dirty="0" err="1" smtClean="0">
                <a:solidFill>
                  <a:schemeClr val="bg1"/>
                </a:solidFill>
                <a:latin typeface="Times New Roman" pitchFamily="18" charset="0"/>
                <a:cs typeface="Times New Roman" pitchFamily="18" charset="0"/>
              </a:rPr>
              <a:t>Sousa-Neto</a:t>
            </a:r>
            <a:r>
              <a:rPr lang="pt-BR" sz="1050" dirty="0" smtClean="0">
                <a:solidFill>
                  <a:schemeClr val="bg1"/>
                </a:solidFill>
                <a:latin typeface="Times New Roman" pitchFamily="18" charset="0"/>
                <a:cs typeface="Times New Roman" pitchFamily="18" charset="0"/>
              </a:rPr>
              <a:t>, DDS, MS, PhD</a:t>
            </a:r>
            <a:endParaRPr lang="pt-BR" sz="1050" dirty="0">
              <a:solidFill>
                <a:schemeClr val="bg1"/>
              </a:solidFill>
              <a:latin typeface="Times New Roman" pitchFamily="18" charset="0"/>
              <a:cs typeface="Times New Roman" pitchFamily="18" charset="0"/>
            </a:endParaRPr>
          </a:p>
        </p:txBody>
      </p:sp>
      <p:sp>
        <p:nvSpPr>
          <p:cNvPr id="11" name="Retângulo 10"/>
          <p:cNvSpPr/>
          <p:nvPr/>
        </p:nvSpPr>
        <p:spPr>
          <a:xfrm>
            <a:off x="215516" y="4869160"/>
            <a:ext cx="8712968" cy="1015663"/>
          </a:xfrm>
          <a:prstGeom prst="rect">
            <a:avLst/>
          </a:prstGeom>
        </p:spPr>
        <p:txBody>
          <a:bodyPr wrap="square">
            <a:spAutoFit/>
          </a:bodyPr>
          <a:lstStyle/>
          <a:p>
            <a:pPr algn="ctr"/>
            <a:r>
              <a:rPr lang="en-US" sz="1200" dirty="0" smtClean="0">
                <a:solidFill>
                  <a:schemeClr val="bg1"/>
                </a:solidFill>
                <a:latin typeface="Times New Roman" pitchFamily="18" charset="0"/>
                <a:cs typeface="Times New Roman" pitchFamily="18" charset="0"/>
              </a:rPr>
              <a:t>The images and videos of </a:t>
            </a:r>
            <a:r>
              <a:rPr lang="en-US" sz="1200" i="1" dirty="0" smtClean="0">
                <a:solidFill>
                  <a:schemeClr val="bg1"/>
                </a:solidFill>
                <a:latin typeface="Times New Roman" pitchFamily="18" charset="0"/>
                <a:cs typeface="Times New Roman" pitchFamily="18" charset="0"/>
              </a:rPr>
              <a:t>The Root Canal Anatomy Project</a:t>
            </a:r>
            <a:r>
              <a:rPr lang="en-US" sz="1200" dirty="0" smtClean="0">
                <a:solidFill>
                  <a:schemeClr val="bg1"/>
                </a:solidFill>
                <a:latin typeface="Times New Roman" pitchFamily="18" charset="0"/>
                <a:cs typeface="Times New Roman" pitchFamily="18" charset="0"/>
              </a:rPr>
              <a:t> blog were developed at the Laboratory of </a:t>
            </a:r>
            <a:r>
              <a:rPr lang="en-US" sz="1200" dirty="0" err="1" smtClean="0">
                <a:solidFill>
                  <a:schemeClr val="bg1"/>
                </a:solidFill>
                <a:latin typeface="Times New Roman" pitchFamily="18" charset="0"/>
                <a:cs typeface="Times New Roman" pitchFamily="18" charset="0"/>
              </a:rPr>
              <a:t>Endodontics</a:t>
            </a:r>
            <a:r>
              <a:rPr lang="en-US" sz="1200" dirty="0" smtClean="0">
                <a:solidFill>
                  <a:schemeClr val="bg1"/>
                </a:solidFill>
                <a:latin typeface="Times New Roman" pitchFamily="18" charset="0"/>
                <a:cs typeface="Times New Roman" pitchFamily="18" charset="0"/>
              </a:rPr>
              <a:t> of </a:t>
            </a:r>
            <a:r>
              <a:rPr lang="en-US" sz="1200" dirty="0" err="1" smtClean="0">
                <a:solidFill>
                  <a:schemeClr val="bg1"/>
                </a:solidFill>
                <a:latin typeface="Times New Roman" pitchFamily="18" charset="0"/>
                <a:cs typeface="Times New Roman" pitchFamily="18" charset="0"/>
              </a:rPr>
              <a:t>Ribeirão</a:t>
            </a:r>
            <a:r>
              <a:rPr lang="en-US" sz="1200" dirty="0" smtClean="0">
                <a:solidFill>
                  <a:schemeClr val="bg1"/>
                </a:solidFill>
                <a:latin typeface="Times New Roman" pitchFamily="18" charset="0"/>
                <a:cs typeface="Times New Roman" pitchFamily="18" charset="0"/>
              </a:rPr>
              <a:t> </a:t>
            </a:r>
            <a:r>
              <a:rPr lang="en-US" sz="1200" dirty="0" err="1" smtClean="0">
                <a:solidFill>
                  <a:schemeClr val="bg1"/>
                </a:solidFill>
                <a:latin typeface="Times New Roman" pitchFamily="18" charset="0"/>
                <a:cs typeface="Times New Roman" pitchFamily="18" charset="0"/>
              </a:rPr>
              <a:t>Preto</a:t>
            </a:r>
            <a:r>
              <a:rPr lang="en-US" sz="1200" dirty="0" smtClean="0">
                <a:solidFill>
                  <a:schemeClr val="bg1"/>
                </a:solidFill>
                <a:latin typeface="Times New Roman" pitchFamily="18" charset="0"/>
                <a:cs typeface="Times New Roman" pitchFamily="18" charset="0"/>
              </a:rPr>
              <a:t> Dental School - University of São Paulo - and may be freely used for attributed noncommercial educational purposes by educators, scholars, student  and clinicians. It means that all material used should include proper attribution and citation. In such cases, this information should be linked to the image in a manner compatible with such instructional objectives.</a:t>
            </a:r>
          </a:p>
          <a:p>
            <a:pPr algn="ctr"/>
            <a:r>
              <a:rPr lang="en-US" sz="1200" dirty="0" smtClean="0">
                <a:solidFill>
                  <a:srgbClr val="FFFF00"/>
                </a:solidFill>
                <a:latin typeface="Times New Roman" pitchFamily="18" charset="0"/>
                <a:cs typeface="Times New Roman" pitchFamily="18" charset="0"/>
              </a:rPr>
              <a:t>Contact: </a:t>
            </a:r>
            <a:r>
              <a:rPr lang="pt-BR" sz="1200" dirty="0" smtClean="0">
                <a:solidFill>
                  <a:srgbClr val="FFFF00"/>
                </a:solidFill>
                <a:latin typeface="Times New Roman" pitchFamily="18" charset="0"/>
                <a:cs typeface="Times New Roman" pitchFamily="18" charset="0"/>
              </a:rPr>
              <a:t>marcoversiani@yahoo.com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hlinkClick r:id="rId2"/>
          </p:cNvPr>
          <p:cNvSpPr txBox="1">
            <a:spLocks noChangeArrowheads="1"/>
          </p:cNvSpPr>
          <p:nvPr/>
        </p:nvSpPr>
        <p:spPr bwMode="auto">
          <a:xfrm>
            <a:off x="1352209" y="3013502"/>
            <a:ext cx="6439583" cy="830997"/>
          </a:xfrm>
          <a:prstGeom prst="rect">
            <a:avLst/>
          </a:prstGeom>
          <a:noFill/>
          <a:ln w="9525">
            <a:noFill/>
            <a:miter lim="800000"/>
            <a:headEnd/>
            <a:tailEnd/>
          </a:ln>
        </p:spPr>
        <p:txBody>
          <a:bodyPr wrap="none">
            <a:spAutoFit/>
          </a:bodyPr>
          <a:lstStyle/>
          <a:p>
            <a:pPr fontAlgn="base">
              <a:spcBef>
                <a:spcPct val="0"/>
              </a:spcBef>
              <a:spcAft>
                <a:spcPct val="0"/>
              </a:spcAft>
            </a:pPr>
            <a:r>
              <a:rPr lang="pt-BR" sz="4800" dirty="0" err="1" smtClean="0">
                <a:solidFill>
                  <a:prstClr val="white"/>
                </a:solidFill>
                <a:latin typeface="Times New Roman" pitchFamily="18" charset="0"/>
                <a:cs typeface="Times New Roman" pitchFamily="18" charset="0"/>
              </a:rPr>
              <a:t>Maxillary</a:t>
            </a:r>
            <a:r>
              <a:rPr lang="pt-BR" sz="4800" dirty="0" smtClean="0">
                <a:solidFill>
                  <a:prstClr val="white"/>
                </a:solidFill>
                <a:latin typeface="Times New Roman" pitchFamily="18" charset="0"/>
                <a:cs typeface="Times New Roman" pitchFamily="18" charset="0"/>
              </a:rPr>
              <a:t> Central </a:t>
            </a:r>
            <a:r>
              <a:rPr lang="pt-BR" sz="4800" dirty="0" err="1" smtClean="0">
                <a:solidFill>
                  <a:prstClr val="white"/>
                </a:solidFill>
                <a:latin typeface="Times New Roman" pitchFamily="18" charset="0"/>
                <a:cs typeface="Times New Roman" pitchFamily="18" charset="0"/>
              </a:rPr>
              <a:t>Incisor</a:t>
            </a:r>
            <a:endParaRPr lang="pt-BR" sz="4800" dirty="0">
              <a:solidFill>
                <a:prstClr val="white"/>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5496" y="6582544"/>
            <a:ext cx="9001000" cy="230832"/>
          </a:xfrm>
          <a:prstGeom prst="rect">
            <a:avLst/>
          </a:prstGeom>
        </p:spPr>
        <p:txBody>
          <a:bodyPr wrap="square">
            <a:spAutoFit/>
          </a:bodyPr>
          <a:lstStyle/>
          <a:p>
            <a:pPr algn="just"/>
            <a:r>
              <a:rPr lang="pt-BR" sz="900" dirty="0" err="1" smtClean="0">
                <a:solidFill>
                  <a:schemeClr val="bg1"/>
                </a:solidFill>
                <a:latin typeface="Times New Roman" pitchFamily="18" charset="0"/>
                <a:cs typeface="Times New Roman" pitchFamily="18" charset="0"/>
              </a:rPr>
              <a:t>From</a:t>
            </a:r>
            <a:r>
              <a:rPr lang="pt-BR" sz="900" dirty="0" smtClean="0">
                <a:solidFill>
                  <a:schemeClr val="bg1"/>
                </a:solidFill>
                <a:latin typeface="Times New Roman" pitchFamily="18" charset="0"/>
                <a:cs typeface="Times New Roman" pitchFamily="18" charset="0"/>
              </a:rPr>
              <a:t> </a:t>
            </a:r>
            <a:r>
              <a:rPr lang="pt-BR" sz="900" dirty="0" err="1" smtClean="0">
                <a:solidFill>
                  <a:schemeClr val="bg1"/>
                </a:solidFill>
                <a:latin typeface="Times New Roman" pitchFamily="18" charset="0"/>
                <a:cs typeface="Times New Roman" pitchFamily="18" charset="0"/>
              </a:rPr>
              <a:t>Vertucci</a:t>
            </a:r>
            <a:r>
              <a:rPr lang="pt-BR" sz="900" dirty="0" smtClean="0">
                <a:solidFill>
                  <a:schemeClr val="bg1"/>
                </a:solidFill>
                <a:latin typeface="Times New Roman" pitchFamily="18" charset="0"/>
                <a:cs typeface="Times New Roman" pitchFamily="18" charset="0"/>
              </a:rPr>
              <a:t> FJ, </a:t>
            </a:r>
            <a:r>
              <a:rPr lang="pt-BR" sz="900" dirty="0" err="1" smtClean="0">
                <a:solidFill>
                  <a:schemeClr val="bg1"/>
                </a:solidFill>
                <a:latin typeface="Times New Roman" pitchFamily="18" charset="0"/>
                <a:cs typeface="Times New Roman" pitchFamily="18" charset="0"/>
              </a:rPr>
              <a:t>Haddix</a:t>
            </a:r>
            <a:r>
              <a:rPr lang="pt-BR" sz="900" dirty="0" smtClean="0">
                <a:solidFill>
                  <a:schemeClr val="bg1"/>
                </a:solidFill>
                <a:latin typeface="Times New Roman" pitchFamily="18" charset="0"/>
                <a:cs typeface="Times New Roman" pitchFamily="18" charset="0"/>
              </a:rPr>
              <a:t> JE. </a:t>
            </a:r>
            <a:r>
              <a:rPr lang="pt-BR" sz="900" dirty="0" err="1" smtClean="0">
                <a:solidFill>
                  <a:schemeClr val="bg1"/>
                </a:solidFill>
                <a:latin typeface="Times New Roman" pitchFamily="18" charset="0"/>
                <a:cs typeface="Times New Roman" pitchFamily="18" charset="0"/>
              </a:rPr>
              <a:t>Tooth</a:t>
            </a:r>
            <a:r>
              <a:rPr lang="pt-BR" sz="900" dirty="0" smtClean="0">
                <a:solidFill>
                  <a:schemeClr val="bg1"/>
                </a:solidFill>
                <a:latin typeface="Times New Roman" pitchFamily="18" charset="0"/>
                <a:cs typeface="Times New Roman" pitchFamily="18" charset="0"/>
              </a:rPr>
              <a:t> </a:t>
            </a:r>
            <a:r>
              <a:rPr lang="pt-BR" sz="900" dirty="0" err="1" smtClean="0">
                <a:solidFill>
                  <a:schemeClr val="bg1"/>
                </a:solidFill>
                <a:latin typeface="Times New Roman" pitchFamily="18" charset="0"/>
                <a:cs typeface="Times New Roman" pitchFamily="18" charset="0"/>
              </a:rPr>
              <a:t>morphology</a:t>
            </a:r>
            <a:r>
              <a:rPr lang="pt-BR" sz="900" dirty="0" smtClean="0">
                <a:solidFill>
                  <a:schemeClr val="bg1"/>
                </a:solidFill>
                <a:latin typeface="Times New Roman" pitchFamily="18" charset="0"/>
                <a:cs typeface="Times New Roman" pitchFamily="18" charset="0"/>
              </a:rPr>
              <a:t> </a:t>
            </a:r>
            <a:r>
              <a:rPr lang="pt-BR" sz="900" dirty="0" err="1" smtClean="0">
                <a:solidFill>
                  <a:schemeClr val="bg1"/>
                </a:solidFill>
                <a:latin typeface="Times New Roman" pitchFamily="18" charset="0"/>
                <a:cs typeface="Times New Roman" pitchFamily="18" charset="0"/>
              </a:rPr>
              <a:t>and</a:t>
            </a:r>
            <a:r>
              <a:rPr lang="pt-BR" sz="900" dirty="0" smtClean="0">
                <a:solidFill>
                  <a:schemeClr val="bg1"/>
                </a:solidFill>
                <a:latin typeface="Times New Roman" pitchFamily="18" charset="0"/>
                <a:cs typeface="Times New Roman" pitchFamily="18" charset="0"/>
              </a:rPr>
              <a:t> </a:t>
            </a:r>
            <a:r>
              <a:rPr lang="pt-BR" sz="900" dirty="0" err="1" smtClean="0">
                <a:solidFill>
                  <a:schemeClr val="bg1"/>
                </a:solidFill>
                <a:latin typeface="Times New Roman" pitchFamily="18" charset="0"/>
                <a:cs typeface="Times New Roman" pitchFamily="18" charset="0"/>
              </a:rPr>
              <a:t>access</a:t>
            </a:r>
            <a:r>
              <a:rPr lang="pt-BR" sz="900" dirty="0" smtClean="0">
                <a:solidFill>
                  <a:schemeClr val="bg1"/>
                </a:solidFill>
                <a:latin typeface="Times New Roman" pitchFamily="18" charset="0"/>
                <a:cs typeface="Times New Roman" pitchFamily="18" charset="0"/>
              </a:rPr>
              <a:t> </a:t>
            </a:r>
            <a:r>
              <a:rPr lang="pt-BR" sz="900" dirty="0" err="1" smtClean="0">
                <a:solidFill>
                  <a:schemeClr val="bg1"/>
                </a:solidFill>
                <a:latin typeface="Times New Roman" pitchFamily="18" charset="0"/>
                <a:cs typeface="Times New Roman" pitchFamily="18" charset="0"/>
              </a:rPr>
              <a:t>cavity</a:t>
            </a:r>
            <a:r>
              <a:rPr lang="pt-BR" sz="900" dirty="0" smtClean="0">
                <a:solidFill>
                  <a:schemeClr val="bg1"/>
                </a:solidFill>
                <a:latin typeface="Times New Roman" pitchFamily="18" charset="0"/>
                <a:cs typeface="Times New Roman" pitchFamily="18" charset="0"/>
              </a:rPr>
              <a:t> </a:t>
            </a:r>
            <a:r>
              <a:rPr lang="pt-BR" sz="900" dirty="0" err="1" smtClean="0">
                <a:solidFill>
                  <a:schemeClr val="bg1"/>
                </a:solidFill>
                <a:latin typeface="Times New Roman" pitchFamily="18" charset="0"/>
                <a:cs typeface="Times New Roman" pitchFamily="18" charset="0"/>
              </a:rPr>
              <a:t>preparation</a:t>
            </a:r>
            <a:r>
              <a:rPr lang="pt-BR" sz="900" dirty="0" smtClean="0">
                <a:solidFill>
                  <a:schemeClr val="bg1"/>
                </a:solidFill>
                <a:latin typeface="Times New Roman" pitchFamily="18" charset="0"/>
                <a:cs typeface="Times New Roman" pitchFamily="18" charset="0"/>
              </a:rPr>
              <a:t>. In: </a:t>
            </a:r>
            <a:r>
              <a:rPr lang="pt-BR" sz="900" dirty="0" err="1" smtClean="0">
                <a:solidFill>
                  <a:schemeClr val="bg1"/>
                </a:solidFill>
                <a:latin typeface="Times New Roman" pitchFamily="18" charset="0"/>
                <a:cs typeface="Times New Roman" pitchFamily="18" charset="0"/>
              </a:rPr>
              <a:t>Hargreaves</a:t>
            </a:r>
            <a:r>
              <a:rPr lang="pt-BR" sz="900" dirty="0" smtClean="0">
                <a:solidFill>
                  <a:schemeClr val="bg1"/>
                </a:solidFill>
                <a:latin typeface="Times New Roman" pitchFamily="18" charset="0"/>
                <a:cs typeface="Times New Roman" pitchFamily="18" charset="0"/>
              </a:rPr>
              <a:t> KW, Cohen S. </a:t>
            </a:r>
            <a:r>
              <a:rPr lang="pt-BR" sz="900" i="1" dirty="0" err="1" smtClean="0">
                <a:solidFill>
                  <a:schemeClr val="bg1"/>
                </a:solidFill>
                <a:latin typeface="Times New Roman" pitchFamily="18" charset="0"/>
                <a:cs typeface="Times New Roman" pitchFamily="18" charset="0"/>
              </a:rPr>
              <a:t>Cohen’s</a:t>
            </a:r>
            <a:r>
              <a:rPr lang="pt-BR" sz="900" i="1" dirty="0" smtClean="0">
                <a:solidFill>
                  <a:schemeClr val="bg1"/>
                </a:solidFill>
                <a:latin typeface="Times New Roman" pitchFamily="18" charset="0"/>
                <a:cs typeface="Times New Roman" pitchFamily="18" charset="0"/>
              </a:rPr>
              <a:t> </a:t>
            </a:r>
            <a:r>
              <a:rPr lang="pt-BR" sz="900" i="1" dirty="0" err="1" smtClean="0">
                <a:solidFill>
                  <a:schemeClr val="bg1"/>
                </a:solidFill>
                <a:latin typeface="Times New Roman" pitchFamily="18" charset="0"/>
                <a:cs typeface="Times New Roman" pitchFamily="18" charset="0"/>
              </a:rPr>
              <a:t>pathways</a:t>
            </a:r>
            <a:r>
              <a:rPr lang="pt-BR" sz="900" i="1" dirty="0" smtClean="0">
                <a:solidFill>
                  <a:schemeClr val="bg1"/>
                </a:solidFill>
                <a:latin typeface="Times New Roman" pitchFamily="18" charset="0"/>
                <a:cs typeface="Times New Roman" pitchFamily="18" charset="0"/>
              </a:rPr>
              <a:t> </a:t>
            </a:r>
            <a:r>
              <a:rPr lang="pt-BR" sz="900" i="1" dirty="0" err="1" smtClean="0">
                <a:solidFill>
                  <a:schemeClr val="bg1"/>
                </a:solidFill>
                <a:latin typeface="Times New Roman" pitchFamily="18" charset="0"/>
                <a:cs typeface="Times New Roman" pitchFamily="18" charset="0"/>
              </a:rPr>
              <a:t>of</a:t>
            </a:r>
            <a:r>
              <a:rPr lang="pt-BR" sz="900" i="1" dirty="0" smtClean="0">
                <a:solidFill>
                  <a:schemeClr val="bg1"/>
                </a:solidFill>
                <a:latin typeface="Times New Roman" pitchFamily="18" charset="0"/>
                <a:cs typeface="Times New Roman" pitchFamily="18" charset="0"/>
              </a:rPr>
              <a:t> </a:t>
            </a:r>
            <a:r>
              <a:rPr lang="pt-BR" sz="900" i="1" dirty="0" err="1" smtClean="0">
                <a:solidFill>
                  <a:schemeClr val="bg1"/>
                </a:solidFill>
                <a:latin typeface="Times New Roman" pitchFamily="18" charset="0"/>
                <a:cs typeface="Times New Roman" pitchFamily="18" charset="0"/>
              </a:rPr>
              <a:t>pulp</a:t>
            </a:r>
            <a:r>
              <a:rPr lang="pt-BR" sz="900" dirty="0" smtClean="0">
                <a:solidFill>
                  <a:schemeClr val="bg1"/>
                </a:solidFill>
                <a:latin typeface="Times New Roman" pitchFamily="18" charset="0"/>
                <a:cs typeface="Times New Roman" pitchFamily="18" charset="0"/>
              </a:rPr>
              <a:t>. 10th ed.  </a:t>
            </a:r>
            <a:r>
              <a:rPr lang="pt-BR" sz="900" dirty="0" err="1" smtClean="0">
                <a:solidFill>
                  <a:schemeClr val="bg1"/>
                </a:solidFill>
                <a:latin typeface="Times New Roman" pitchFamily="18" charset="0"/>
                <a:cs typeface="Times New Roman" pitchFamily="18" charset="0"/>
              </a:rPr>
              <a:t>Mosby</a:t>
            </a:r>
            <a:r>
              <a:rPr lang="pt-BR" sz="900" dirty="0" smtClean="0">
                <a:solidFill>
                  <a:schemeClr val="bg1"/>
                </a:solidFill>
                <a:latin typeface="Times New Roman" pitchFamily="18" charset="0"/>
                <a:cs typeface="Times New Roman" pitchFamily="18" charset="0"/>
              </a:rPr>
              <a:t> </a:t>
            </a:r>
            <a:r>
              <a:rPr lang="pt-BR" sz="900" dirty="0" err="1" smtClean="0">
                <a:solidFill>
                  <a:schemeClr val="bg1"/>
                </a:solidFill>
                <a:latin typeface="Times New Roman" pitchFamily="18" charset="0"/>
                <a:cs typeface="Times New Roman" pitchFamily="18" charset="0"/>
              </a:rPr>
              <a:t>Elsevier</a:t>
            </a:r>
            <a:r>
              <a:rPr lang="pt-BR" sz="900" dirty="0" smtClean="0">
                <a:solidFill>
                  <a:schemeClr val="bg1"/>
                </a:solidFill>
                <a:latin typeface="Times New Roman" pitchFamily="18" charset="0"/>
                <a:cs typeface="Times New Roman" pitchFamily="18" charset="0"/>
              </a:rPr>
              <a:t>, 2011. 1026 p.</a:t>
            </a:r>
          </a:p>
        </p:txBody>
      </p:sp>
      <p:pic>
        <p:nvPicPr>
          <p:cNvPr id="1026" name="Picture 2"/>
          <p:cNvPicPr>
            <a:picLocks noChangeAspect="1" noChangeArrowheads="1"/>
          </p:cNvPicPr>
          <p:nvPr/>
        </p:nvPicPr>
        <p:blipFill>
          <a:blip r:embed="rId2" cstate="print"/>
          <a:srcRect/>
          <a:stretch>
            <a:fillRect/>
          </a:stretch>
        </p:blipFill>
        <p:spPr bwMode="auto">
          <a:xfrm>
            <a:off x="72000" y="236652"/>
            <a:ext cx="9000000" cy="621668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m 1" descr="Maxillary Central Incisor 01 Versiani.tif"/>
          <p:cNvPicPr>
            <a:picLocks noChangeAspect="1"/>
          </p:cNvPicPr>
          <p:nvPr/>
        </p:nvPicPr>
        <p:blipFill>
          <a:blip r:embed="rId2" cstate="print"/>
          <a:srcRect l="1038" t="17909" r="1038"/>
          <a:stretch>
            <a:fillRect/>
          </a:stretch>
        </p:blipFill>
        <p:spPr bwMode="auto">
          <a:xfrm>
            <a:off x="1174750" y="9525"/>
            <a:ext cx="6794500" cy="683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xillaryCentralIncisor01Versiani.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theme/theme1.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160</Words>
  <Application>Microsoft Office PowerPoint</Application>
  <PresentationFormat>Apresentação na tela (4:3)</PresentationFormat>
  <Paragraphs>8</Paragraphs>
  <Slides>5</Slides>
  <Notes>0</Notes>
  <HiddenSlides>0</HiddenSlides>
  <MMClips>1</MMClips>
  <ScaleCrop>false</ScaleCrop>
  <HeadingPairs>
    <vt:vector size="4" baseType="variant">
      <vt:variant>
        <vt:lpstr>Tema</vt:lpstr>
      </vt:variant>
      <vt:variant>
        <vt:i4>1</vt:i4>
      </vt:variant>
      <vt:variant>
        <vt:lpstr>Títulos de slides</vt:lpstr>
      </vt:variant>
      <vt:variant>
        <vt:i4>5</vt:i4>
      </vt:variant>
    </vt:vector>
  </HeadingPairs>
  <TitlesOfParts>
    <vt:vector size="6" baseType="lpstr">
      <vt:lpstr>1_Tema do Office</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Administrador</dc:creator>
  <cp:lastModifiedBy>Administrador</cp:lastModifiedBy>
  <cp:revision>10</cp:revision>
  <dcterms:created xsi:type="dcterms:W3CDTF">2012-02-11T08:17:36Z</dcterms:created>
  <dcterms:modified xsi:type="dcterms:W3CDTF">2012-02-15T23:22:14Z</dcterms:modified>
</cp:coreProperties>
</file>