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1" r:id="rId2"/>
    <p:sldId id="261" r:id="rId3"/>
    <p:sldId id="259" r:id="rId4"/>
    <p:sldId id="260" r:id="rId5"/>
    <p:sldId id="297" r:id="rId6"/>
    <p:sldId id="270" r:id="rId7"/>
    <p:sldId id="269" r:id="rId8"/>
    <p:sldId id="264" r:id="rId9"/>
    <p:sldId id="272" r:id="rId10"/>
    <p:sldId id="273" r:id="rId11"/>
    <p:sldId id="274" r:id="rId12"/>
    <p:sldId id="275" r:id="rId13"/>
    <p:sldId id="268" r:id="rId14"/>
    <p:sldId id="265" r:id="rId15"/>
    <p:sldId id="266" r:id="rId16"/>
    <p:sldId id="298" r:id="rId17"/>
    <p:sldId id="299" r:id="rId18"/>
    <p:sldId id="300" r:id="rId19"/>
    <p:sldId id="301" r:id="rId20"/>
    <p:sldId id="267" r:id="rId21"/>
    <p:sldId id="279" r:id="rId22"/>
    <p:sldId id="280" r:id="rId23"/>
    <p:sldId id="276" r:id="rId24"/>
    <p:sldId id="277" r:id="rId25"/>
    <p:sldId id="278" r:id="rId26"/>
    <p:sldId id="262" r:id="rId27"/>
    <p:sldId id="263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2" r:id="rId39"/>
    <p:sldId id="293" r:id="rId40"/>
    <p:sldId id="295" r:id="rId41"/>
    <p:sldId id="318" r:id="rId42"/>
    <p:sldId id="296" r:id="rId43"/>
    <p:sldId id="302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874E31-1880-4E5E-BE56-528CAE325497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0E63BF-F8BD-483D-8702-0B17267C84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1BE44-DC37-4233-B734-68091949B572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8009-DD47-49E4-9A29-7AABD185F1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AB41-6942-4279-A96E-9C0E1AF6B44A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DE7C2-7303-4FE5-BD84-DD262F226A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B6A87-8D38-49E6-A256-38D25099A8BF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BDC5A-2915-4678-9AE1-2B9461A7A9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001EB-3FF5-4725-B997-177EE5B84BA4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28C89-C40F-4507-ADE0-FB170B6ADF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3088" indent="-573088">
              <a:buClr>
                <a:srgbClr val="FF0000"/>
              </a:buClr>
              <a:buFont typeface="Monotype Corsiva" pitchFamily="66" charset="0"/>
              <a:buChar char="■"/>
              <a:defRPr/>
            </a:lvl1pPr>
            <a:lvl2pPr marL="1147763" indent="-690563">
              <a:buClr>
                <a:schemeClr val="accent6">
                  <a:lumMod val="75000"/>
                </a:schemeClr>
              </a:buClr>
              <a:buFont typeface="Monotype Corsiva" pitchFamily="66" charset="0"/>
              <a:buChar char="►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7CF5B-0DDD-4987-AD20-05802AB6400D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6195A-478D-4D88-A126-91178281E5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C8422-2D96-4A35-84BA-0525E5919C9B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B5318-A8DC-4607-BFFC-CD71711BFB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752B6-DA08-4C80-AA30-A9BD6B70ED6B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69570-3792-4C94-BCD2-83B4E46A97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32B1D-F8AC-4033-9542-B78C2C71E15E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6650B-D789-4919-8853-C962C7964C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FFAD0-525F-44ED-8AB1-A57E6E6A781B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D73BE-CF63-4E2F-85A1-7747062B1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7670-2D79-4630-B8B0-BC0054BBD9C9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E82BA-9C64-49ED-AF48-2B89AB3889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DFFF2-EA94-485A-B38B-C881DA0C9DBD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F846B-95D0-4EA1-A5AE-A18BEC759C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4761-232A-4579-A29C-98DE20D26676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E88D7-3969-4750-B88D-967F9A6CB5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4203FA-DB93-4E17-9093-D771B43662A7}" type="datetimeFigureOut">
              <a:rPr lang="en-US"/>
              <a:pPr>
                <a:defRPr/>
              </a:pPr>
              <a:t>1/24/2012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05D4E9-5BF6-40BA-A6C2-616A8E3425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Content Placeholder 9" descr="Palmer House Chicago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7175" y="676275"/>
            <a:ext cx="8677275" cy="5946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Predominantly located in the anterior mandible with multiple foci being common.</a:t>
            </a:r>
          </a:p>
          <a:p>
            <a:r>
              <a:rPr lang="en-US" sz="2400" b="1" smtClean="0"/>
              <a:t>Marked predilection for females 10:1 with being70% are black females</a:t>
            </a:r>
          </a:p>
          <a:p>
            <a:r>
              <a:rPr lang="en-US" sz="2400" b="1" smtClean="0"/>
              <a:t>The diagnosis is made between the ages of 30-50, seldom under 20 tears of age</a:t>
            </a:r>
          </a:p>
          <a:p>
            <a:r>
              <a:rPr lang="en-US" sz="2400" b="1" smtClean="0"/>
              <a:t>The teeth are asymptomatic and the pulp is vital</a:t>
            </a:r>
          </a:p>
          <a:p>
            <a:r>
              <a:rPr lang="en-US" sz="2400" b="1" smtClean="0"/>
              <a:t>Radiographically the early lesion appears as a radiolucency similar to a granuloma or cyst.  As the lesion matures, it is mixed.  In the late stage, there is a circumscribed dense calcification surrounded by a narrow radiolucent rim.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5387" y="756795"/>
            <a:ext cx="69397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Periapical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Cemento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-Osseous Dysplasia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Lesions appear as mulifocal areas in the posterior portions of the jaws.  Many patients also have concurrent involvement of the anterior mandible.  May be bilateral and symetrical.</a:t>
            </a:r>
          </a:p>
          <a:p>
            <a:r>
              <a:rPr lang="en-US" sz="2400" b="1" smtClean="0"/>
              <a:t>Primarily black females with a predilection for middle age to elderly.</a:t>
            </a:r>
          </a:p>
          <a:p>
            <a:r>
              <a:rPr lang="en-US" sz="2400" b="1" smtClean="0"/>
              <a:t>The course of maturation is similar to periapical cemento-osseous dysplasia</a:t>
            </a:r>
          </a:p>
          <a:p>
            <a:r>
              <a:rPr lang="en-US" sz="2400" b="1" smtClean="0"/>
              <a:t>Dull pain and exposure of a yellowish avascular bone may occur.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5387" y="756795"/>
            <a:ext cx="608051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Florid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cemento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-osseous dysplasia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This may resemble focal cemento-osseous dysplasia, but it is a true neoplasm with significant growth potential.</a:t>
            </a:r>
          </a:p>
          <a:p>
            <a:r>
              <a:rPr lang="en-US" sz="2400" b="1" smtClean="0"/>
              <a:t>The lesion occurs over a wide age range with the greatest number of cases in the third and fourth decades.</a:t>
            </a:r>
          </a:p>
          <a:p>
            <a:r>
              <a:rPr lang="en-US" sz="2400" b="1" smtClean="0"/>
              <a:t>There is a female predilection with the mandibular premolar and molar sites being most common.</a:t>
            </a:r>
          </a:p>
          <a:p>
            <a:r>
              <a:rPr lang="en-US" sz="2400" b="1" smtClean="0"/>
              <a:t>Larger tumors result in painless enlargement of the jaws.</a:t>
            </a:r>
          </a:p>
          <a:p>
            <a:r>
              <a:rPr lang="en-US" sz="2400" b="1" smtClean="0"/>
              <a:t>Radiographically the lesions are well defined and unilocular. They may have a sclerotic border.  The lesion may be radiolucent or radiopaque with a thin radiolucent periphery.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5387" y="756795"/>
            <a:ext cx="333937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Ossifying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Fibroma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384175"/>
            <a:ext cx="8651875" cy="4525963"/>
          </a:xfrm>
        </p:spPr>
        <p:txBody>
          <a:bodyPr/>
          <a:lstStyle/>
          <a:p>
            <a:pPr marL="0" indent="0">
              <a:buFont typeface="Monotype Corsiva" pitchFamily="66" charset="0"/>
              <a:buNone/>
              <a:defRPr/>
            </a:pPr>
            <a:r>
              <a:rPr lang="en-US" sz="2000" b="1" dirty="0" smtClean="0">
                <a:solidFill>
                  <a:srgbClr val="FF9900"/>
                </a:solidFill>
              </a:rPr>
              <a:t>D MacDonald-Jankowski. Fibrous dysplasia: a systematic review. </a:t>
            </a:r>
            <a:r>
              <a:rPr lang="en-US" sz="2000" b="1" i="1" dirty="0" err="1" smtClean="0">
                <a:solidFill>
                  <a:srgbClr val="FF9900"/>
                </a:solidFill>
              </a:rPr>
              <a:t>Dentomaxillofacial</a:t>
            </a:r>
            <a:r>
              <a:rPr lang="en-US" sz="2000" b="1" i="1" dirty="0" smtClean="0">
                <a:solidFill>
                  <a:srgbClr val="FF9900"/>
                </a:solidFill>
              </a:rPr>
              <a:t> Radiology </a:t>
            </a:r>
            <a:r>
              <a:rPr lang="en-US" sz="2000" b="1" dirty="0" smtClean="0">
                <a:solidFill>
                  <a:srgbClr val="FF9900"/>
                </a:solidFill>
              </a:rPr>
              <a:t>(2009) 38, 196–215</a:t>
            </a:r>
          </a:p>
          <a:p>
            <a:pPr>
              <a:defRPr/>
            </a:pPr>
            <a:endParaRPr lang="en-US" sz="2000" b="1" dirty="0" smtClean="0">
              <a:solidFill>
                <a:srgbClr val="FF9900"/>
              </a:solidFill>
            </a:endParaRPr>
          </a:p>
          <a:p>
            <a:pPr>
              <a:defRPr/>
            </a:pPr>
            <a:r>
              <a:rPr lang="en-US" sz="2000" b="1" dirty="0" smtClean="0"/>
              <a:t>Evaluate the principal features of fibrous dysplasia by systematic review </a:t>
            </a:r>
          </a:p>
          <a:p>
            <a:pPr>
              <a:defRPr/>
            </a:pPr>
            <a:r>
              <a:rPr lang="en-US" sz="2000" b="1" dirty="0" smtClean="0"/>
              <a:t>106 reports and a total of 788 cases were included in the SR. </a:t>
            </a:r>
          </a:p>
          <a:p>
            <a:pPr>
              <a:defRPr/>
            </a:pPr>
            <a:r>
              <a:rPr lang="en-US" sz="2000" b="1" dirty="0" smtClean="0"/>
              <a:t>Fibrous dysplasia affected both genders equally, but was 50% more prevalent in the maxilla. </a:t>
            </a:r>
          </a:p>
          <a:p>
            <a:pPr>
              <a:defRPr/>
            </a:pPr>
            <a:r>
              <a:rPr lang="en-US" sz="2000" b="1" dirty="0" smtClean="0"/>
              <a:t>The mean age at first presentation was 24 years. The decade with the greatest frequency was the second, in which males accounted for 63%. The main symptom in 90% of all SR-included cases was swelling (including deformation of the jaws). </a:t>
            </a:r>
          </a:p>
          <a:p>
            <a:pPr>
              <a:defRPr/>
            </a:pPr>
            <a:r>
              <a:rPr lang="en-US" sz="2000" b="1" dirty="0" smtClean="0"/>
              <a:t>Not one SR-included case directly involved the ocular apparatus. </a:t>
            </a:r>
          </a:p>
          <a:p>
            <a:pPr>
              <a:defRPr/>
            </a:pPr>
            <a:r>
              <a:rPr lang="en-US" sz="2000" b="1" dirty="0" smtClean="0"/>
              <a:t>All cases displayed </a:t>
            </a:r>
            <a:r>
              <a:rPr lang="en-US" sz="2000" b="1" dirty="0" err="1" smtClean="0"/>
              <a:t>buccolingual</a:t>
            </a:r>
            <a:r>
              <a:rPr lang="en-US" sz="2000" b="1" dirty="0" smtClean="0"/>
              <a:t> expansion; all mandibular cases exhibited downward displacement of the lower border of the mandible and almost all maxillary cases involved the maxillary </a:t>
            </a:r>
            <a:r>
              <a:rPr lang="en-US" sz="2000" b="1" dirty="0" err="1" smtClean="0"/>
              <a:t>antrum</a:t>
            </a:r>
            <a:r>
              <a:rPr lang="en-US" sz="2000" b="1" dirty="0" smtClean="0"/>
              <a:t>. </a:t>
            </a:r>
          </a:p>
          <a:p>
            <a:pPr>
              <a:defRPr/>
            </a:pPr>
            <a:r>
              <a:rPr lang="en-US" sz="2000" b="1" dirty="0" smtClean="0"/>
              <a:t>Only 35% of reports included follow-up; 18% of cases recurred or were reactivated. </a:t>
            </a:r>
            <a:endParaRPr lang="en-US" sz="2000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579438"/>
            <a:ext cx="8229600" cy="5546725"/>
          </a:xfrm>
        </p:spPr>
        <p:txBody>
          <a:bodyPr/>
          <a:lstStyle/>
          <a:p>
            <a:pPr marL="0" indent="0">
              <a:buFont typeface="Monotype Corsiva" pitchFamily="66" charset="0"/>
              <a:buNone/>
              <a:defRPr/>
            </a:pPr>
            <a:r>
              <a:rPr lang="en-US" sz="1800" b="1" dirty="0" err="1" smtClean="0">
                <a:solidFill>
                  <a:srgbClr val="FF9900"/>
                </a:solidFill>
              </a:rPr>
              <a:t>Dhiravarangkura</a:t>
            </a:r>
            <a:r>
              <a:rPr lang="en-US" sz="1800" b="1" dirty="0" smtClean="0">
                <a:solidFill>
                  <a:srgbClr val="FF9900"/>
                </a:solidFill>
              </a:rPr>
              <a:t>, P, </a:t>
            </a:r>
            <a:r>
              <a:rPr lang="en-US" sz="1800" b="1" dirty="0" err="1" smtClean="0">
                <a:solidFill>
                  <a:srgbClr val="FF9900"/>
                </a:solidFill>
              </a:rPr>
              <a:t>Cholitgul</a:t>
            </a:r>
            <a:r>
              <a:rPr lang="en-US" sz="1800" b="1" dirty="0" smtClean="0">
                <a:solidFill>
                  <a:srgbClr val="FF9900"/>
                </a:solidFill>
              </a:rPr>
              <a:t>, W and </a:t>
            </a:r>
            <a:r>
              <a:rPr lang="en-US" sz="1800" b="1" dirty="0" err="1" smtClean="0">
                <a:solidFill>
                  <a:srgbClr val="FF9900"/>
                </a:solidFill>
              </a:rPr>
              <a:t>Chai</a:t>
            </a:r>
            <a:r>
              <a:rPr lang="en-US" sz="1800" b="1" dirty="0" smtClean="0">
                <a:solidFill>
                  <a:srgbClr val="FF9900"/>
                </a:solidFill>
              </a:rPr>
              <a:t>-u-Dom, </a:t>
            </a:r>
            <a:r>
              <a:rPr lang="en-US" sz="1800" b="1" baseline="30000" dirty="0" smtClean="0">
                <a:solidFill>
                  <a:srgbClr val="FF9900"/>
                </a:solidFill>
              </a:rPr>
              <a:t>  </a:t>
            </a:r>
            <a:r>
              <a:rPr lang="en-US" sz="1800" b="1" dirty="0" err="1" smtClean="0">
                <a:solidFill>
                  <a:srgbClr val="FF9900"/>
                </a:solidFill>
              </a:rPr>
              <a:t>Clinico</a:t>
            </a:r>
            <a:r>
              <a:rPr lang="en-US" sz="1800" b="1" dirty="0" smtClean="0">
                <a:solidFill>
                  <a:srgbClr val="FF9900"/>
                </a:solidFill>
              </a:rPr>
              <a:t>-radiological study of fifty cases of fibrous dysplasia in the jaw bones. </a:t>
            </a:r>
            <a:r>
              <a:rPr lang="en-US" sz="1800" b="1" i="1" dirty="0" smtClean="0">
                <a:solidFill>
                  <a:srgbClr val="FF9900"/>
                </a:solidFill>
              </a:rPr>
              <a:t>Oral Radiology </a:t>
            </a:r>
            <a:r>
              <a:rPr lang="en-US" sz="1800" b="1" dirty="0" smtClean="0">
                <a:solidFill>
                  <a:srgbClr val="FF9900"/>
                </a:solidFill>
              </a:rPr>
              <a:t>1994;10:15-22</a:t>
            </a:r>
            <a:endParaRPr lang="en-US" sz="1800" b="1" baseline="30000" dirty="0" smtClean="0">
              <a:solidFill>
                <a:srgbClr val="FF9900"/>
              </a:solidFill>
            </a:endParaRPr>
          </a:p>
          <a:p>
            <a:pPr>
              <a:defRPr/>
            </a:pPr>
            <a:r>
              <a:rPr lang="en-US" sz="1800" b="1" dirty="0" smtClean="0"/>
              <a:t>Studied 50 patients with 54 lesions reported to have fibrous dysplasia at the faculty of Dentistry, </a:t>
            </a:r>
            <a:r>
              <a:rPr lang="en-US" sz="1800" b="1" dirty="0" err="1" smtClean="0"/>
              <a:t>Chulalongkorn</a:t>
            </a:r>
            <a:r>
              <a:rPr lang="en-US" sz="1800" b="1" dirty="0" smtClean="0"/>
              <a:t> University during 1971–1994. </a:t>
            </a:r>
          </a:p>
          <a:p>
            <a:pPr>
              <a:defRPr/>
            </a:pPr>
            <a:r>
              <a:rPr lang="en-US" sz="1800" b="1" dirty="0" smtClean="0"/>
              <a:t> The ratio of men to women was 26:24 and the ratio of mandible to maxilla was 28:26. </a:t>
            </a:r>
          </a:p>
          <a:p>
            <a:pPr>
              <a:defRPr/>
            </a:pPr>
            <a:r>
              <a:rPr lang="en-US" sz="1800" b="1" dirty="0" smtClean="0"/>
              <a:t>The most common age group was from 16 to 25 years. Calcification gradually increased with age: mottled in 14 (25.9%), orange peel in 3 (5.6%), and ground glass in 34 (63%). </a:t>
            </a:r>
          </a:p>
          <a:p>
            <a:pPr>
              <a:defRPr/>
            </a:pPr>
            <a:r>
              <a:rPr lang="en-US" sz="1800" b="1" dirty="0" smtClean="0"/>
              <a:t>The characteristics of this disease were painless swelling, a ground glass appearance and thinning or fade down of cortical bone particularly the loss of the lamina </a:t>
            </a:r>
            <a:r>
              <a:rPr lang="en-US" sz="1800" b="1" dirty="0" err="1" smtClean="0"/>
              <a:t>dura</a:t>
            </a:r>
            <a:r>
              <a:rPr lang="en-US" sz="1800" b="1" dirty="0" smtClean="0"/>
              <a:t> in 40 lesions (74%) and the inferior border of the mandible in 20 lesions (71.4%). </a:t>
            </a:r>
          </a:p>
          <a:p>
            <a:pPr>
              <a:defRPr/>
            </a:pPr>
            <a:r>
              <a:rPr lang="en-US" sz="1800" b="1" dirty="0" smtClean="0"/>
              <a:t>In the maxillary lesions, the maxillary sinus was partially involved in 7 (28.9%), and completely involved in 13 (50%). These maxillary lesions confined to only one site. In the mandibular lesions, there were 9 large lesions (32.1%), all of these crossed the </a:t>
            </a:r>
            <a:r>
              <a:rPr lang="en-US" sz="1800" b="1" dirty="0" err="1" smtClean="0"/>
              <a:t>symphysis</a:t>
            </a:r>
            <a:r>
              <a:rPr lang="en-US" sz="1800" b="1" dirty="0" smtClean="0"/>
              <a:t>. Mode of the expansions occurred in all directions in 31 lesions (57.4%), </a:t>
            </a:r>
            <a:r>
              <a:rPr lang="en-US" sz="1800" b="1" dirty="0" err="1" smtClean="0"/>
              <a:t>bucco-lingually</a:t>
            </a:r>
            <a:r>
              <a:rPr lang="en-US" sz="1800" b="1" dirty="0" smtClean="0"/>
              <a:t> in 13 (24.1%), and </a:t>
            </a:r>
            <a:r>
              <a:rPr lang="en-US" sz="1800" b="1" dirty="0" err="1" smtClean="0"/>
              <a:t>buccally</a:t>
            </a:r>
            <a:r>
              <a:rPr lang="en-US" sz="1800" b="1" dirty="0" smtClean="0"/>
              <a:t> in 7 (13%). </a:t>
            </a:r>
            <a:endParaRPr lang="en-US" sz="1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516" y="783428"/>
            <a:ext cx="330250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Cementoblastoma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2024063"/>
            <a:ext cx="8229600" cy="4102100"/>
          </a:xfrm>
        </p:spPr>
        <p:txBody>
          <a:bodyPr/>
          <a:lstStyle/>
          <a:p>
            <a:r>
              <a:rPr lang="en-US" sz="2400" b="1" smtClean="0"/>
              <a:t>Rare (less than 1% of all odontogenic tumors) neoplasm predominantly in children and young adults (50% under the age of twenty, 75% before thirty)</a:t>
            </a:r>
          </a:p>
          <a:p>
            <a:r>
              <a:rPr lang="en-US" sz="2400" b="1" smtClean="0"/>
              <a:t>Primarily in the mandible (75%) – molar/premolar region (90%)</a:t>
            </a:r>
          </a:p>
          <a:p>
            <a:r>
              <a:rPr lang="en-US" sz="2400" b="1" smtClean="0"/>
              <a:t>Radiographically appears as an opaque mass fused to the root and surrounded by a radiolucent rim.  Usualy the root outline is obscured by the lesion.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1"/>
          <p:cNvSpPr>
            <a:spLocks noGrp="1"/>
          </p:cNvSpPr>
          <p:nvPr>
            <p:ph idx="1"/>
          </p:nvPr>
        </p:nvSpPr>
        <p:spPr>
          <a:xfrm>
            <a:off x="466725" y="1884363"/>
            <a:ext cx="8229600" cy="4525962"/>
          </a:xfrm>
        </p:spPr>
        <p:txBody>
          <a:bodyPr/>
          <a:lstStyle/>
          <a:p>
            <a:r>
              <a:rPr lang="en-US" sz="2800" b="1" smtClean="0"/>
              <a:t>Usually occur as solitary periapical lesions with 70-80% in the mandible (molar and premolar region)</a:t>
            </a:r>
          </a:p>
          <a:p>
            <a:r>
              <a:rPr lang="en-US" sz="2800" b="1" smtClean="0"/>
              <a:t>There is a predilection for females (usually under thirty years of age) and reach a size of 2-4 cm.</a:t>
            </a:r>
          </a:p>
          <a:p>
            <a:r>
              <a:rPr lang="en-US" sz="2800" b="1" smtClean="0"/>
              <a:t>Expansion of the jaw is common</a:t>
            </a:r>
          </a:p>
        </p:txBody>
      </p:sp>
      <p:sp>
        <p:nvSpPr>
          <p:cNvPr id="3" name="Rectangle 2"/>
          <p:cNvSpPr/>
          <p:nvPr/>
        </p:nvSpPr>
        <p:spPr>
          <a:xfrm>
            <a:off x="861516" y="783428"/>
            <a:ext cx="48189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Cementoossifying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Fibroma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smtClean="0"/>
              <a:t>The most common </a:t>
            </a:r>
            <a:r>
              <a:rPr lang="en-US" sz="2400" b="1" dirty="0" err="1" smtClean="0"/>
              <a:t>odontogenic</a:t>
            </a:r>
            <a:r>
              <a:rPr lang="en-US" sz="2400" b="1" dirty="0" smtClean="0"/>
              <a:t> tumor representing 67% of all </a:t>
            </a:r>
            <a:r>
              <a:rPr lang="en-US" sz="2400" b="1" dirty="0" err="1" smtClean="0"/>
              <a:t>odontogenic</a:t>
            </a:r>
            <a:r>
              <a:rPr lang="en-US" sz="2400" b="1" dirty="0" smtClean="0"/>
              <a:t> tumors </a:t>
            </a:r>
          </a:p>
          <a:p>
            <a:pPr>
              <a:defRPr/>
            </a:pPr>
            <a:r>
              <a:rPr lang="en-US" sz="2400" b="1" dirty="0" smtClean="0"/>
              <a:t>Results from extra budding from the dental lamina</a:t>
            </a:r>
          </a:p>
          <a:p>
            <a:pPr lvl="1">
              <a:defRPr/>
            </a:pPr>
            <a:r>
              <a:rPr lang="en-US" sz="2400" b="1" dirty="0" smtClean="0"/>
              <a:t>Compound </a:t>
            </a:r>
            <a:r>
              <a:rPr lang="en-US" sz="2400" b="1" dirty="0" err="1" smtClean="0"/>
              <a:t>odontoma</a:t>
            </a:r>
            <a:r>
              <a:rPr lang="en-US" sz="2400" b="1" dirty="0" smtClean="0"/>
              <a:t> – tooth like structures – more common in the maxilla</a:t>
            </a:r>
          </a:p>
          <a:p>
            <a:pPr lvl="1">
              <a:defRPr/>
            </a:pPr>
            <a:r>
              <a:rPr lang="en-US" sz="2400" b="1" dirty="0" smtClean="0"/>
              <a:t>Complex </a:t>
            </a:r>
            <a:r>
              <a:rPr lang="en-US" sz="2400" b="1" dirty="0" err="1" smtClean="0"/>
              <a:t>odontoma</a:t>
            </a:r>
            <a:r>
              <a:rPr lang="en-US" sz="2400" b="1" dirty="0" smtClean="0"/>
              <a:t> – tooth like structures do not form – more common in the mandible (70% first and second molar region)  - there is a well defined border - 68% occur in females</a:t>
            </a:r>
          </a:p>
          <a:p>
            <a:pPr>
              <a:defRPr/>
            </a:pPr>
            <a:r>
              <a:rPr lang="en-US" sz="2400" b="1" dirty="0" smtClean="0"/>
              <a:t>Same developmental process as a tooth.  Early and intermediate stages are radiolucent and </a:t>
            </a:r>
            <a:r>
              <a:rPr lang="en-US" sz="2400" b="1" dirty="0" err="1" smtClean="0"/>
              <a:t>mixed.May</a:t>
            </a:r>
            <a:r>
              <a:rPr lang="en-US" sz="2400" b="1" dirty="0" smtClean="0"/>
              <a:t> block eruption of permanent teeth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861516" y="783428"/>
            <a:ext cx="19816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Odontoma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1"/>
          <p:cNvSpPr>
            <a:spLocks noGrp="1"/>
          </p:cNvSpPr>
          <p:nvPr>
            <p:ph idx="1"/>
          </p:nvPr>
        </p:nvSpPr>
        <p:spPr>
          <a:xfrm>
            <a:off x="457200" y="2236788"/>
            <a:ext cx="8229600" cy="3889375"/>
          </a:xfrm>
        </p:spPr>
        <p:txBody>
          <a:bodyPr/>
          <a:lstStyle/>
          <a:p>
            <a:r>
              <a:rPr lang="en-US" sz="2400" b="1" smtClean="0"/>
              <a:t>A slow growing asymptomatic lesion consisting of cystic (86%) and neoplastic forms (14%) -90% of the central lesions are cystic</a:t>
            </a:r>
          </a:p>
          <a:p>
            <a:r>
              <a:rPr lang="en-US" sz="2400" b="1" smtClean="0"/>
              <a:t>Sixty-five percent are found in the incisor canine region – in the mandible the molar-premolar region is more common</a:t>
            </a:r>
          </a:p>
          <a:p>
            <a:r>
              <a:rPr lang="en-US" sz="2400" b="1" smtClean="0"/>
              <a:t>Unerupted teeth and root resorption is common</a:t>
            </a:r>
          </a:p>
          <a:p>
            <a:r>
              <a:rPr lang="en-US" sz="2400" b="1" smtClean="0"/>
              <a:t>Radiolucencies may unilocular or multilocular and may contain radiopaque foci</a:t>
            </a:r>
          </a:p>
        </p:txBody>
      </p:sp>
      <p:sp>
        <p:nvSpPr>
          <p:cNvPr id="3" name="Rectangle 2"/>
          <p:cNvSpPr/>
          <p:nvPr/>
        </p:nvSpPr>
        <p:spPr>
          <a:xfrm>
            <a:off x="861516" y="783428"/>
            <a:ext cx="50994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Calcifying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Odontogenic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Cyst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1"/>
          <p:cNvSpPr>
            <a:spLocks noGrp="1"/>
          </p:cNvSpPr>
          <p:nvPr>
            <p:ph idx="1"/>
          </p:nvPr>
        </p:nvSpPr>
        <p:spPr>
          <a:xfrm>
            <a:off x="457200" y="2317750"/>
            <a:ext cx="8229600" cy="3808413"/>
          </a:xfrm>
        </p:spPr>
        <p:txBody>
          <a:bodyPr/>
          <a:lstStyle/>
          <a:p>
            <a:r>
              <a:rPr lang="en-US" sz="2400" b="1" smtClean="0"/>
              <a:t>Rare odontogenic tumor having a mixed appearance “driven snow” – 52% are associated with an unerupted tooth</a:t>
            </a:r>
          </a:p>
          <a:p>
            <a:r>
              <a:rPr lang="en-US" sz="2400" b="1" smtClean="0"/>
              <a:t>Occurs in all age ranges with a mean age at diagnosis of forty.</a:t>
            </a:r>
          </a:p>
          <a:p>
            <a:r>
              <a:rPr lang="en-US" sz="2400" b="1" smtClean="0"/>
              <a:t>Sixty-eight percent occur in the mandible with a predilection for the molar region</a:t>
            </a:r>
          </a:p>
          <a:p>
            <a:r>
              <a:rPr lang="en-US" sz="2400" b="1" smtClean="0"/>
              <a:t>A painless slow growing lesion that produces expansion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861516" y="783428"/>
            <a:ext cx="700602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Calcifying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Epitheila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Odontogenic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Tumor</a:t>
            </a:r>
          </a:p>
          <a:p>
            <a:pPr>
              <a:defRPr/>
            </a:pPr>
            <a:r>
              <a:rPr lang="en-US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Pindborg</a:t>
            </a:r>
            <a:r>
              <a:rPr lang="en-US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tumor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b="1" smtClean="0"/>
              <a:t>A twenty-four year old white female dental student presents for evaluation and treatment swelling in her maxillary left anterior area.</a:t>
            </a:r>
          </a:p>
          <a:p>
            <a:pPr marL="457200" indent="-457200"/>
            <a:r>
              <a:rPr lang="en-US" b="1" smtClean="0"/>
              <a:t>She notes that there has been gradual enlargement of the swelling over the past year to year and one-half.  </a:t>
            </a:r>
          </a:p>
          <a:p>
            <a:pPr marL="457200" indent="-457200"/>
            <a:r>
              <a:rPr lang="en-US" b="1" smtClean="0"/>
              <a:t>She is asymptomatic.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3993" y="478968"/>
            <a:ext cx="31854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Case 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516" y="783428"/>
            <a:ext cx="26837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Osteosarcoma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Osteosarcomas of the jaws occur in the third and fourth decades of life (the mean age is 33 years).</a:t>
            </a:r>
          </a:p>
          <a:p>
            <a:r>
              <a:rPr lang="en-US" sz="2400" b="1" smtClean="0"/>
              <a:t>The maxilla and mandible are equally involved.</a:t>
            </a:r>
          </a:p>
          <a:p>
            <a:r>
              <a:rPr lang="en-US" sz="2400" b="1" smtClean="0"/>
              <a:t>Pain and swelling are the most common symptoms.</a:t>
            </a:r>
          </a:p>
          <a:p>
            <a:r>
              <a:rPr lang="en-US" sz="2400" b="1" smtClean="0"/>
              <a:t>An early radiographic sign is symetrical widening of the periodontal ligament space around a tooth or several teeth.</a:t>
            </a:r>
          </a:p>
          <a:p>
            <a:r>
              <a:rPr lang="en-US" sz="2400" b="1" smtClean="0"/>
              <a:t>Paresthesia, loosening of teeth, nasal obstruction, and resorption of roots are often noted.</a:t>
            </a:r>
          </a:p>
          <a:p>
            <a:r>
              <a:rPr lang="en-US" sz="2400" b="1" smtClean="0"/>
              <a:t>Radiographically the lesion can be a dense sclerosis to a mixed sclerotic/radiolucent area.  Borders are ill-defined.</a:t>
            </a:r>
          </a:p>
          <a:p>
            <a:r>
              <a:rPr lang="en-US" sz="2400" b="1" smtClean="0"/>
              <a:t>A sunburst appearance is noted in 25% of the lesions.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Chondrosarcoma is a rare oral tumor of adulthood with a peak prevalance of the sixth and seventh decades.  Tumors arising before the age of 45 are uncommon.</a:t>
            </a:r>
          </a:p>
          <a:p>
            <a:r>
              <a:rPr lang="en-US" sz="2400" b="1" smtClean="0"/>
              <a:t>The maxilla is the most common site.</a:t>
            </a:r>
          </a:p>
          <a:p>
            <a:r>
              <a:rPr lang="en-US" sz="2400" b="1" smtClean="0"/>
              <a:t>A painless mass or swelling is the common presenting sign.</a:t>
            </a:r>
          </a:p>
          <a:p>
            <a:r>
              <a:rPr lang="en-US" sz="2400" b="1" smtClean="0"/>
              <a:t>Radiographically there is a radiolucency with  a poorly defined border (maybe multilocular).  The radiolucent portion frequently has scattered radiopaque foci of calcified cartilage matrix.</a:t>
            </a:r>
          </a:p>
          <a:p>
            <a:r>
              <a:rPr lang="en-US" sz="2400" b="1" smtClean="0"/>
              <a:t>Root resorption and symmetrical widening of the periodontal ligament may be present.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899" y="818939"/>
            <a:ext cx="31614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Chondrosarcoma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Most studies indicate a neuroecto dermal origin and this lesion is the third most common osseous neoplasm.</a:t>
            </a:r>
          </a:p>
          <a:p>
            <a:r>
              <a:rPr lang="en-US" sz="2400" b="1" smtClean="0"/>
              <a:t>The peak prevalence is the second decade of life (80% are younger than twenty).</a:t>
            </a:r>
          </a:p>
          <a:p>
            <a:r>
              <a:rPr lang="en-US" sz="2400" b="1" smtClean="0"/>
              <a:t>Jaw involvement is uncommon (1-2%) and the disease primarily involves Caucasians.</a:t>
            </a:r>
          </a:p>
          <a:p>
            <a:r>
              <a:rPr lang="en-US" sz="2400" b="1" smtClean="0"/>
              <a:t>Swelling with pain is a common presenting sign and symptom.  The tumor may penetrate the cortex producing a soft tissue mass overlying the bone.  Paresthesia and loosening of teeth are common findings.</a:t>
            </a:r>
          </a:p>
          <a:p>
            <a:r>
              <a:rPr lang="en-US" sz="2400" b="1" smtClean="0"/>
              <a:t>Radiographically there is an irregular area of lytic bone destruction with ill-defined borders.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899" y="818939"/>
            <a:ext cx="314490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Ewing’s Sarcoma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Metastatic carcinoma is the most common form of cancer involving bone.</a:t>
            </a:r>
          </a:p>
          <a:p>
            <a:r>
              <a:rPr lang="en-US" sz="2400" b="1" smtClean="0"/>
              <a:t>Twothirds of breast cancers, one half of prostate cancers, and one-third of lung and kidney cancers spread to bone.</a:t>
            </a:r>
          </a:p>
          <a:p>
            <a:r>
              <a:rPr lang="en-US" sz="2400" b="1" smtClean="0"/>
              <a:t>Eighty percent of oral metastasis is to the mandible.</a:t>
            </a:r>
          </a:p>
          <a:p>
            <a:r>
              <a:rPr lang="en-US" sz="2400" b="1" smtClean="0"/>
              <a:t>Autopsy specimens of cancer patients indicated 16% had metastatic disease not evident on radiographs.</a:t>
            </a:r>
          </a:p>
          <a:p>
            <a:r>
              <a:rPr lang="en-US" sz="2400" b="1" smtClean="0"/>
              <a:t>Paresthesia is a common symptom.</a:t>
            </a:r>
          </a:p>
          <a:p>
            <a:r>
              <a:rPr lang="en-US" sz="2400" b="1" smtClean="0"/>
              <a:t>Often the oral lesion is the first indication of primary disease.</a:t>
            </a:r>
          </a:p>
          <a:p>
            <a:r>
              <a:rPr lang="en-US" sz="2400" b="1" smtClean="0"/>
              <a:t>Radiographically the appearance is often “moth-eaten”</a:t>
            </a:r>
          </a:p>
          <a:p>
            <a:endParaRPr lang="en-US" b="1" smtClean="0"/>
          </a:p>
        </p:txBody>
      </p:sp>
      <p:sp>
        <p:nvSpPr>
          <p:cNvPr id="3" name="Rectangle 2"/>
          <p:cNvSpPr/>
          <p:nvPr/>
        </p:nvSpPr>
        <p:spPr>
          <a:xfrm>
            <a:off x="470899" y="818939"/>
            <a:ext cx="527477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Metasatic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Tumors of the Jaws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ontent Placeholder 1"/>
          <p:cNvSpPr>
            <a:spLocks noGrp="1"/>
          </p:cNvSpPr>
          <p:nvPr>
            <p:ph idx="1"/>
          </p:nvPr>
        </p:nvSpPr>
        <p:spPr>
          <a:xfrm>
            <a:off x="457200" y="2184400"/>
            <a:ext cx="8229600" cy="3941763"/>
          </a:xfrm>
        </p:spPr>
        <p:txBody>
          <a:bodyPr/>
          <a:lstStyle/>
          <a:p>
            <a:r>
              <a:rPr lang="en-US" sz="2400" b="1" smtClean="0"/>
              <a:t>Focal Sclerosing Osteomyelitis is associated with teeth exhibiting pulp necrosis</a:t>
            </a:r>
          </a:p>
          <a:p>
            <a:r>
              <a:rPr lang="en-US" sz="2400" b="1" smtClean="0"/>
              <a:t>Radiographically characterized by increased radiodensity around the root of the involved tooth.  This may also occur adjacent to a widened PDl or apical inflammatory lesion.</a:t>
            </a:r>
          </a:p>
          <a:p>
            <a:r>
              <a:rPr lang="en-US" sz="2400" b="1" smtClean="0"/>
              <a:t>Most often noted in the molar and premolar teeth of the mandible.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899" y="818939"/>
            <a:ext cx="55178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Focal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Sclerosing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Osteomyelitis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Primarily affects older individuals (rarely in patients younger than forty).</a:t>
            </a:r>
          </a:p>
          <a:p>
            <a:r>
              <a:rPr lang="en-US" sz="2400" b="1" smtClean="0"/>
              <a:t>Males are affected more than females, and Caucasians more than blacks.</a:t>
            </a:r>
          </a:p>
          <a:p>
            <a:r>
              <a:rPr lang="en-US" sz="2400" b="1" smtClean="0"/>
              <a:t>Most lesions are polystotic.</a:t>
            </a:r>
          </a:p>
          <a:p>
            <a:r>
              <a:rPr lang="en-US" sz="2400" b="1" smtClean="0"/>
              <a:t>Symptoms vary.  Bone pain is often severe</a:t>
            </a:r>
          </a:p>
          <a:p>
            <a:r>
              <a:rPr lang="en-US" sz="2400" b="1" smtClean="0"/>
              <a:t>Jaw involvement  is approximately 17%. Maxillary disease is more common than mandibular lesions.</a:t>
            </a:r>
          </a:p>
          <a:p>
            <a:r>
              <a:rPr lang="en-US" sz="2400" b="1" smtClean="0"/>
              <a:t>Radiographic appearance is “cotton-wool”.  Teeth may exhibit hyperementosis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899" y="818939"/>
            <a:ext cx="291086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Paget’s Disease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Green Fibrous Dysplasia Fl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312738"/>
            <a:ext cx="365760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Green Fibrous Dysplasia Biops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9838" y="3552825"/>
            <a:ext cx="3657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Green Fibrous Dysplas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120650"/>
            <a:ext cx="32305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Fibrous Dysplasia Green Preop Histolog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2359025"/>
            <a:ext cx="6400800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Iowa Poster 20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28600"/>
            <a:ext cx="5024437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idx="1"/>
          </p:nvPr>
        </p:nvSpPr>
        <p:spPr>
          <a:xfrm>
            <a:off x="519113" y="1760538"/>
            <a:ext cx="8229600" cy="4525962"/>
          </a:xfrm>
        </p:spPr>
        <p:txBody>
          <a:bodyPr/>
          <a:lstStyle/>
          <a:p>
            <a:pPr>
              <a:buClr>
                <a:srgbClr val="FF0000"/>
              </a:buClr>
              <a:buFont typeface="Monotype Corsiva" pitchFamily="66" charset="0"/>
              <a:buChar char="■"/>
            </a:pPr>
            <a:r>
              <a:rPr lang="en-US" sz="2800" b="1" smtClean="0"/>
              <a:t>A  seventy-five year old male presents for evaluation of non-surgical root canal treatment performed by general dentist one year ago (2008).</a:t>
            </a:r>
          </a:p>
          <a:p>
            <a:pPr>
              <a:buClr>
                <a:srgbClr val="FF0000"/>
              </a:buClr>
              <a:buFont typeface="Monotype Corsiva" pitchFamily="66" charset="0"/>
              <a:buChar char="■"/>
            </a:pPr>
            <a:endParaRPr lang="en-US" sz="2800" b="1" smtClean="0"/>
          </a:p>
          <a:p>
            <a:pPr>
              <a:buClr>
                <a:srgbClr val="FF0000"/>
              </a:buClr>
              <a:buFont typeface="Monotype Corsiva" pitchFamily="66" charset="0"/>
              <a:buChar char="■"/>
            </a:pPr>
            <a:r>
              <a:rPr lang="en-US" sz="2800" b="1" smtClean="0"/>
              <a:t>His general dentist restored the tooth following NSRCT, but he relates his mandibular left first molar (#19) has remained symptomatic to biting pressure and often “aches”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653993" y="478968"/>
            <a:ext cx="31985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Case  Two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Content Placeholder 3" descr="Green Fibrous Dysplasia Clinical.jpg"/>
          <p:cNvPicPr>
            <a:picLocks noGrp="1" noChangeAspect="1"/>
          </p:cNvPicPr>
          <p:nvPr>
            <p:ph idx="4294967295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>
          <a:xfrm>
            <a:off x="266700" y="231775"/>
            <a:ext cx="4589463" cy="3052763"/>
          </a:xfrm>
        </p:spPr>
      </p:pic>
      <p:pic>
        <p:nvPicPr>
          <p:cNvPr id="17410" name="Picture 4" descr="Fibrous Dysplasia Green Preop Occlus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9888" y="3432175"/>
            <a:ext cx="4467225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Facial Steinbre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346075"/>
            <a:ext cx="4224337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1" descr="Occlusal Steinbre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9013" y="3143250"/>
            <a:ext cx="4033837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Steinbrech Preop #19.JPG"/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1143000" y="1219200"/>
            <a:ext cx="72390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68553" y="375055"/>
            <a:ext cx="4459875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Preoperative Radiograph</a:t>
            </a:r>
          </a:p>
          <a:p>
            <a:pPr>
              <a:defRPr/>
            </a:pPr>
            <a:r>
              <a:rPr lang="en-U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 September 2008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Post LocatedSteinbre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57200"/>
            <a:ext cx="6858000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oreSteinbre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38138"/>
            <a:ext cx="6553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Post Isolated Steinbre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292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Initial Ultrasonics Steinbre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667000"/>
            <a:ext cx="3976688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Post Removed Steinbre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57200"/>
            <a:ext cx="64008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Post Steinbre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424113"/>
            <a:ext cx="76200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Access Steinbre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25" y="390525"/>
            <a:ext cx="6080125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Steinbrech Initial W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66750"/>
            <a:ext cx="78486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Steinbrech WL #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3818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G Fibrous Dysplasia A 3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828675"/>
            <a:ext cx="77406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Steinbrech #19 Post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663" y="1255713"/>
            <a:ext cx="7620000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68553" y="375055"/>
            <a:ext cx="4660250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Postoperative Radiograph</a:t>
            </a:r>
          </a:p>
          <a:p>
            <a:pPr>
              <a:defRPr/>
            </a:pPr>
            <a:r>
              <a:rPr lang="en-U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 February 2009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553" y="375055"/>
            <a:ext cx="3340979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Recall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Radiograph</a:t>
            </a:r>
          </a:p>
          <a:p>
            <a:pPr>
              <a:defRPr/>
            </a:pPr>
            <a:r>
              <a:rPr lang="en-U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September 2009 </a:t>
            </a:r>
          </a:p>
        </p:txBody>
      </p:sp>
      <p:pic>
        <p:nvPicPr>
          <p:cNvPr id="56322" name="Picture 2" descr="Steinbrech Recall 2009 Sept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900" y="1462088"/>
            <a:ext cx="667385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Kirk Feren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48863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State Fair 2007 Iow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9025" y="2270125"/>
            <a:ext cx="69961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121" y="1751093"/>
            <a:ext cx="841565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Differential  Diagnosis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not a specific clinical diagnosis, but describes a process.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r>
              <a:rPr lang="en-US" b="1" dirty="0" smtClean="0"/>
              <a:t>Fibrous dysplasia</a:t>
            </a:r>
          </a:p>
          <a:p>
            <a:pPr lvl="1">
              <a:defRPr/>
            </a:pPr>
            <a:r>
              <a:rPr lang="en-US" b="1" dirty="0" err="1" smtClean="0"/>
              <a:t>Cemento</a:t>
            </a:r>
            <a:r>
              <a:rPr lang="en-US" b="1" dirty="0" smtClean="0"/>
              <a:t>-osseous dysplasia</a:t>
            </a:r>
          </a:p>
          <a:p>
            <a:pPr lvl="2">
              <a:buClr>
                <a:srgbClr val="FF0000"/>
              </a:buClr>
              <a:defRPr/>
            </a:pPr>
            <a:r>
              <a:rPr lang="en-US" b="1" dirty="0" smtClean="0"/>
              <a:t>Focal </a:t>
            </a:r>
            <a:r>
              <a:rPr lang="en-US" b="1" dirty="0" err="1" smtClean="0"/>
              <a:t>cemento</a:t>
            </a:r>
            <a:r>
              <a:rPr lang="en-US" b="1" dirty="0" smtClean="0"/>
              <a:t> - osseous dysplasia</a:t>
            </a:r>
          </a:p>
          <a:p>
            <a:pPr lvl="2">
              <a:buClr>
                <a:srgbClr val="FF0000"/>
              </a:buClr>
              <a:defRPr/>
            </a:pPr>
            <a:r>
              <a:rPr lang="en-US" b="1" dirty="0" err="1" smtClean="0"/>
              <a:t>Periapcal</a:t>
            </a:r>
            <a:r>
              <a:rPr lang="en-US" b="1" dirty="0" smtClean="0"/>
              <a:t> – </a:t>
            </a:r>
            <a:r>
              <a:rPr lang="en-US" b="1" dirty="0" err="1" smtClean="0"/>
              <a:t>cemento</a:t>
            </a:r>
            <a:r>
              <a:rPr lang="en-US" b="1" dirty="0" smtClean="0"/>
              <a:t> - osseous dysplasia</a:t>
            </a:r>
          </a:p>
          <a:p>
            <a:pPr lvl="2">
              <a:buClr>
                <a:srgbClr val="FF0000"/>
              </a:buClr>
              <a:defRPr/>
            </a:pPr>
            <a:r>
              <a:rPr lang="en-US" b="1" dirty="0" smtClean="0"/>
              <a:t>Florid </a:t>
            </a:r>
            <a:r>
              <a:rPr lang="en-US" b="1" dirty="0" err="1" smtClean="0"/>
              <a:t>cemento</a:t>
            </a:r>
            <a:r>
              <a:rPr lang="en-US" b="1" dirty="0" smtClean="0"/>
              <a:t> - osseous dysplasia</a:t>
            </a:r>
          </a:p>
          <a:p>
            <a:pPr lvl="1">
              <a:defRPr/>
            </a:pPr>
            <a:r>
              <a:rPr lang="en-US" b="1" dirty="0" smtClean="0"/>
              <a:t>Ossifying </a:t>
            </a:r>
            <a:r>
              <a:rPr lang="en-US" b="1" dirty="0" err="1" smtClean="0"/>
              <a:t>Fibroma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35387" y="756795"/>
            <a:ext cx="41809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Fibro-Osseous Lesions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/>
              <a:t>A  hamartoma is a benign focal malformation that resembles a neoplasm in the tissue of origin. It is not a malignant tumor, and it grows at the same rate as the surrounding tissues. </a:t>
            </a:r>
          </a:p>
          <a:p>
            <a:r>
              <a:rPr lang="en-US" b="1" smtClean="0"/>
              <a:t>It is composed of tissue elements normally found at the site, but which are growing in a disorganized mass.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smtClean="0"/>
              <a:t>A hamartoma not of periodontal origin.</a:t>
            </a:r>
          </a:p>
          <a:p>
            <a:r>
              <a:rPr lang="en-US" sz="2400" b="1" smtClean="0"/>
              <a:t>May be monostotic (80-85%) or polystotic, with the monostotic more common in the jaws of the skull.</a:t>
            </a:r>
          </a:p>
          <a:p>
            <a:r>
              <a:rPr lang="en-US" sz="2400" b="1" smtClean="0"/>
              <a:t>Primarily  a disease of children and young adults and ocurs in males and females equally.</a:t>
            </a:r>
          </a:p>
          <a:p>
            <a:r>
              <a:rPr lang="en-US" sz="2400" b="1" smtClean="0"/>
              <a:t>The lesion is a painless and slow growing.</a:t>
            </a:r>
          </a:p>
          <a:p>
            <a:r>
              <a:rPr lang="en-US" sz="2400" b="1" smtClean="0"/>
              <a:t>Has a ground glass appearance radiographically with the borders blending imperceptibly into adjacent bone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435387" y="756795"/>
            <a:ext cx="328166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Fibrous Dysplasia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68497"/>
            <a:ext cx="8229600" cy="4057666"/>
          </a:xfr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Focal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cemento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-osseous dysplasia occurs predominately in females (90%) with a mean age of 38.  There is a predilection for the third to sixth decades.</a:t>
            </a:r>
          </a:p>
          <a:p>
            <a:pPr>
              <a:defRPr/>
            </a:pP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Radiographically, lesions are generally less than 1.5 cm and can be radiolucent to mixed.  Lesions tend to be well defined and have a border that is irregular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35387" y="756795"/>
            <a:ext cx="618150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Focal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Cemento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-Osseous Dysplasia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1502</Words>
  <Application>Microsoft Office PowerPoint</Application>
  <PresentationFormat>On-screen Show (4:3)</PresentationFormat>
  <Paragraphs>102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Times New Roman</vt:lpstr>
      <vt:lpstr>Calibri</vt:lpstr>
      <vt:lpstr>Monotype Corsiva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University of Iowa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wtjohnson</dc:creator>
  <cp:lastModifiedBy>Jill Forister</cp:lastModifiedBy>
  <cp:revision>105</cp:revision>
  <dcterms:created xsi:type="dcterms:W3CDTF">2009-02-11T14:57:33Z</dcterms:created>
  <dcterms:modified xsi:type="dcterms:W3CDTF">2012-01-24T18:25:34Z</dcterms:modified>
</cp:coreProperties>
</file>