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 id="2147483656" r:id="rId2"/>
  </p:sldMasterIdLst>
  <p:notesMasterIdLst>
    <p:notesMasterId r:id="rId77"/>
  </p:notesMasterIdLst>
  <p:handoutMasterIdLst>
    <p:handoutMasterId r:id="rId78"/>
  </p:handoutMasterIdLst>
  <p:sldIdLst>
    <p:sldId id="307" r:id="rId3"/>
    <p:sldId id="434" r:id="rId4"/>
    <p:sldId id="436" r:id="rId5"/>
    <p:sldId id="511" r:id="rId6"/>
    <p:sldId id="512" r:id="rId7"/>
    <p:sldId id="498" r:id="rId8"/>
    <p:sldId id="380" r:id="rId9"/>
    <p:sldId id="349" r:id="rId10"/>
    <p:sldId id="419" r:id="rId11"/>
    <p:sldId id="362" r:id="rId12"/>
    <p:sldId id="415" r:id="rId13"/>
    <p:sldId id="416" r:id="rId14"/>
    <p:sldId id="417" r:id="rId15"/>
    <p:sldId id="414" r:id="rId16"/>
    <p:sldId id="490" r:id="rId17"/>
    <p:sldId id="491" r:id="rId18"/>
    <p:sldId id="418" r:id="rId19"/>
    <p:sldId id="423" r:id="rId20"/>
    <p:sldId id="425" r:id="rId21"/>
    <p:sldId id="438" r:id="rId22"/>
    <p:sldId id="430" r:id="rId23"/>
    <p:sldId id="401" r:id="rId24"/>
    <p:sldId id="335" r:id="rId25"/>
    <p:sldId id="461" r:id="rId26"/>
    <p:sldId id="462" r:id="rId27"/>
    <p:sldId id="460" r:id="rId28"/>
    <p:sldId id="442" r:id="rId29"/>
    <p:sldId id="492" r:id="rId30"/>
    <p:sldId id="493" r:id="rId31"/>
    <p:sldId id="494" r:id="rId32"/>
    <p:sldId id="496" r:id="rId33"/>
    <p:sldId id="497" r:id="rId34"/>
    <p:sldId id="320" r:id="rId35"/>
    <p:sldId id="407" r:id="rId36"/>
    <p:sldId id="408" r:id="rId37"/>
    <p:sldId id="452" r:id="rId38"/>
    <p:sldId id="453" r:id="rId39"/>
    <p:sldId id="454" r:id="rId40"/>
    <p:sldId id="455" r:id="rId41"/>
    <p:sldId id="456" r:id="rId42"/>
    <p:sldId id="457" r:id="rId43"/>
    <p:sldId id="458" r:id="rId44"/>
    <p:sldId id="459" r:id="rId45"/>
    <p:sldId id="477" r:id="rId46"/>
    <p:sldId id="476" r:id="rId47"/>
    <p:sldId id="488" r:id="rId48"/>
    <p:sldId id="489" r:id="rId49"/>
    <p:sldId id="385" r:id="rId50"/>
    <p:sldId id="390" r:id="rId51"/>
    <p:sldId id="343" r:id="rId52"/>
    <p:sldId id="409" r:id="rId53"/>
    <p:sldId id="487" r:id="rId54"/>
    <p:sldId id="509" r:id="rId55"/>
    <p:sldId id="502" r:id="rId56"/>
    <p:sldId id="316" r:id="rId57"/>
    <p:sldId id="411" r:id="rId58"/>
    <p:sldId id="503" r:id="rId59"/>
    <p:sldId id="504" r:id="rId60"/>
    <p:sldId id="505" r:id="rId61"/>
    <p:sldId id="506" r:id="rId62"/>
    <p:sldId id="507" r:id="rId63"/>
    <p:sldId id="508" r:id="rId64"/>
    <p:sldId id="410" r:id="rId65"/>
    <p:sldId id="344" r:id="rId66"/>
    <p:sldId id="345" r:id="rId67"/>
    <p:sldId id="433" r:id="rId68"/>
    <p:sldId id="412" r:id="rId69"/>
    <p:sldId id="478" r:id="rId70"/>
    <p:sldId id="479" r:id="rId71"/>
    <p:sldId id="480" r:id="rId72"/>
    <p:sldId id="481" r:id="rId73"/>
    <p:sldId id="482" r:id="rId74"/>
    <p:sldId id="484" r:id="rId75"/>
    <p:sldId id="510"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3300"/>
    <a:srgbClr val="66FF33"/>
    <a:srgbClr val="FFFFCC"/>
    <a:srgbClr val="99CCFF"/>
    <a:srgbClr val="000000"/>
    <a:srgbClr val="FF0000"/>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ferSingleView="1">
    <p:restoredLeft sz="15620"/>
    <p:restoredTop sz="94660"/>
  </p:normalViewPr>
  <p:slideViewPr>
    <p:cSldViewPr>
      <p:cViewPr varScale="1">
        <p:scale>
          <a:sx n="88" d="100"/>
          <a:sy n="88" d="100"/>
        </p:scale>
        <p:origin x="-1925" y="-67"/>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p:scale>
          <a:sx n="150" d="100"/>
          <a:sy n="150" d="100"/>
        </p:scale>
        <p:origin x="514" y="-5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98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198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98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B62552C-03CB-483C-B9CF-CF1BEA921822}"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71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713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71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1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71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F24BB45-8FD6-4698-B2FE-81A4866DDC7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EA4980-961E-43C6-A617-7097F77F258C}" type="slidenum">
              <a:rPr lang="en-US"/>
              <a:pPr/>
              <a:t>7</a:t>
            </a:fld>
            <a:endParaRPr lang="en-US"/>
          </a:p>
        </p:txBody>
      </p:sp>
      <p:sp>
        <p:nvSpPr>
          <p:cNvPr id="460802" name="Rectangle 2"/>
          <p:cNvSpPr>
            <a:spLocks noRot="1" noChangeArrowheads="1" noTextEdit="1"/>
          </p:cNvSpPr>
          <p:nvPr>
            <p:ph type="sldImg"/>
          </p:nvPr>
        </p:nvSpPr>
        <p:spPr>
          <a:ln/>
        </p:spPr>
      </p:sp>
      <p:sp>
        <p:nvSpPr>
          <p:cNvPr id="460803" name="Rectangle 3"/>
          <p:cNvSpPr>
            <a:spLocks noGrp="1" noChangeArrowheads="1"/>
          </p:cNvSpPr>
          <p:nvPr>
            <p:ph type="body" idx="1"/>
          </p:nvPr>
        </p:nvSpPr>
        <p:spPr/>
        <p:txBody>
          <a:bodyPr/>
          <a:lstStyle/>
          <a:p>
            <a:r>
              <a:rPr lang="en-US"/>
              <a:t>Periapical lesion size in wild-type, anti- IL-6 antibody treated &amp; IL-6 knockout mice.  The periapical lesions were significantly larger in the anti- IL-6 antibody treated &amp; the IL-6 knockout mice.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1AF6B3-93B3-4C9C-98A3-08C675406A4A}" type="slidenum">
              <a:rPr lang="en-US"/>
              <a:pPr/>
              <a:t>41</a:t>
            </a:fld>
            <a:endParaRPr lang="en-US"/>
          </a:p>
        </p:txBody>
      </p:sp>
      <p:sp>
        <p:nvSpPr>
          <p:cNvPr id="608258" name="Rectangle 2"/>
          <p:cNvSpPr>
            <a:spLocks noRot="1" noChangeArrowheads="1" noTextEdit="1"/>
          </p:cNvSpPr>
          <p:nvPr>
            <p:ph type="sldImg"/>
          </p:nvPr>
        </p:nvSpPr>
        <p:spPr>
          <a:ln/>
        </p:spPr>
      </p:sp>
      <p:sp>
        <p:nvSpPr>
          <p:cNvPr id="608259" name="Rectangle 3"/>
          <p:cNvSpPr>
            <a:spLocks noGrp="1" noChangeArrowheads="1"/>
          </p:cNvSpPr>
          <p:nvPr>
            <p:ph type="body" idx="1"/>
          </p:nvPr>
        </p:nvSpPr>
        <p:spPr/>
        <p:txBody>
          <a:bodyPr/>
          <a:lstStyle/>
          <a:p>
            <a:r>
              <a:rPr lang="en-US"/>
              <a:t>Pulp exposure causes an increase in the pro-inflammatory cytokine IL-1 alpha, bone resorption &amp; periapical lesion formation.  IL-1 alpha levels were significantly higher with pulp exposures in anti- IL-6 antibody treated &amp; IL-6 knockout mice, than in the wild-type.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06113-A9E7-4DBD-BFAF-6AEA529A3DFF}" type="slidenum">
              <a:rPr lang="en-US"/>
              <a:pPr/>
              <a:t>42</a:t>
            </a:fld>
            <a:endParaRPr lang="en-US"/>
          </a:p>
        </p:txBody>
      </p:sp>
      <p:sp>
        <p:nvSpPr>
          <p:cNvPr id="610306" name="Rectangle 2"/>
          <p:cNvSpPr>
            <a:spLocks noRo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a:t>There was a progressive increase in radiographic size of the induced periapical lesions over 24 weeks.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57589-9EF0-4951-9F63-6B74FE318326}" type="slidenum">
              <a:rPr lang="en-US"/>
              <a:pPr/>
              <a:t>53</a:t>
            </a:fld>
            <a:endParaRPr lang="en-US"/>
          </a:p>
        </p:txBody>
      </p:sp>
      <p:sp>
        <p:nvSpPr>
          <p:cNvPr id="691202" name="Rectangle 2"/>
          <p:cNvSpPr>
            <a:spLocks noRot="1" noChangeArrowheads="1" noTextEdit="1"/>
          </p:cNvSpPr>
          <p:nvPr>
            <p:ph type="sldImg"/>
          </p:nvPr>
        </p:nvSpPr>
        <p:spPr>
          <a:ln/>
        </p:spPr>
      </p:sp>
      <p:sp>
        <p:nvSpPr>
          <p:cNvPr id="691203" name="Rectangle 3"/>
          <p:cNvSpPr>
            <a:spLocks noGrp="1" noChangeArrowheads="1"/>
          </p:cNvSpPr>
          <p:nvPr>
            <p:ph type="body" idx="1"/>
          </p:nvPr>
        </p:nvSpPr>
        <p:spPr/>
        <p:txBody>
          <a:bodyPr/>
          <a:lstStyle/>
          <a:p>
            <a:r>
              <a:rPr lang="en-US"/>
              <a:t>Actinomycosis Of the  Actinomyces  species described, all but  A. bovis, A. howellii  , and  A. hordeovulneris  are prevalent in the human oral cavity. They are often isolated in significant levels from dental plaque and calculus, as well as from the tongue, tonsils, and other soft tissues. Opportunistic infections may arise following traumatic injury and the introduction of contaminated debris into the tissues. Actinomycosis is a chronic, granulomatous, soft tissue infection with foci of abscesses and suppuration through draining sinuses. It is most common in the cervicofacial region  (Fig. 8-3)  , draining intraorally or through the skin of the face or neck. Actinomycosis can also affect the lower respiratory tract via aspiration or inhalation of contaminated material from the mouth and may occasionally affect the abdomen following surgical or accidental trauma</a:t>
            </a:r>
          </a:p>
          <a:p>
            <a:endParaRPr lang="en-US"/>
          </a:p>
          <a:p>
            <a:r>
              <a:rPr lang="en-US"/>
              <a:t>Actinomycosis lesions often contain a mixed microbiota. By far, the most common species is  A. israelii  , but some lesions yield  A. naeslundii, A. viscosus  , or  Arachnia propionica. Actinomyces bovis  causes similar infections in cattle. Along with anaerobic streptococci, gram-negative bacteria have been isolated from mixed actinomycotic lesions; the most common are pigmented gram-negative anaerobic rods and  Actinobacillus actinomycetemcomitans  —this significant periodontal pathogen was named for its actinomycosis association! The relative contribution of the individual species to pathogenicity of mixed actinomycosis infections has not been clearly established, but their common colonization of teeth and  periodontal pockets suggests an intraoral reservoir for infecting other tissues. It should not be surprising that trauma to the teeth or jaws and bite wounds are often the opportunistic events predisposing to actinomycosis. Treatment of actinomycosis is often difficult and protracted because the mixed flora massed in the center of the "sulfur granules" is relatively protected from host defenses. Surgical excision and drainage is usually required, as well as extended antibiotic therapy, usually with drugs in the penicillin family. </a:t>
            </a:r>
          </a:p>
          <a:p>
            <a:endParaRPr lang="en-US"/>
          </a:p>
          <a:p>
            <a:r>
              <a:rPr lang="en-US"/>
              <a:t>Periapical ActinomycosisActinomycosis is a chronic, granulomatous, infectious disease in man and animals that is caused by the genera Actinomyces and Propionibacterium.164 The causative agent of bovine actinomycosis, Actinomyces bovis, was the first species to be identified.99 The disease in cattle, known as "lumpy jaw" or "big head disease," is characterized by extensive bone rarefaction, swelling of the jaw suppuration, and fistulation. The causative agents were described as nonacid-fast, nonmotile, gram-positive organisms, revealing characteristic branching filaments that end in clubs or hyphae. Because of the morphologic appearance, these organisms were considered fungi and the taxonomy of Actinomyces remained controversial for more than a century. The intertwining, filamentous colonies are often called "sulphur granules," because of their appearance as yellow specks in exudate. On careful crushing, the tiny clumps of branching microorganisms with radiating filaments in pus give a "starburst appearance" that prompted Harz99 to coin the name Actinomyces, or "ray fungus." Four years later Actinomyces israelii was isolated from humans in pure culture. Then it was characterized and its pathogenicity in animals demonstrated.328 Many researchers, nevertheless, considered the human and bovine isolates as identical. However, A. bovis and A. israelii are now classified as two distinct bacterial species, and in natural infections the former is restricted to animals and the later to humans.Human actinomycosis is clinically divided into cervicofacial, thoracic, and abdominal forms. About 60% of the cases occur in the cervicofacial region, 20% in the abdomen, and 15% in the thorax.124,208 The most species isolated from humans is A. israelii,328 which is followed by Propionibacterium propionicum,41Actinomyces naeslundii,298Actinomyces viscosus,111 and Actinomyces odontolyticus16 (in descending order).Periapical actinomycosis (Fig. 12-16) is a cervicofacial form of actinomycosis. The endodontic infections are generally a sequel to caries. A. israelii is commensal of the oral cavity and can be isolated from tonsils, dental plaque, periodontal pockets, and carious lesions.283 Most of the publications on periapical actinomycosis are case reports and have been reviewed.*13 Although periapical actinomycosis is considered to be rare,194 it may not be so infrequent.116,178,232 The data on the frequency of periapical actinomycosis among apical periodontitis lesions is scarce. A microbiologic control study revealed actinomycotic involvement in 2 of the 79 endodontically treated cases.44 A histologic analysis showed the presence of characteristic actinomycotic colonies (see Fig. 12-16, A) in 2 of the 45 investigated lesions.194 Identification of the species involved (and cause of infection) can be established only through laboratory culturing of the organisms283 and by experimental induction of the lesion in susceptible animals.79 However, the strict growth requirements of A. israelii make isolation in pure culture difficult. Therefore a laboratory diagnosis is generally reached on the basis of histologic demonstration of typical colonies194 and by specific immunohistochemical staining of such colonies.94,283 The characteristic light microscopic feature of an actinomycotic colony is the presence of an intensely dark staining, gram- and PAS-positive core, with radiating peripheral filaments (see Fig. 12-16, A) that gives the typical "star burst" or "ray fungus" appearance.Ultrastructurally79,194 the center of the colony consists of a dense aggregation of branching filamentous organisms held together by an extracellular matrix (see Fig. 12-16, B). Several layers of PMN usually surround an actinomycotic colony.Because of the ability of certain actinomycotic organisms to establish extraradicularly (see Fig. 12-16) to perpetuate the inflammation at the periapex (even after proper root canal treatment), periapical actinomycosis is of special importance in endodontics.93,94,194,252,283 A. israelii and P. proprionicum are the most consistently isolated and characterized microorganisms from the periapical tissue of teeth that did not respond to proper conventional endodontic treatment.93,252 A. israelii has been specifically implicated in periapical actinomycosis.204,283 The biologic properties that enable these bacteria to establish in the periapical tissues are not fully understood, but they appear to involve the ability to build cohesive colonies (see Fig. 12-16) that enables them to escape the host defense system.79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3F163-0061-4366-ACBF-21DAEF1E49E1}" type="slidenum">
              <a:rPr lang="en-US"/>
              <a:pPr/>
              <a:t>54</a:t>
            </a:fld>
            <a:endParaRPr lang="en-US"/>
          </a:p>
        </p:txBody>
      </p:sp>
      <p:sp>
        <p:nvSpPr>
          <p:cNvPr id="680962" name="Rectangle 2"/>
          <p:cNvSpPr>
            <a:spLocks noRot="1" noChangeArrowheads="1" noTextEdit="1"/>
          </p:cNvSpPr>
          <p:nvPr>
            <p:ph type="sldImg"/>
          </p:nvPr>
        </p:nvSpPr>
        <p:spPr>
          <a:ln/>
        </p:spPr>
      </p:sp>
      <p:sp>
        <p:nvSpPr>
          <p:cNvPr id="680963" name="Rectangle 3"/>
          <p:cNvSpPr>
            <a:spLocks noGrp="1" noChangeArrowheads="1"/>
          </p:cNvSpPr>
          <p:nvPr>
            <p:ph type="body" idx="1"/>
          </p:nvPr>
        </p:nvSpPr>
        <p:spPr/>
        <p:txBody>
          <a:bodyPr/>
          <a:lstStyle/>
          <a:p>
            <a:r>
              <a:rPr lang="en-US"/>
              <a:t>myonecrosis 2nd to group A streptococci, beta hemolytic strep  no pus flesh eating Streptococcus pyogenes</a:t>
            </a:r>
          </a:p>
          <a:p>
            <a:endParaRPr lang="en-US"/>
          </a:p>
          <a:p>
            <a:r>
              <a:rPr lang="en-US"/>
              <a:t>The most common infection due to β-hemolytic streptococci is streptococcal sore throat</a:t>
            </a:r>
          </a:p>
          <a:p>
            <a:endParaRPr lang="en-US"/>
          </a:p>
          <a:p>
            <a:r>
              <a:rPr lang="en-US"/>
              <a:t>Streptococcus pyogenes:Most streptococci that contain the group A antigen are S pyogenes. They are β-hemolytic. S pyogenes is the main human pathogen associated with local or systemic invasion and poststreptococcal immunologic disorders. S pyogenes typically produces large (1 cm in diameter) zones of β hemolysis around colonies greater than 0.5 mm in diameter. They are PYR-positive (hydrolysis of L-pyrrolidonyl-2-naphthylamide) and usually are susceptible to bacitracin.</a:t>
            </a:r>
          </a:p>
          <a:p>
            <a:endParaRPr lang="en-US"/>
          </a:p>
          <a:p>
            <a:r>
              <a:rPr lang="en-US"/>
              <a:t>This is infection of the subcutaneous tissues and fascia. There is extensive and very rapidly spreading necrosis of the skin and subcutaneous tissues. Bacteria other than group A streptococci can also cause necrotizing fasciitis. The group A streptococci that cause necrotizing fasciitis have sometimes been termed “flesh-eating bacteria.”</a:t>
            </a:r>
          </a:p>
          <a:p>
            <a:endParaRPr lang="en-US"/>
          </a:p>
          <a:p>
            <a:r>
              <a:rPr lang="en-US"/>
              <a:t>Necrotizing fasciitisNecrotizing fasciitis is a rapidly progressing infection involving the full thickness of the skin down to the fascial planes, causing extensive necrosis and tissue loss. The skin looks initially normal, but the infection spreads surreptitiously along the fascial planes, destroying the blood supply to the skin, which discolours and becomes necrotic within hours (hence the tabloid term ‘flesh-eating bacteria’). The patient is severely ill with toxaemia and shock, and may die within 24 hours. Formerly called ‘streptococcal gangrene’, it can be caused by a mixed flora comprising staphylococci, strict anaerobes and Enterobacteriaceae; the major offending organism is Streptococcus pyogenes. Management entails excision of skin, antibiotics and supportive therapy.</a:t>
            </a:r>
          </a:p>
          <a:p>
            <a:endParaRPr lang="en-US"/>
          </a:p>
          <a:p>
            <a:r>
              <a:rPr lang="en-US"/>
              <a:t>•Necrotizing fasciitis is the term given to rapidly progressing infection involving the full thickness of the skin including the fascial planes, causing extensive necrosis, tissue loss, toxaemia and shock</a:t>
            </a:r>
          </a:p>
          <a:p>
            <a:endParaRPr lang="en-US"/>
          </a:p>
          <a:p>
            <a:r>
              <a:rPr lang="en-US"/>
              <a:t>Hemolytic streptococci can be divided into serologic groups (A–H, K–U), and certain groups can be subdivided into types. Several antigenic substances are found: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E2113-2D1F-4AE2-A53E-38398AFE574C}" type="slidenum">
              <a:rPr lang="en-US"/>
              <a:pPr/>
              <a:t>69</a:t>
            </a:fld>
            <a:endParaRPr lang="en-US"/>
          </a:p>
        </p:txBody>
      </p:sp>
      <p:sp>
        <p:nvSpPr>
          <p:cNvPr id="650242" name="Rectangle 2"/>
          <p:cNvSpPr>
            <a:spLocks noRot="1" noChangeArrowheads="1" noTextEdit="1"/>
          </p:cNvSpPr>
          <p:nvPr>
            <p:ph type="sldImg"/>
          </p:nvPr>
        </p:nvSpPr>
        <p:spPr>
          <a:ln/>
        </p:spPr>
      </p:sp>
      <p:sp>
        <p:nvSpPr>
          <p:cNvPr id="650243" name="Rectangle 3"/>
          <p:cNvSpPr>
            <a:spLocks noGrp="1" noChangeArrowheads="1"/>
          </p:cNvSpPr>
          <p:nvPr>
            <p:ph type="body" idx="1"/>
          </p:nvPr>
        </p:nvSpPr>
        <p:spPr/>
        <p:txBody>
          <a:bodyPr/>
          <a:lstStyle/>
          <a:p>
            <a:r>
              <a:rPr lang="en-US"/>
              <a:t>This jaw cyst arises from remnants of the dental lamina and is defined by its histologic appearance. It frequently appears as a primordial cyst when a tooth (e.g., third molar) fails to develop. It is seen mostly in the second and third decades, more often in men. Often it is asymptomatic. Radiographically, it can be unilocular but is more often multilocular. The margins are radiopaque and scalloped and may demonstrate bony expansion. Internally some septa and a cloudy lumen (representing desquamated keratin) are seen. Histologically, the cystic epithelium is uniform, 8 to 10 cell layers thick, and parakeratinized. After excision, recurrence is up to 50% within 10 years.</a:t>
            </a:r>
          </a:p>
          <a:p>
            <a:endParaRPr lang="en-US"/>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10265-94E7-4A19-B255-09D11919CF39}" type="slidenum">
              <a:rPr lang="en-US"/>
              <a:pPr/>
              <a:t>70</a:t>
            </a:fld>
            <a:endParaRPr lang="en-US"/>
          </a:p>
        </p:txBody>
      </p:sp>
      <p:sp>
        <p:nvSpPr>
          <p:cNvPr id="652290" name="Rectangle 2"/>
          <p:cNvSpPr>
            <a:spLocks noRot="1" noChangeArrowheads="1" noTextEdit="1"/>
          </p:cNvSpPr>
          <p:nvPr>
            <p:ph type="sldImg"/>
          </p:nvPr>
        </p:nvSpPr>
        <p:spPr>
          <a:ln/>
        </p:spPr>
      </p:sp>
      <p:sp>
        <p:nvSpPr>
          <p:cNvPr id="652291" name="Rectangle 3"/>
          <p:cNvSpPr>
            <a:spLocks noGrp="1" noChangeArrowheads="1"/>
          </p:cNvSpPr>
          <p:nvPr>
            <p:ph type="body" idx="1"/>
          </p:nvPr>
        </p:nvSpPr>
        <p:spPr/>
        <p:txBody>
          <a:bodyPr/>
          <a:lstStyle/>
          <a:p>
            <a:r>
              <a:rPr lang="en-US"/>
              <a:t>This jaw cyst arises from remnants of the dental lamina and is defined by its histologic appearance. It frequently appears as a primordial cyst when a tooth (e.g., third molar) fails to develop. It is seen mostly in the second and third decades, more often in men. Often it is asymptomatic. Radiographically, it can be unilocular but is more often multilocular. The margins are radiopaque and scalloped and may demonstrate bony expansion. Internally some septa and a cloudy lumen (representing desquamated keratin) are seen. Histologically, the cystic epithelium is uniform, 8 to 10 cell layers thick, and parakeratinized. After excision, recurrence is up to 50% within 10 years.</a:t>
            </a:r>
          </a:p>
          <a:p>
            <a:endParaRPr lang="en-US"/>
          </a:p>
          <a:p>
            <a:r>
              <a:rPr lang="en-US"/>
              <a:t>Clinical Features. OKCs are relatively common jaw cysts (Box 10-4;  Figure 10-24  and  Figure 10-25  ). They occur at any age and have a peak incidence within the second and third decades. Lesions found in children are often reflective of multiple OKCs as a component of NBCCS. OKCs represent 5% to 15% of all odontogenic cysts. Approximately 5% of patients with OKCs have multiple cysts (  Figure 10-26  ), and another 5% have NBCCS (  Figure 10-27  ). OKCs are found in the mandible in approximately a 2-to-1 ratio. In the mandible the posterior portion of the body and the ramus region are most commonly affected, and in the maxilla the third molar area is most commonly affected (  Figure 10-28  and  Figure 10-29  ). Radiographically, an OKC characteristically presents as a well-circumscribed radiolucency with smooth  radiopaque margins. Multilocularity is often present and tends to be seen more commonly in larger lesions. Most lesions, however, are unilocular, with as many as 40% noted adjacent to the crown of an unerupted tooth (dentigerous cyst presentation). Approximately 30% of maxillary and 50% of mandibular lesions produce buccal expansion. Mandibular lingual enlargement is occasionally seen. </a:t>
            </a:r>
          </a:p>
          <a:p>
            <a:endParaRPr lang="en-US"/>
          </a:p>
          <a:p>
            <a:r>
              <a:rPr lang="en-US"/>
              <a:t>Treatment and Prognosis. Surgical excision with peripheral osseous curettage or ostectomy is the preferred method of management. This more aggressive approach for a cystic lesion is justified because of the high recurrence rate associated with OKCs. Some have also advocated the use of chemical cauterization of the cyst using Carnoy's solution (biologic fixative). In selected cases of large OKCs, marsupialization to permit cyst shrinkage, followed by enucleation, may be an attractive alternative. </a:t>
            </a:r>
          </a:p>
          <a:p>
            <a:endParaRPr lang="en-US"/>
          </a:p>
          <a:p>
            <a:endParaRPr lang="en-US"/>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A71160-B5CF-4B1A-88A8-B3FAA3B58C00}" type="slidenum">
              <a:rPr lang="en-US"/>
              <a:pPr/>
              <a:t>72</a:t>
            </a:fld>
            <a:endParaRPr lang="en-US"/>
          </a:p>
        </p:txBody>
      </p:sp>
      <p:sp>
        <p:nvSpPr>
          <p:cNvPr id="655362" name="Rectangle 2"/>
          <p:cNvSpPr>
            <a:spLocks noRot="1" noChangeArrowheads="1" noTextEdit="1"/>
          </p:cNvSpPr>
          <p:nvPr>
            <p:ph type="sldImg"/>
          </p:nvPr>
        </p:nvSpPr>
        <p:spPr>
          <a:ln/>
        </p:spPr>
      </p:sp>
      <p:sp>
        <p:nvSpPr>
          <p:cNvPr id="655363" name="Rectangle 3"/>
          <p:cNvSpPr>
            <a:spLocks noGrp="1" noChangeArrowheads="1"/>
          </p:cNvSpPr>
          <p:nvPr>
            <p:ph type="body" idx="1"/>
          </p:nvPr>
        </p:nvSpPr>
        <p:spPr/>
        <p:txBody>
          <a:bodyPr/>
          <a:lstStyle/>
          <a:p>
            <a:r>
              <a:rPr lang="en-US"/>
              <a:t>This jaw cyst arises from remnants of the dental lamina and is defined by its histologic appearance. It frequently appears as a primordial cyst when a tooth (e.g., third molar) fails to develop. It is seen mostly in the second and third decades, more often in men. Often it is asymptomatic. Radiographically, it can be unilocular but is more often multilocular. The margins are radiopaque and scalloped and may demonstrate bony expansion. Internally some septa and a cloudy lumen (representing desquamated keratin) are seen. Histologically, the cystic epithelium is uniform, 8 to 10 cell layers thick, and parakeratinized. After excision, recurrence is up to 50% within 10 years.</a:t>
            </a:r>
          </a:p>
          <a:p>
            <a:endParaRPr lang="en-US"/>
          </a:p>
          <a:p>
            <a:r>
              <a:rPr lang="en-US"/>
              <a:t>Clinical Features. OKCs are relatively common jaw cysts (Box 10-4;  Figure 10-24  and  Figure 10-25  ). They occur at any age and have a peak incidence within the second and third decades. Lesions found in children are often reflective of multiple OKCs as a component of NBCCS. OKCs represent 5% to 15% of all odontogenic cysts. Approximately 5% of patients with OKCs have multiple cysts (  Figure 10-26  ), and another 5% have NBCCS (  Figure 10-27  ). OKCs are found in the mandible in approximately a 2-to-1 ratio. In the mandible the posterior portion of the body and the ramus region are most commonly affected, and in the maxilla the third molar area is most commonly affected (  Figure 10-28  and  Figure 10-29  ). Radiographically, an OKC characteristically presents as a well-circumscribed radiolucency with smooth  radiopaque margins. Multilocularity is often present and tends to be seen more commonly in larger lesions. Most lesions, however, are unilocular, with as many as 40% noted adjacent to the crown of an unerupted tooth (dentigerous cyst presentation). Approximately 30% of maxillary and 50% of mandibular lesions produce buccal expansion. Mandibular lingual enlargement is occasionally seen. </a:t>
            </a:r>
          </a:p>
          <a:p>
            <a:endParaRPr lang="en-US"/>
          </a:p>
          <a:p>
            <a:r>
              <a:rPr lang="en-US"/>
              <a:t>Treatment and Prognosis. Surgical excision with peripheral osseous curettage or ostectomy is the preferred method of management. This more aggressive approach for a cystic lesion is justified because of the high recurrence rate associated with OKCs. Some have also advocated the use of chemical cauterization of the cyst using Carnoy's solution (biologic fixative). In selected cases of large OKCs, marsupialization to permit cyst shrinkage, followed by enucleation, may be an attractive alternative. </a:t>
            </a:r>
          </a:p>
          <a:p>
            <a:endParaRPr lang="en-US"/>
          </a:p>
          <a:p>
            <a:endParaRPr lang="en-US"/>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1A8CC-F832-4322-B6F2-7A65E8DF07AC}" type="slidenum">
              <a:rPr lang="en-US"/>
              <a:pPr/>
              <a:t>73</a:t>
            </a:fld>
            <a:endParaRPr lang="en-US"/>
          </a:p>
        </p:txBody>
      </p:sp>
      <p:sp>
        <p:nvSpPr>
          <p:cNvPr id="658434" name="Rectangle 2"/>
          <p:cNvSpPr>
            <a:spLocks noRot="1" noChangeArrowheads="1" noTextEdit="1"/>
          </p:cNvSpPr>
          <p:nvPr>
            <p:ph type="sldImg"/>
          </p:nvPr>
        </p:nvSpPr>
        <p:spPr>
          <a:ln/>
        </p:spPr>
      </p:sp>
      <p:sp>
        <p:nvSpPr>
          <p:cNvPr id="658435" name="Rectangle 3"/>
          <p:cNvSpPr>
            <a:spLocks noGrp="1" noChangeArrowheads="1"/>
          </p:cNvSpPr>
          <p:nvPr>
            <p:ph type="body" idx="1"/>
          </p:nvPr>
        </p:nvSpPr>
        <p:spPr/>
        <p:txBody>
          <a:bodyPr/>
          <a:lstStyle/>
          <a:p>
            <a:pPr>
              <a:spcBef>
                <a:spcPct val="0"/>
              </a:spcBef>
            </a:pPr>
            <a:r>
              <a:rPr lang="en-US">
                <a:solidFill>
                  <a:srgbClr val="FFFF00"/>
                </a:solidFill>
              </a:rPr>
              <a:t>Pt had palatal and buccal swelling, sinus tract, had CT scan by ENT MD, was told probably needed hemi-maxilloectomy.  He fell off a cliff a 3 years earlier, #7 necrotic, did non-surgical RCT, 6 mo recall.</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996A8-277F-4E92-A01F-E5E0C319A2A2}" type="slidenum">
              <a:rPr lang="en-US"/>
              <a:pPr/>
              <a:t>23</a:t>
            </a:fld>
            <a:endParaRPr lang="en-US"/>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a:t>Periapical lesion size in wild-type, anti- IL-6 antibody treated &amp; IL-6 knockout mice.  The periapical lesions were significantly larger in the anti- IL-6 antibody treated &amp; the IL-6 knockout mice.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E7C5E-C3C3-4E05-A9E7-DB59E6AF22B8}" type="slidenum">
              <a:rPr lang="en-US"/>
              <a:pPr/>
              <a:t>24</a:t>
            </a:fld>
            <a:endParaRPr lang="en-US"/>
          </a:p>
        </p:txBody>
      </p:sp>
      <p:sp>
        <p:nvSpPr>
          <p:cNvPr id="615426" name="Rectangle 2"/>
          <p:cNvSpPr>
            <a:spLocks noRot="1" noChangeArrowheads="1" noTextEdit="1"/>
          </p:cNvSpPr>
          <p:nvPr>
            <p:ph type="sldImg"/>
          </p:nvPr>
        </p:nvSpPr>
        <p:spPr>
          <a:ln/>
        </p:spPr>
      </p:sp>
      <p:sp>
        <p:nvSpPr>
          <p:cNvPr id="615427" name="Rectangle 3"/>
          <p:cNvSpPr>
            <a:spLocks noGrp="1" noChangeArrowheads="1"/>
          </p:cNvSpPr>
          <p:nvPr>
            <p:ph type="body" idx="1"/>
          </p:nvPr>
        </p:nvSpPr>
        <p:spPr/>
        <p:txBody>
          <a:bodyPr/>
          <a:lstStyle/>
          <a:p>
            <a:r>
              <a:rPr lang="en-US"/>
              <a:t>There was a progressive increase in radiographic size of the induced periapical lesions over 24 weeks.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84AE15-4E8D-4159-8D91-33243E856692}" type="slidenum">
              <a:rPr lang="en-US"/>
              <a:pPr/>
              <a:t>25</a:t>
            </a:fld>
            <a:endParaRPr lang="en-US"/>
          </a:p>
        </p:txBody>
      </p:sp>
      <p:sp>
        <p:nvSpPr>
          <p:cNvPr id="617474" name="Rectangle 2"/>
          <p:cNvSpPr>
            <a:spLocks noRot="1" noChangeArrowheads="1" noTextEdit="1"/>
          </p:cNvSpPr>
          <p:nvPr>
            <p:ph type="sldImg"/>
          </p:nvPr>
        </p:nvSpPr>
        <p:spPr>
          <a:ln/>
        </p:spPr>
      </p:sp>
      <p:sp>
        <p:nvSpPr>
          <p:cNvPr id="617475" name="Rectangle 3"/>
          <p:cNvSpPr>
            <a:spLocks noGrp="1" noChangeArrowheads="1"/>
          </p:cNvSpPr>
          <p:nvPr>
            <p:ph type="body" idx="1"/>
          </p:nvPr>
        </p:nvSpPr>
        <p:spPr/>
        <p:txBody>
          <a:bodyPr/>
          <a:lstStyle/>
          <a:p>
            <a:r>
              <a:rPr lang="en-US"/>
              <a:t>There was a progressive increase in radiographic size of the induced periapical lesions over 24 weeks.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71DB2A-396E-430B-9D4B-A2CBBFE3BB9F}" type="slidenum">
              <a:rPr lang="en-US"/>
              <a:pPr/>
              <a:t>26</a:t>
            </a:fld>
            <a:endParaRPr lang="en-US"/>
          </a:p>
        </p:txBody>
      </p:sp>
      <p:sp>
        <p:nvSpPr>
          <p:cNvPr id="613378" name="Rectangle 2"/>
          <p:cNvSpPr>
            <a:spLocks noRot="1" noChangeArrowheads="1" noTextEdit="1"/>
          </p:cNvSpPr>
          <p:nvPr>
            <p:ph type="sldImg"/>
          </p:nvPr>
        </p:nvSpPr>
        <p:spPr>
          <a:ln/>
        </p:spPr>
      </p:sp>
      <p:sp>
        <p:nvSpPr>
          <p:cNvPr id="613379" name="Rectangle 3"/>
          <p:cNvSpPr>
            <a:spLocks noGrp="1" noChangeArrowheads="1"/>
          </p:cNvSpPr>
          <p:nvPr>
            <p:ph type="body" idx="1"/>
          </p:nvPr>
        </p:nvSpPr>
        <p:spPr/>
        <p:txBody>
          <a:bodyPr/>
          <a:lstStyle/>
          <a:p>
            <a:r>
              <a:rPr lang="en-US"/>
              <a:t>There was a progressive increase in radiographic size of the induced periapical lesions over 24 weeks.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8CA14F-022C-4090-AB10-D5D9EE3B68C3}" type="slidenum">
              <a:rPr lang="en-US"/>
              <a:pPr/>
              <a:t>33</a:t>
            </a:fld>
            <a:endParaRPr lang="en-US"/>
          </a:p>
        </p:txBody>
      </p:sp>
      <p:sp>
        <p:nvSpPr>
          <p:cNvPr id="278530" name="Rectangle 2"/>
          <p:cNvSpPr>
            <a:spLocks noRo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a:t>After RCT, there was no change in lesion size during the following 12 week period.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5C6E2-9171-4CDC-AB19-103D6EC204E4}" type="slidenum">
              <a:rPr lang="en-US"/>
              <a:pPr/>
              <a:t>36</a:t>
            </a:fld>
            <a:endParaRPr lang="en-US"/>
          </a:p>
        </p:txBody>
      </p:sp>
      <p:sp>
        <p:nvSpPr>
          <p:cNvPr id="600066" name="Rectangle 2"/>
          <p:cNvSpPr>
            <a:spLocks noRo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t>Micro-CT images of PA lesion formation in wild-type (A, C) &amp; IL-6 knockout (B, D) mice.  The intact molars (A, B) serve as controls.  The periapical lesions were larger in the IL-6 knockouts (IL-6 deficient) mice.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72CA1-0C6B-4EA7-BAAC-0B4650D9AFB4}" type="slidenum">
              <a:rPr lang="en-US"/>
              <a:pPr/>
              <a:t>37</a:t>
            </a:fld>
            <a:endParaRPr lang="en-US"/>
          </a:p>
        </p:txBody>
      </p:sp>
      <p:sp>
        <p:nvSpPr>
          <p:cNvPr id="602114" name="Rectangle 2"/>
          <p:cNvSpPr>
            <a:spLocks noRo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a:t>Pulp exposure causes an increase in the pro-inflammatory cytokine IL-1 alpha, bone resorption &amp; periapical lesion formation.  IL-1 alpha levels were significantly higher with pulp exposures in anti- IL-6 antibody treated &amp; IL-6 knockout mice, than in the wild-type.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DAB2E-A2AE-4090-A52F-CAD5DCB0662D}" type="slidenum">
              <a:rPr lang="en-US"/>
              <a:pPr/>
              <a:t>40</a:t>
            </a:fld>
            <a:endParaRPr lang="en-US"/>
          </a:p>
        </p:txBody>
      </p:sp>
      <p:sp>
        <p:nvSpPr>
          <p:cNvPr id="606210" name="Rectangle 2"/>
          <p:cNvSpPr>
            <a:spLocks noRot="1" noChangeArrowheads="1" noTextEdit="1"/>
          </p:cNvSpPr>
          <p:nvPr>
            <p:ph type="sldImg"/>
          </p:nvPr>
        </p:nvSpPr>
        <p:spPr>
          <a:ln/>
        </p:spPr>
      </p:sp>
      <p:sp>
        <p:nvSpPr>
          <p:cNvPr id="606211" name="Rectangle 3"/>
          <p:cNvSpPr>
            <a:spLocks noGrp="1" noChangeArrowheads="1"/>
          </p:cNvSpPr>
          <p:nvPr>
            <p:ph type="body" idx="1"/>
          </p:nvPr>
        </p:nvSpPr>
        <p:spPr/>
        <p:txBody>
          <a:bodyPr/>
          <a:lstStyle/>
          <a:p>
            <a:r>
              <a:rPr lang="en-US"/>
              <a:t>Micro-CT images of PA lesion formation in wild-type (A, C) &amp; IL-6 knockout (B, D) mice.  The intact molars (A, B) serve as controls.  The periapical lesions were larger in the IL-6 knockouts (IL-6 deficient) mice.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1DB9BA-8F96-4B74-AA90-69C3F521DE71}"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BF096B-B56C-45C4-B4E6-B96937BE6C3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1D4DB1-B298-4E5F-8430-779B325FAFE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2D1C403-7948-48EA-9BC5-35C47F2FCBBF}"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7DBACC1-5DCD-4992-8A55-B75EF38E2F92}"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3510A34-2D45-4D70-885C-AE4EE869E8D6}"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FF14498-491B-48E2-A638-575524F6F61F}"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09C11AA-18BB-44E4-80C6-7F70D8F086F1}"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2E88642-2F2E-4EC1-8BB4-F94716864A17}"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F119869-43AA-438C-8FAE-E0C989473D14}"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9279CE-AAAE-4AB2-823F-1A309AFA883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DDB067-C193-40BE-B886-5AD6715169F7}"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CA78BA5-3F95-4569-A4D5-3AFDE30FDD6D}"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EF253B-B36C-4289-BB81-F65FCAC1C07C}"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A915D2-2012-4EA2-A5F7-621BE4316849}"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62C8211-DE60-4FF2-9E52-ED1001F22E88}"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1017A14-B37E-4AD3-97E5-38B60D7852E4}"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8B18D9B-5387-42BD-9EAA-B507494AFB87}"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C4860F-D979-44B4-998F-BC076DDB9C06}"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F6FBF8-D763-4780-9E25-B9ECABFB0D19}"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6950FD-0EAC-4A58-B233-A84859C80958}"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BC8BC9-DC84-4FF2-A05D-F6EAD908428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1749A1-E6B0-45CA-84B2-2097E345BAF9}"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31A9903-392D-4F61-9690-748869B2808B}"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2EBD8CC-29C0-4D33-8A73-D318B8D0F9AF}"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65F846D-EE54-4E1E-9010-E354ED7CD859}"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DA12993-C0BE-4A7F-B39C-E0743D4B8B9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769BF04-1A00-4B53-8FC5-F220BA48BBBF}"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0C2EF6A-BB74-414F-97B4-083F9D2616E1}"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73A120B-24FF-419A-BDDD-39E6C5E0709E}"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C65A580-82C8-44C2-A166-B5CEEC5DA612}"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6074EC-9D58-4693-915A-91D81E0B9494}"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2B8D6E-D14E-4028-BD42-4C58E34B322E}"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89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861BD29-804C-46E8-8364-D46D9B0A5C2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79" r:id="rId12"/>
    <p:sldLayoutId id="2147483680" r:id="rId13"/>
    <p:sldLayoutId id="2147483682" r:id="rId14"/>
    <p:sldLayoutId id="2147483683" r:id="rId15"/>
    <p:sldLayoutId id="2147483685" r:id="rId16"/>
    <p:sldLayoutId id="2147483688" r:id="rId17"/>
    <p:sldLayoutId id="2147483689" r:id="rId18"/>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22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2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422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422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506BB63-6A49-440F-8C79-3D2A2E13676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1" r:id="rId12"/>
    <p:sldLayoutId id="2147483684" r:id="rId13"/>
    <p:sldLayoutId id="2147483686" r:id="rId14"/>
    <p:sldLayoutId id="2147483687"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9.xml"/><Relationship Id="rId1" Type="http://schemas.openxmlformats.org/officeDocument/2006/relationships/video" Target="file:///C:\Documents%20and%20Settings\hperinpa.FPFYK11\My%20Documents\AAE%202004\Presentation\PUTNAM.av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9.xml"/><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9.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9.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9.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9.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97.jpeg"/><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685800" y="2111375"/>
            <a:ext cx="7772400" cy="1470025"/>
          </a:xfrm>
        </p:spPr>
        <p:txBody>
          <a:bodyPr/>
          <a:lstStyle/>
          <a:p>
            <a:r>
              <a:rPr lang="en-US" sz="6600" b="1"/>
              <a:t>Periapical Healing</a:t>
            </a:r>
            <a:endParaRPr lang="en-US" sz="6600"/>
          </a:p>
        </p:txBody>
      </p:sp>
      <p:sp>
        <p:nvSpPr>
          <p:cNvPr id="239619" name="Rectangle 3"/>
          <p:cNvSpPr>
            <a:spLocks noGrp="1" noChangeArrowheads="1"/>
          </p:cNvSpPr>
          <p:nvPr>
            <p:ph type="subTitle" idx="1"/>
          </p:nvPr>
        </p:nvSpPr>
        <p:spPr>
          <a:xfrm>
            <a:off x="457200" y="4267200"/>
            <a:ext cx="8229600" cy="1981200"/>
          </a:xfrm>
        </p:spPr>
        <p:txBody>
          <a:bodyPr/>
          <a:lstStyle/>
          <a:p>
            <a:pPr algn="l"/>
            <a:r>
              <a:rPr lang="en-US">
                <a:latin typeface="Comic Sans MS" pitchFamily="66" charset="0"/>
              </a:rPr>
              <a:t>Hiran Perinpanayagam, DDS, MS, PhD</a:t>
            </a:r>
          </a:p>
          <a:p>
            <a:r>
              <a:rPr lang="en-US">
                <a:latin typeface="Comic Sans MS" pitchFamily="66" charset="0"/>
              </a:rPr>
              <a:t>&amp;</a:t>
            </a:r>
          </a:p>
          <a:p>
            <a:pPr algn="r"/>
            <a:r>
              <a:rPr lang="en-US">
                <a:latin typeface="Comic Sans MS" pitchFamily="66" charset="0"/>
              </a:rPr>
              <a:t>Eugene A. Pantera Jr., DDS, MS</a:t>
            </a:r>
          </a:p>
        </p:txBody>
      </p:sp>
      <p:pic>
        <p:nvPicPr>
          <p:cNvPr id="239621" name="Picture 5" descr="UB%20Logo"/>
          <p:cNvPicPr>
            <a:picLocks noChangeAspect="1" noChangeArrowheads="1"/>
          </p:cNvPicPr>
          <p:nvPr/>
        </p:nvPicPr>
        <p:blipFill>
          <a:blip r:embed="rId2" cstate="print"/>
          <a:srcRect/>
          <a:stretch>
            <a:fillRect/>
          </a:stretch>
        </p:blipFill>
        <p:spPr bwMode="auto">
          <a:xfrm>
            <a:off x="457200" y="457200"/>
            <a:ext cx="4114800" cy="855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457200" y="455613"/>
            <a:ext cx="8229600" cy="612775"/>
          </a:xfrm>
          <a:noFill/>
        </p:spPr>
        <p:txBody>
          <a:bodyPr/>
          <a:lstStyle/>
          <a:p>
            <a:r>
              <a:rPr lang="en-US" sz="4000" b="1"/>
              <a:t>Apical Periodontitis</a:t>
            </a:r>
          </a:p>
        </p:txBody>
      </p:sp>
      <p:sp>
        <p:nvSpPr>
          <p:cNvPr id="438277" name="Rectangle 5"/>
          <p:cNvSpPr>
            <a:spLocks noGrp="1" noChangeArrowheads="1"/>
          </p:cNvSpPr>
          <p:nvPr>
            <p:ph type="body" sz="half" idx="2"/>
          </p:nvPr>
        </p:nvSpPr>
        <p:spPr>
          <a:xfrm>
            <a:off x="4191000" y="1752600"/>
            <a:ext cx="4800600" cy="4953000"/>
          </a:xfrm>
        </p:spPr>
        <p:txBody>
          <a:bodyPr/>
          <a:lstStyle/>
          <a:p>
            <a:r>
              <a:rPr lang="en-US" sz="2800"/>
              <a:t>Neutrophils (PMN’s)</a:t>
            </a:r>
          </a:p>
          <a:p>
            <a:pPr lvl="1"/>
            <a:r>
              <a:rPr lang="en-US" sz="2400"/>
              <a:t>phagocytize bacteria</a:t>
            </a:r>
          </a:p>
          <a:p>
            <a:r>
              <a:rPr lang="en-US" sz="2800"/>
              <a:t>Macrophages</a:t>
            </a:r>
          </a:p>
          <a:p>
            <a:pPr lvl="1"/>
            <a:r>
              <a:rPr lang="en-US" sz="2400"/>
              <a:t>ingest bacteria &amp; debris</a:t>
            </a:r>
          </a:p>
          <a:p>
            <a:pPr lvl="1"/>
            <a:r>
              <a:rPr lang="en-US" sz="2400"/>
              <a:t>process &amp; present antigen</a:t>
            </a:r>
          </a:p>
          <a:p>
            <a:pPr lvl="1"/>
            <a:r>
              <a:rPr lang="en-US" sz="2400"/>
              <a:t>inflammatory mediators</a:t>
            </a:r>
          </a:p>
          <a:p>
            <a:r>
              <a:rPr lang="en-US" sz="2800"/>
              <a:t>T-Lymphocytes (T</a:t>
            </a:r>
            <a:r>
              <a:rPr lang="en-US" sz="2800" baseline="-25000"/>
              <a:t>s</a:t>
            </a:r>
            <a:r>
              <a:rPr lang="en-US" sz="2800"/>
              <a:t>, T</a:t>
            </a:r>
            <a:r>
              <a:rPr lang="en-US" sz="2800" baseline="-25000"/>
              <a:t>h1,2</a:t>
            </a:r>
            <a:r>
              <a:rPr lang="en-US" sz="2800"/>
              <a:t>)</a:t>
            </a:r>
          </a:p>
          <a:p>
            <a:pPr lvl="1"/>
            <a:r>
              <a:rPr lang="en-US" sz="2400"/>
              <a:t>inflammatory mediators</a:t>
            </a:r>
          </a:p>
          <a:p>
            <a:r>
              <a:rPr lang="en-US" sz="2800"/>
              <a:t>B-Lymphocytes</a:t>
            </a:r>
          </a:p>
          <a:p>
            <a:pPr lvl="1"/>
            <a:r>
              <a:rPr lang="en-US" sz="2400"/>
              <a:t>Plasma cell antibodies</a:t>
            </a:r>
          </a:p>
        </p:txBody>
      </p:sp>
      <p:sp>
        <p:nvSpPr>
          <p:cNvPr id="438275" name="Rectangle 3"/>
          <p:cNvSpPr>
            <a:spLocks noChangeArrowheads="1"/>
          </p:cNvSpPr>
          <p:nvPr/>
        </p:nvSpPr>
        <p:spPr bwMode="auto">
          <a:xfrm>
            <a:off x="381000" y="6248400"/>
            <a:ext cx="3659188" cy="457200"/>
          </a:xfrm>
          <a:prstGeom prst="rect">
            <a:avLst/>
          </a:prstGeom>
          <a:noFill/>
          <a:ln w="9525">
            <a:noFill/>
            <a:miter lim="800000"/>
            <a:headEnd/>
            <a:tailEnd/>
          </a:ln>
          <a:effectLst/>
        </p:spPr>
        <p:txBody>
          <a:bodyPr anchor="ctr"/>
          <a:lstStyle/>
          <a:p>
            <a:pPr algn="ctr" eaLnBrk="1" hangingPunct="1"/>
            <a:r>
              <a:rPr lang="en-US" b="1" i="1">
                <a:solidFill>
                  <a:schemeClr val="tx2"/>
                </a:solidFill>
              </a:rPr>
              <a:t>Modified from Nair 1997</a:t>
            </a:r>
          </a:p>
        </p:txBody>
      </p:sp>
      <p:pic>
        <p:nvPicPr>
          <p:cNvPr id="438333" name="Picture 61" descr="AP Model"/>
          <p:cNvPicPr>
            <a:picLocks noChangeAspect="1" noChangeArrowheads="1"/>
          </p:cNvPicPr>
          <p:nvPr>
            <p:ph sz="half" idx="1"/>
          </p:nvPr>
        </p:nvPicPr>
        <p:blipFill>
          <a:blip r:embed="rId2" cstate="print"/>
          <a:srcRect l="6667" t="25000" r="6667"/>
          <a:stretch>
            <a:fillRect/>
          </a:stretch>
        </p:blipFill>
        <p:spPr>
          <a:xfrm>
            <a:off x="446088" y="1752600"/>
            <a:ext cx="3592512" cy="4419600"/>
          </a:xfrm>
          <a:noFill/>
          <a:ln/>
        </p:spPr>
      </p:pic>
      <p:sp>
        <p:nvSpPr>
          <p:cNvPr id="438335" name="Text Box 63"/>
          <p:cNvSpPr txBox="1">
            <a:spLocks noChangeArrowheads="1"/>
          </p:cNvSpPr>
          <p:nvPr/>
        </p:nvSpPr>
        <p:spPr bwMode="auto">
          <a:xfrm>
            <a:off x="228600" y="1066800"/>
            <a:ext cx="8686800" cy="519113"/>
          </a:xfrm>
          <a:prstGeom prst="rect">
            <a:avLst/>
          </a:prstGeom>
          <a:noFill/>
          <a:ln w="12700" cap="sq">
            <a:noFill/>
            <a:miter lim="800000"/>
            <a:headEnd type="none" w="sm" len="sm"/>
            <a:tailEnd type="none" w="sm" len="sm"/>
          </a:ln>
          <a:effectLst/>
        </p:spPr>
        <p:txBody>
          <a:bodyPr>
            <a:spAutoFit/>
          </a:bodyPr>
          <a:lstStyle/>
          <a:p>
            <a:pPr algn="ctr"/>
            <a:r>
              <a:rPr lang="en-US" sz="2800">
                <a:latin typeface="Times New Roman" pitchFamily="18" charset="0"/>
              </a:rPr>
              <a:t>Host defenses respond to the threat of root canal microbes.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455613" y="457200"/>
            <a:ext cx="8226425" cy="914400"/>
          </a:xfrm>
          <a:noFill/>
        </p:spPr>
        <p:txBody>
          <a:bodyPr/>
          <a:lstStyle/>
          <a:p>
            <a:r>
              <a:rPr lang="en-US" sz="4000" b="1"/>
              <a:t>Neutrophils in Non-Specific Inflammatory Response</a:t>
            </a:r>
          </a:p>
        </p:txBody>
      </p:sp>
      <p:pic>
        <p:nvPicPr>
          <p:cNvPr id="514057" name="Picture 9"/>
          <p:cNvPicPr>
            <a:picLocks noGrp="1" noChangeAspect="1" noChangeArrowheads="1"/>
          </p:cNvPicPr>
          <p:nvPr>
            <p:ph sz="half" idx="1"/>
          </p:nvPr>
        </p:nvPicPr>
        <p:blipFill>
          <a:blip r:embed="rId2" cstate="print"/>
          <a:srcRect/>
          <a:stretch>
            <a:fillRect/>
          </a:stretch>
        </p:blipFill>
        <p:spPr>
          <a:xfrm>
            <a:off x="2286000" y="1752600"/>
            <a:ext cx="4572000" cy="2235200"/>
          </a:xfrm>
          <a:ln/>
        </p:spPr>
      </p:pic>
      <p:sp>
        <p:nvSpPr>
          <p:cNvPr id="514052" name="Rectangle 4"/>
          <p:cNvSpPr>
            <a:spLocks noGrp="1" noChangeArrowheads="1"/>
          </p:cNvSpPr>
          <p:nvPr>
            <p:ph type="body" sz="half" idx="2"/>
          </p:nvPr>
        </p:nvSpPr>
        <p:spPr>
          <a:xfrm>
            <a:off x="685800" y="4114800"/>
            <a:ext cx="7772400" cy="2286000"/>
          </a:xfrm>
        </p:spPr>
        <p:txBody>
          <a:bodyPr/>
          <a:lstStyle/>
          <a:p>
            <a:r>
              <a:rPr lang="en-US" sz="2400"/>
              <a:t>Front line of defense in acute inflammation</a:t>
            </a:r>
          </a:p>
          <a:p>
            <a:r>
              <a:rPr lang="en-US" sz="2400"/>
              <a:t>Neutrophils extravasate from blood vessels</a:t>
            </a:r>
          </a:p>
          <a:p>
            <a:r>
              <a:rPr lang="en-US" sz="2400"/>
              <a:t>Chemotax towards microbial irritants</a:t>
            </a:r>
          </a:p>
          <a:p>
            <a:r>
              <a:rPr lang="en-US" sz="2400"/>
              <a:t>Phagocytize opsonized bacteria</a:t>
            </a:r>
          </a:p>
          <a:p>
            <a:r>
              <a:rPr lang="en-US" sz="2400"/>
              <a:t>Lysosomal enzymes digest bacteria &amp; host tissues</a:t>
            </a:r>
          </a:p>
        </p:txBody>
      </p:sp>
      <p:sp>
        <p:nvSpPr>
          <p:cNvPr id="514053" name="Rectangle 5"/>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Nair, Pathways of the Pulp 2002</a:t>
            </a:r>
          </a:p>
        </p:txBody>
      </p:sp>
      <p:sp>
        <p:nvSpPr>
          <p:cNvPr id="514054" name="Text Box 6"/>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455613" y="455613"/>
            <a:ext cx="8226425" cy="914400"/>
          </a:xfrm>
          <a:noFill/>
        </p:spPr>
        <p:txBody>
          <a:bodyPr/>
          <a:lstStyle/>
          <a:p>
            <a:r>
              <a:rPr lang="en-US" sz="4000" b="1"/>
              <a:t>Enhancement of Neutrophils in Periapical Inflammation </a:t>
            </a:r>
            <a:endParaRPr lang="el-GR" sz="4000" b="1">
              <a:cs typeface="Arial" charset="0"/>
            </a:endParaRPr>
          </a:p>
        </p:txBody>
      </p:sp>
      <p:sp>
        <p:nvSpPr>
          <p:cNvPr id="516099" name="Rectangle 3"/>
          <p:cNvSpPr>
            <a:spLocks noGrp="1" noChangeArrowheads="1"/>
          </p:cNvSpPr>
          <p:nvPr>
            <p:ph type="body" idx="1"/>
          </p:nvPr>
        </p:nvSpPr>
        <p:spPr>
          <a:xfrm>
            <a:off x="685800" y="2133600"/>
            <a:ext cx="7772400" cy="4114800"/>
          </a:xfrm>
          <a:noFill/>
        </p:spPr>
        <p:txBody>
          <a:bodyPr/>
          <a:lstStyle/>
          <a:p>
            <a:pPr>
              <a:lnSpc>
                <a:spcPct val="90000"/>
              </a:lnSpc>
              <a:buFontTx/>
              <a:buNone/>
            </a:pPr>
            <a:r>
              <a:rPr lang="en-US" u="sng">
                <a:cs typeface="Arial" charset="0"/>
              </a:rPr>
              <a:t>PGG Glucan</a:t>
            </a:r>
          </a:p>
          <a:p>
            <a:pPr lvl="1">
              <a:lnSpc>
                <a:spcPct val="90000"/>
              </a:lnSpc>
            </a:pPr>
            <a:r>
              <a:rPr lang="el-GR">
                <a:cs typeface="Arial" charset="0"/>
              </a:rPr>
              <a:t>β</a:t>
            </a:r>
            <a:r>
              <a:rPr lang="en-US">
                <a:cs typeface="Arial" charset="0"/>
              </a:rPr>
              <a:t>-glucan polymer</a:t>
            </a:r>
          </a:p>
          <a:p>
            <a:pPr lvl="1">
              <a:lnSpc>
                <a:spcPct val="90000"/>
              </a:lnSpc>
            </a:pPr>
            <a:r>
              <a:rPr lang="en-US" i="1">
                <a:cs typeface="Arial" charset="0"/>
              </a:rPr>
              <a:t>Saccharomyces cerevisiae</a:t>
            </a:r>
            <a:r>
              <a:rPr lang="en-US">
                <a:cs typeface="Arial" charset="0"/>
              </a:rPr>
              <a:t> cell wall</a:t>
            </a:r>
          </a:p>
          <a:p>
            <a:pPr lvl="1">
              <a:lnSpc>
                <a:spcPct val="90000"/>
              </a:lnSpc>
            </a:pPr>
            <a:r>
              <a:rPr lang="en-US">
                <a:cs typeface="Arial" charset="0"/>
              </a:rPr>
              <a:t>Betafectin®, Alpha-Beta Technology Inc.</a:t>
            </a:r>
          </a:p>
          <a:p>
            <a:pPr lvl="1">
              <a:lnSpc>
                <a:spcPct val="90000"/>
              </a:lnSpc>
            </a:pPr>
            <a:r>
              <a:rPr lang="en-US">
                <a:cs typeface="Arial" charset="0"/>
              </a:rPr>
              <a:t>Biological response modifier</a:t>
            </a:r>
          </a:p>
          <a:p>
            <a:pPr lvl="1">
              <a:lnSpc>
                <a:spcPct val="90000"/>
              </a:lnSpc>
            </a:pPr>
            <a:r>
              <a:rPr lang="en-US">
                <a:cs typeface="Arial" charset="0"/>
              </a:rPr>
              <a:t>Immunomodulator</a:t>
            </a:r>
          </a:p>
          <a:p>
            <a:pPr lvl="1">
              <a:lnSpc>
                <a:spcPct val="90000"/>
              </a:lnSpc>
            </a:pPr>
            <a:r>
              <a:rPr lang="en-US">
                <a:cs typeface="Arial" charset="0"/>
              </a:rPr>
              <a:t>Increases neutrophil number &amp; activity</a:t>
            </a:r>
          </a:p>
          <a:p>
            <a:pPr lvl="1">
              <a:lnSpc>
                <a:spcPct val="90000"/>
              </a:lnSpc>
            </a:pPr>
            <a:r>
              <a:rPr lang="en-US">
                <a:cs typeface="Arial" charset="0"/>
              </a:rPr>
              <a:t>Doesn’t induce pro-inflammatory cytokines</a:t>
            </a:r>
          </a:p>
        </p:txBody>
      </p:sp>
      <p:sp>
        <p:nvSpPr>
          <p:cNvPr id="516100"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Stashenko et al, Journal of Dental Research 1995</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455613" y="455613"/>
            <a:ext cx="8226425" cy="914400"/>
          </a:xfrm>
          <a:noFill/>
        </p:spPr>
        <p:txBody>
          <a:bodyPr/>
          <a:lstStyle/>
          <a:p>
            <a:r>
              <a:rPr lang="en-US" sz="4000" b="1"/>
              <a:t>Enhanced Neutrophils Protected Pulp &amp; Periapical Tissues</a:t>
            </a:r>
          </a:p>
        </p:txBody>
      </p:sp>
      <p:sp>
        <p:nvSpPr>
          <p:cNvPr id="517129" name="Rectangle 9"/>
          <p:cNvSpPr>
            <a:spLocks noGrp="1" noChangeArrowheads="1"/>
          </p:cNvSpPr>
          <p:nvPr>
            <p:ph type="body" sz="half" idx="1"/>
          </p:nvPr>
        </p:nvSpPr>
        <p:spPr>
          <a:xfrm>
            <a:off x="914400" y="1600200"/>
            <a:ext cx="7315200" cy="1981200"/>
          </a:xfrm>
        </p:spPr>
        <p:txBody>
          <a:bodyPr/>
          <a:lstStyle/>
          <a:p>
            <a:pPr>
              <a:buFontTx/>
              <a:buNone/>
            </a:pPr>
            <a:r>
              <a:rPr lang="en-US" sz="2400" u="sng"/>
              <a:t>Exposed Pulps in PGG Glucan-Treated Rats:</a:t>
            </a:r>
          </a:p>
          <a:p>
            <a:r>
              <a:rPr lang="en-US" sz="2400"/>
              <a:t>More circulating neutrophils &amp; monocytes</a:t>
            </a:r>
          </a:p>
          <a:p>
            <a:r>
              <a:rPr lang="en-US" sz="2400"/>
              <a:t>More phagocytosis of bacteria</a:t>
            </a:r>
          </a:p>
          <a:p>
            <a:r>
              <a:rPr lang="en-US" sz="2400"/>
              <a:t>Less pulp necrosis &amp; periapical bone resorption</a:t>
            </a:r>
          </a:p>
        </p:txBody>
      </p:sp>
      <p:pic>
        <p:nvPicPr>
          <p:cNvPr id="517130" name="Picture 10" descr="Graph-1"/>
          <p:cNvPicPr>
            <a:picLocks noChangeAspect="1" noChangeArrowheads="1"/>
          </p:cNvPicPr>
          <p:nvPr>
            <p:ph sz="half" idx="2"/>
          </p:nvPr>
        </p:nvPicPr>
        <p:blipFill>
          <a:blip r:embed="rId2" cstate="print"/>
          <a:srcRect/>
          <a:stretch>
            <a:fillRect/>
          </a:stretch>
        </p:blipFill>
        <p:spPr>
          <a:xfrm>
            <a:off x="2438400" y="3505200"/>
            <a:ext cx="4210050" cy="2841625"/>
          </a:xfrm>
          <a:noFill/>
          <a:ln/>
        </p:spPr>
      </p:pic>
      <p:sp>
        <p:nvSpPr>
          <p:cNvPr id="517125" name="Rectangle 5"/>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Stashenko et al, Journal of Dental Research 1995</a:t>
            </a:r>
          </a:p>
        </p:txBody>
      </p:sp>
      <p:sp>
        <p:nvSpPr>
          <p:cNvPr id="517126" name="Text Box 6"/>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55613" y="455613"/>
            <a:ext cx="8226425" cy="914400"/>
          </a:xfrm>
          <a:noFill/>
        </p:spPr>
        <p:txBody>
          <a:bodyPr/>
          <a:lstStyle/>
          <a:p>
            <a:r>
              <a:rPr lang="en-US" sz="4000" b="1"/>
              <a:t>Recovery from Surgery &amp; Protection from Infection</a:t>
            </a:r>
          </a:p>
        </p:txBody>
      </p:sp>
      <p:sp>
        <p:nvSpPr>
          <p:cNvPr id="513027" name="Rectangle 3"/>
          <p:cNvSpPr>
            <a:spLocks noGrp="1" noChangeArrowheads="1"/>
          </p:cNvSpPr>
          <p:nvPr>
            <p:ph type="body" idx="1"/>
          </p:nvPr>
        </p:nvSpPr>
        <p:spPr>
          <a:xfrm>
            <a:off x="685800" y="1524000"/>
            <a:ext cx="7772400" cy="4876800"/>
          </a:xfrm>
        </p:spPr>
        <p:txBody>
          <a:bodyPr/>
          <a:lstStyle/>
          <a:p>
            <a:pPr marL="0" indent="0">
              <a:buFontTx/>
              <a:buNone/>
            </a:pPr>
            <a:r>
              <a:rPr lang="en-US" sz="2800" b="1" u="sng"/>
              <a:t>Archives of Surgery 1999:</a:t>
            </a:r>
          </a:p>
          <a:p>
            <a:pPr marL="0" indent="0">
              <a:buFontTx/>
              <a:buNone/>
            </a:pPr>
            <a:r>
              <a:rPr lang="en-US" sz="2400" i="1"/>
              <a:t>Dellinger et al.,  “Effect of PGG-glucan on the rate of serious postoperative infection or death observed after high-risk gastrointestinal operations.”</a:t>
            </a:r>
          </a:p>
          <a:p>
            <a:pPr lvl="1"/>
            <a:r>
              <a:rPr lang="en-US" sz="2000"/>
              <a:t>Multicenter, prospective, randomized, double-blind, placebo-controlled trial in 39 US Medical Centers (N=1249)</a:t>
            </a:r>
          </a:p>
          <a:p>
            <a:pPr lvl="1"/>
            <a:r>
              <a:rPr lang="en-US" sz="2000"/>
              <a:t>Reduced serious post-op infection &amp; death in high-risk non-colorectal operations (39%)</a:t>
            </a:r>
          </a:p>
          <a:p>
            <a:pPr marL="0" indent="0">
              <a:buFontTx/>
              <a:buNone/>
            </a:pPr>
            <a:r>
              <a:rPr lang="en-US" sz="2800" b="1" u="sng"/>
              <a:t>Medscape General Medicine 2003:</a:t>
            </a:r>
          </a:p>
          <a:p>
            <a:pPr marL="0" indent="0">
              <a:buFontTx/>
              <a:buNone/>
            </a:pPr>
            <a:r>
              <a:rPr lang="en-US" sz="2400" i="1"/>
              <a:t>Kournikakis et al.,  “Anthrax-protective effects of yeast beta 1,3 glucans.”</a:t>
            </a:r>
          </a:p>
          <a:p>
            <a:pPr lvl="1"/>
            <a:r>
              <a:rPr lang="en-US" sz="2000"/>
              <a:t>Anthrax challenge in Glucan-treated &amp; control mice</a:t>
            </a:r>
          </a:p>
          <a:p>
            <a:pPr lvl="1"/>
            <a:r>
              <a:rPr lang="en-US" sz="2000"/>
              <a:t>Decreased bacterial load &amp; increased mice survival</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66627" name="Picture 3" descr="Lennon-GarlapoB"/>
          <p:cNvPicPr>
            <a:picLocks noChangeAspect="1" noChangeArrowheads="1"/>
          </p:cNvPicPr>
          <p:nvPr/>
        </p:nvPicPr>
        <p:blipFill>
          <a:blip r:embed="rId2" cstate="print"/>
          <a:srcRect l="19440" r="9868"/>
          <a:stretch>
            <a:fillRect/>
          </a:stretch>
        </p:blipFill>
        <p:spPr bwMode="auto">
          <a:xfrm>
            <a:off x="4572000" y="0"/>
            <a:ext cx="4419600" cy="4095750"/>
          </a:xfrm>
          <a:prstGeom prst="rect">
            <a:avLst/>
          </a:prstGeom>
          <a:noFill/>
        </p:spPr>
      </p:pic>
      <p:pic>
        <p:nvPicPr>
          <p:cNvPr id="666628" name="Picture 4" descr="Lennon-GarlapoA"/>
          <p:cNvPicPr>
            <a:picLocks noChangeAspect="1" noChangeArrowheads="1"/>
          </p:cNvPicPr>
          <p:nvPr/>
        </p:nvPicPr>
        <p:blipFill>
          <a:blip r:embed="rId3" cstate="print"/>
          <a:srcRect r="29825"/>
          <a:stretch>
            <a:fillRect/>
          </a:stretch>
        </p:blipFill>
        <p:spPr bwMode="auto">
          <a:xfrm>
            <a:off x="0" y="0"/>
            <a:ext cx="4419600" cy="4102100"/>
          </a:xfrm>
          <a:prstGeom prst="rect">
            <a:avLst/>
          </a:prstGeom>
          <a:noFill/>
        </p:spPr>
      </p:pic>
      <p:sp>
        <p:nvSpPr>
          <p:cNvPr id="666629" name="Text Box 5"/>
          <p:cNvSpPr txBox="1">
            <a:spLocks noChangeArrowheads="1"/>
          </p:cNvSpPr>
          <p:nvPr/>
        </p:nvSpPr>
        <p:spPr bwMode="auto">
          <a:xfrm>
            <a:off x="5562600" y="4940300"/>
            <a:ext cx="1781175" cy="762000"/>
          </a:xfrm>
          <a:prstGeom prst="rect">
            <a:avLst/>
          </a:prstGeom>
          <a:noFill/>
          <a:ln w="9525">
            <a:noFill/>
            <a:miter lim="800000"/>
            <a:headEnd/>
            <a:tailEnd/>
          </a:ln>
          <a:effectLst/>
        </p:spPr>
        <p:txBody>
          <a:bodyPr wrap="none">
            <a:spAutoFit/>
          </a:bodyPr>
          <a:lstStyle/>
          <a:p>
            <a:pPr eaLnBrk="1" hangingPunct="1"/>
            <a:r>
              <a:rPr lang="en-US" sz="4400" b="1">
                <a:solidFill>
                  <a:srgbClr val="FFFF00"/>
                </a:solidFill>
                <a:latin typeface="Times New Roman" pitchFamily="18" charset="0"/>
              </a:rPr>
              <a:t>1 Year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6627"/>
                                        </p:tgtEl>
                                        <p:attrNameLst>
                                          <p:attrName>style.visibility</p:attrName>
                                        </p:attrNameLst>
                                      </p:cBhvr>
                                      <p:to>
                                        <p:strVal val="visible"/>
                                      </p:to>
                                    </p:set>
                                    <p:animEffect transition="in" filter="dissolve">
                                      <p:cBhvr>
                                        <p:cTn id="7" dur="500"/>
                                        <p:tgtEl>
                                          <p:spTgt spid="6666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66629"/>
                                        </p:tgtEl>
                                        <p:attrNameLst>
                                          <p:attrName>style.visibility</p:attrName>
                                        </p:attrNameLst>
                                      </p:cBhvr>
                                      <p:to>
                                        <p:strVal val="visible"/>
                                      </p:to>
                                    </p:set>
                                    <p:animEffect transition="in" filter="dissolve">
                                      <p:cBhvr>
                                        <p:cTn id="10" dur="500"/>
                                        <p:tgtEl>
                                          <p:spTgt spid="66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pPr algn="ctr" eaLnBrk="1" hangingPunct="1"/>
            <a:endParaRPr lang="en-US" sz="2800" b="1">
              <a:solidFill>
                <a:srgbClr val="FFFF00"/>
              </a:solidFill>
              <a:latin typeface="Times New Roman" pitchFamily="18" charset="0"/>
            </a:endParaRPr>
          </a:p>
        </p:txBody>
      </p:sp>
      <p:pic>
        <p:nvPicPr>
          <p:cNvPr id="667651" name="Picture 3" descr="Kelton K UB 178250 #11B"/>
          <p:cNvPicPr>
            <a:picLocks noChangeAspect="1" noChangeArrowheads="1"/>
          </p:cNvPicPr>
          <p:nvPr/>
        </p:nvPicPr>
        <p:blipFill>
          <a:blip r:embed="rId2" cstate="print">
            <a:lum bright="-6000" contrast="6000"/>
          </a:blip>
          <a:srcRect t="13434" r="40475"/>
          <a:stretch>
            <a:fillRect/>
          </a:stretch>
        </p:blipFill>
        <p:spPr bwMode="auto">
          <a:xfrm>
            <a:off x="914400" y="0"/>
            <a:ext cx="2955925" cy="6858000"/>
          </a:xfrm>
          <a:prstGeom prst="rect">
            <a:avLst/>
          </a:prstGeom>
          <a:noFill/>
        </p:spPr>
      </p:pic>
      <p:pic>
        <p:nvPicPr>
          <p:cNvPr id="667652" name="Picture 4" descr="Kelton K UB 178250 #11"/>
          <p:cNvPicPr>
            <a:picLocks noChangeAspect="1" noChangeArrowheads="1"/>
          </p:cNvPicPr>
          <p:nvPr/>
        </p:nvPicPr>
        <p:blipFill>
          <a:blip r:embed="rId3" cstate="print">
            <a:lum bright="-6000" contrast="6000"/>
          </a:blip>
          <a:srcRect l="38734" b="6577"/>
          <a:stretch>
            <a:fillRect/>
          </a:stretch>
        </p:blipFill>
        <p:spPr bwMode="auto">
          <a:xfrm>
            <a:off x="5105400" y="-1588"/>
            <a:ext cx="3043238" cy="6859588"/>
          </a:xfrm>
          <a:prstGeom prst="rect">
            <a:avLst/>
          </a:prstGeom>
          <a:noFill/>
        </p:spPr>
      </p:pic>
      <p:sp>
        <p:nvSpPr>
          <p:cNvPr id="667653" name="Text Box 5"/>
          <p:cNvSpPr txBox="1">
            <a:spLocks noChangeArrowheads="1"/>
          </p:cNvSpPr>
          <p:nvPr/>
        </p:nvSpPr>
        <p:spPr bwMode="auto">
          <a:xfrm>
            <a:off x="5715000" y="5791200"/>
            <a:ext cx="1657350" cy="519113"/>
          </a:xfrm>
          <a:prstGeom prst="rect">
            <a:avLst/>
          </a:prstGeom>
          <a:noFill/>
          <a:ln w="9525">
            <a:noFill/>
            <a:miter lim="800000"/>
            <a:headEnd/>
            <a:tailEnd/>
          </a:ln>
          <a:effectLst/>
        </p:spPr>
        <p:txBody>
          <a:bodyPr wrap="none">
            <a:spAutoFit/>
          </a:bodyPr>
          <a:lstStyle/>
          <a:p>
            <a:pPr eaLnBrk="1" hangingPunct="1"/>
            <a:r>
              <a:rPr lang="en-US" sz="2800" b="1">
                <a:solidFill>
                  <a:srgbClr val="000000"/>
                </a:solidFill>
                <a:latin typeface="Times New Roman" pitchFamily="18" charset="0"/>
              </a:rPr>
              <a:t>2 YEARS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7652"/>
                                        </p:tgtEl>
                                        <p:attrNameLst>
                                          <p:attrName>style.visibility</p:attrName>
                                        </p:attrNameLst>
                                      </p:cBhvr>
                                      <p:to>
                                        <p:strVal val="visible"/>
                                      </p:to>
                                    </p:set>
                                    <p:animEffect transition="in" filter="dissolve">
                                      <p:cBhvr>
                                        <p:cTn id="7" dur="500"/>
                                        <p:tgtEl>
                                          <p:spTgt spid="66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455613" y="455613"/>
            <a:ext cx="8226425" cy="914400"/>
          </a:xfrm>
          <a:noFill/>
        </p:spPr>
        <p:txBody>
          <a:bodyPr/>
          <a:lstStyle/>
          <a:p>
            <a:r>
              <a:rPr lang="en-US" sz="4000" b="1"/>
              <a:t>Mediators of Periapical Inflammation &amp; Bone Resorption</a:t>
            </a:r>
          </a:p>
        </p:txBody>
      </p:sp>
      <p:sp>
        <p:nvSpPr>
          <p:cNvPr id="521219" name="Rectangle 3"/>
          <p:cNvSpPr>
            <a:spLocks noGrp="1" noChangeArrowheads="1"/>
          </p:cNvSpPr>
          <p:nvPr>
            <p:ph type="body" idx="1"/>
          </p:nvPr>
        </p:nvSpPr>
        <p:spPr>
          <a:xfrm>
            <a:off x="685800" y="1598613"/>
            <a:ext cx="7772400" cy="4953000"/>
          </a:xfrm>
          <a:noFill/>
        </p:spPr>
        <p:txBody>
          <a:bodyPr/>
          <a:lstStyle/>
          <a:p>
            <a:pPr>
              <a:lnSpc>
                <a:spcPct val="90000"/>
              </a:lnSpc>
              <a:buFontTx/>
              <a:buNone/>
            </a:pPr>
            <a:r>
              <a:rPr lang="en-US" sz="2800" u="sng"/>
              <a:t>Cytokines</a:t>
            </a:r>
            <a:r>
              <a:rPr lang="en-US" sz="2800"/>
              <a:t> - Regulatory Polypeptides</a:t>
            </a:r>
          </a:p>
          <a:p>
            <a:pPr lvl="1">
              <a:lnSpc>
                <a:spcPct val="90000"/>
              </a:lnSpc>
            </a:pPr>
            <a:r>
              <a:rPr lang="en-US" sz="2400"/>
              <a:t>intercellular mediators with pleiotropic effects</a:t>
            </a:r>
          </a:p>
          <a:p>
            <a:pPr lvl="1">
              <a:lnSpc>
                <a:spcPct val="90000"/>
              </a:lnSpc>
            </a:pPr>
            <a:r>
              <a:rPr lang="en-US" sz="2400"/>
              <a:t>inflammation &amp; immune response</a:t>
            </a:r>
          </a:p>
          <a:p>
            <a:pPr lvl="1">
              <a:lnSpc>
                <a:spcPct val="90000"/>
              </a:lnSpc>
            </a:pPr>
            <a:r>
              <a:rPr lang="en-US" sz="2400"/>
              <a:t>cell growth &amp; differentiation</a:t>
            </a:r>
          </a:p>
          <a:p>
            <a:pPr lvl="1">
              <a:lnSpc>
                <a:spcPct val="90000"/>
              </a:lnSpc>
            </a:pPr>
            <a:r>
              <a:rPr lang="en-US" sz="2400"/>
              <a:t>tissue repair &amp; remodeling</a:t>
            </a:r>
          </a:p>
          <a:p>
            <a:pPr>
              <a:lnSpc>
                <a:spcPct val="90000"/>
              </a:lnSpc>
            </a:pPr>
            <a:r>
              <a:rPr lang="en-US" sz="2800"/>
              <a:t>Pro-inflammatory  (IL-1, TNF, IL-6)</a:t>
            </a:r>
          </a:p>
          <a:p>
            <a:pPr lvl="1">
              <a:lnSpc>
                <a:spcPct val="90000"/>
              </a:lnSpc>
            </a:pPr>
            <a:r>
              <a:rPr lang="en-US" sz="2400"/>
              <a:t>stimulate neutrophils &amp; lymphocytes</a:t>
            </a:r>
          </a:p>
          <a:p>
            <a:pPr lvl="1">
              <a:lnSpc>
                <a:spcPct val="90000"/>
              </a:lnSpc>
            </a:pPr>
            <a:r>
              <a:rPr lang="en-US" sz="2400"/>
              <a:t>induce prostaglandins &amp; bone resorption</a:t>
            </a:r>
          </a:p>
          <a:p>
            <a:pPr>
              <a:lnSpc>
                <a:spcPct val="90000"/>
              </a:lnSpc>
            </a:pPr>
            <a:r>
              <a:rPr lang="en-US" sz="2800"/>
              <a:t>Anti-inflammatory  (IL-4, IL-10)</a:t>
            </a:r>
          </a:p>
          <a:p>
            <a:pPr lvl="1">
              <a:lnSpc>
                <a:spcPct val="90000"/>
              </a:lnSpc>
            </a:pPr>
            <a:r>
              <a:rPr lang="en-US" sz="2400"/>
              <a:t>reduce IL-1 &amp; Th1-type cytokines</a:t>
            </a:r>
          </a:p>
          <a:p>
            <a:pPr lvl="1">
              <a:lnSpc>
                <a:spcPct val="90000"/>
              </a:lnSpc>
            </a:pPr>
            <a:r>
              <a:rPr lang="en-US" sz="2400"/>
              <a:t>reduce bone resorption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455613" y="455613"/>
            <a:ext cx="8226425" cy="914400"/>
          </a:xfrm>
          <a:noFill/>
        </p:spPr>
        <p:txBody>
          <a:bodyPr/>
          <a:lstStyle/>
          <a:p>
            <a:r>
              <a:rPr lang="en-US" sz="4000" b="1"/>
              <a:t>Bone Resorptive Cytokines in Human Periapical Granulomas</a:t>
            </a:r>
          </a:p>
        </p:txBody>
      </p:sp>
      <p:sp>
        <p:nvSpPr>
          <p:cNvPr id="540675" name="Rectangle 3"/>
          <p:cNvSpPr>
            <a:spLocks noGrp="1" noChangeArrowheads="1"/>
          </p:cNvSpPr>
          <p:nvPr>
            <p:ph type="body" sz="half" idx="1"/>
          </p:nvPr>
        </p:nvSpPr>
        <p:spPr>
          <a:xfrm>
            <a:off x="457200" y="1752600"/>
            <a:ext cx="3962400" cy="3505200"/>
          </a:xfrm>
        </p:spPr>
        <p:txBody>
          <a:bodyPr/>
          <a:lstStyle/>
          <a:p>
            <a:pPr>
              <a:lnSpc>
                <a:spcPct val="80000"/>
              </a:lnSpc>
              <a:buFontTx/>
              <a:buNone/>
            </a:pPr>
            <a:r>
              <a:rPr lang="en-US" sz="2800" u="sng"/>
              <a:t>Periapical Tissue</a:t>
            </a:r>
          </a:p>
          <a:p>
            <a:pPr lvl="1">
              <a:lnSpc>
                <a:spcPct val="80000"/>
              </a:lnSpc>
            </a:pPr>
            <a:r>
              <a:rPr lang="en-US" sz="2400"/>
              <a:t>RCT failures (x10)</a:t>
            </a:r>
          </a:p>
          <a:p>
            <a:pPr lvl="1">
              <a:lnSpc>
                <a:spcPct val="80000"/>
              </a:lnSpc>
            </a:pPr>
            <a:r>
              <a:rPr lang="en-US" sz="2400"/>
              <a:t>Apical Surgery</a:t>
            </a:r>
          </a:p>
          <a:p>
            <a:pPr lvl="1">
              <a:lnSpc>
                <a:spcPct val="80000"/>
              </a:lnSpc>
            </a:pPr>
            <a:r>
              <a:rPr lang="en-US" sz="2400"/>
              <a:t>Harvested PA tissue</a:t>
            </a:r>
          </a:p>
          <a:p>
            <a:pPr>
              <a:lnSpc>
                <a:spcPct val="80000"/>
              </a:lnSpc>
              <a:buFontTx/>
              <a:buNone/>
            </a:pPr>
            <a:r>
              <a:rPr lang="en-US" sz="2800" u="sng"/>
              <a:t>Bone Resorption Assay</a:t>
            </a:r>
          </a:p>
          <a:p>
            <a:pPr lvl="1">
              <a:lnSpc>
                <a:spcPct val="80000"/>
              </a:lnSpc>
            </a:pPr>
            <a:r>
              <a:rPr lang="en-US" sz="2400"/>
              <a:t>PA tissue extracts</a:t>
            </a:r>
          </a:p>
          <a:p>
            <a:pPr lvl="1">
              <a:lnSpc>
                <a:spcPct val="80000"/>
              </a:lnSpc>
            </a:pPr>
            <a:r>
              <a:rPr lang="en-US" sz="2400" baseline="30000"/>
              <a:t>45</a:t>
            </a:r>
            <a:r>
              <a:rPr lang="en-US" sz="2400"/>
              <a:t>Ca radiolabelled fetal rat long bone</a:t>
            </a:r>
          </a:p>
          <a:p>
            <a:pPr lvl="1">
              <a:lnSpc>
                <a:spcPct val="80000"/>
              </a:lnSpc>
            </a:pPr>
            <a:r>
              <a:rPr lang="en-US" sz="2400"/>
              <a:t>Inhibitory Antibodies</a:t>
            </a:r>
          </a:p>
        </p:txBody>
      </p:sp>
      <p:sp>
        <p:nvSpPr>
          <p:cNvPr id="540677" name="Rectangle 5"/>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Wang &amp; Stashenko, JOE 1993</a:t>
            </a:r>
          </a:p>
        </p:txBody>
      </p:sp>
      <p:sp>
        <p:nvSpPr>
          <p:cNvPr id="540678" name="Text Box 6"/>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graphicFrame>
        <p:nvGraphicFramePr>
          <p:cNvPr id="540680" name="Object 8"/>
          <p:cNvGraphicFramePr>
            <a:graphicFrameLocks noGrp="1" noChangeAspect="1"/>
          </p:cNvGraphicFramePr>
          <p:nvPr>
            <p:ph sz="half" idx="2"/>
          </p:nvPr>
        </p:nvGraphicFramePr>
        <p:xfrm>
          <a:off x="4343400" y="1746250"/>
          <a:ext cx="4648200" cy="3511550"/>
        </p:xfrm>
        <a:graphic>
          <a:graphicData uri="http://schemas.openxmlformats.org/presentationml/2006/ole">
            <p:oleObj spid="_x0000_s540680" name="Prism Project" r:id="rId3" imgW="7426440" imgH="5608080" progId="Prism4.Document">
              <p:embed/>
            </p:oleObj>
          </a:graphicData>
        </a:graphic>
      </p:graphicFrame>
      <p:sp>
        <p:nvSpPr>
          <p:cNvPr id="540681" name="Text Box 9"/>
          <p:cNvSpPr txBox="1">
            <a:spLocks noChangeArrowheads="1"/>
          </p:cNvSpPr>
          <p:nvPr/>
        </p:nvSpPr>
        <p:spPr bwMode="auto">
          <a:xfrm>
            <a:off x="457200" y="5334000"/>
            <a:ext cx="8229600" cy="950913"/>
          </a:xfrm>
          <a:prstGeom prst="rect">
            <a:avLst/>
          </a:prstGeom>
          <a:noFill/>
          <a:ln w="12700" cap="sq">
            <a:noFill/>
            <a:miter lim="800000"/>
            <a:headEnd type="none" w="sm" len="sm"/>
            <a:tailEnd type="none" w="sm" len="sm"/>
          </a:ln>
          <a:effectLst/>
        </p:spPr>
        <p:txBody>
          <a:bodyPr/>
          <a:lstStyle/>
          <a:p>
            <a:r>
              <a:rPr lang="en-US" sz="2800">
                <a:latin typeface="Times New Roman" pitchFamily="18" charset="0"/>
              </a:rPr>
              <a:t>Prostaglandins, IL-1</a:t>
            </a:r>
            <a:r>
              <a:rPr lang="el-GR" sz="2800">
                <a:latin typeface="Times New Roman" pitchFamily="18" charset="0"/>
                <a:cs typeface="Arial" charset="0"/>
              </a:rPr>
              <a:t>β</a:t>
            </a:r>
            <a:r>
              <a:rPr lang="en-US" sz="2800">
                <a:latin typeface="Times New Roman" pitchFamily="18" charset="0"/>
                <a:cs typeface="Arial" charset="0"/>
              </a:rPr>
              <a:t> &amp; TNF</a:t>
            </a:r>
            <a:r>
              <a:rPr lang="el-GR" sz="2800">
                <a:latin typeface="Times New Roman" pitchFamily="18" charset="0"/>
                <a:cs typeface="Arial" charset="0"/>
              </a:rPr>
              <a:t>β</a:t>
            </a:r>
            <a:r>
              <a:rPr lang="en-US" sz="2800">
                <a:latin typeface="Times New Roman" pitchFamily="18" charset="0"/>
                <a:cs typeface="Arial" charset="0"/>
              </a:rPr>
              <a:t> account for most bone</a:t>
            </a:r>
          </a:p>
          <a:p>
            <a:pPr algn="r"/>
            <a:r>
              <a:rPr lang="en-US" sz="2800">
                <a:latin typeface="Times New Roman" pitchFamily="18" charset="0"/>
                <a:cs typeface="Arial" charset="0"/>
              </a:rPr>
              <a:t>resorbing activity in chronic human periapical lesions.</a:t>
            </a:r>
            <a:endParaRPr lang="el-GR" sz="2800">
              <a:latin typeface="Times New Roman" pitchFamily="18" charset="0"/>
              <a:cs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455613" y="455613"/>
            <a:ext cx="8226425" cy="914400"/>
          </a:xfrm>
          <a:noFill/>
        </p:spPr>
        <p:txBody>
          <a:bodyPr/>
          <a:lstStyle/>
          <a:p>
            <a:r>
              <a:rPr lang="en-US" sz="4000" b="1"/>
              <a:t>Infection-Induced Periapical Inflammation in a Rat Model</a:t>
            </a:r>
          </a:p>
        </p:txBody>
      </p:sp>
      <p:sp>
        <p:nvSpPr>
          <p:cNvPr id="542723" name="Rectangle 3"/>
          <p:cNvSpPr>
            <a:spLocks noGrp="1" noChangeArrowheads="1"/>
          </p:cNvSpPr>
          <p:nvPr>
            <p:ph type="body" sz="half" idx="1"/>
          </p:nvPr>
        </p:nvSpPr>
        <p:spPr>
          <a:xfrm>
            <a:off x="457200" y="1752600"/>
            <a:ext cx="3962400" cy="3505200"/>
          </a:xfrm>
        </p:spPr>
        <p:txBody>
          <a:bodyPr/>
          <a:lstStyle/>
          <a:p>
            <a:pPr>
              <a:lnSpc>
                <a:spcPct val="80000"/>
              </a:lnSpc>
              <a:buFontTx/>
              <a:buNone/>
            </a:pPr>
            <a:r>
              <a:rPr lang="en-US" sz="2800" u="sng"/>
              <a:t>PA Lesions Induced</a:t>
            </a:r>
          </a:p>
          <a:p>
            <a:pPr lvl="1">
              <a:lnSpc>
                <a:spcPct val="80000"/>
              </a:lnSpc>
            </a:pPr>
            <a:r>
              <a:rPr lang="en-US" sz="2400"/>
              <a:t>Exposed rat molars</a:t>
            </a:r>
          </a:p>
          <a:p>
            <a:pPr lvl="1">
              <a:lnSpc>
                <a:spcPct val="80000"/>
              </a:lnSpc>
            </a:pPr>
            <a:r>
              <a:rPr lang="en-US" sz="2400"/>
              <a:t>Open to oral cavity</a:t>
            </a:r>
          </a:p>
          <a:p>
            <a:pPr lvl="1">
              <a:lnSpc>
                <a:spcPct val="80000"/>
              </a:lnSpc>
            </a:pPr>
            <a:r>
              <a:rPr lang="en-US" sz="2400"/>
              <a:t>Harvested PA tissue</a:t>
            </a:r>
          </a:p>
          <a:p>
            <a:pPr>
              <a:lnSpc>
                <a:spcPct val="80000"/>
              </a:lnSpc>
              <a:buFontTx/>
              <a:buNone/>
            </a:pPr>
            <a:r>
              <a:rPr lang="en-US" sz="2800" u="sng"/>
              <a:t>PA Bone Resorbtion</a:t>
            </a:r>
          </a:p>
          <a:p>
            <a:pPr lvl="1">
              <a:lnSpc>
                <a:spcPct val="80000"/>
              </a:lnSpc>
            </a:pPr>
            <a:r>
              <a:rPr lang="en-US" sz="2400"/>
              <a:t>PA tissue extracts</a:t>
            </a:r>
          </a:p>
          <a:p>
            <a:pPr lvl="1">
              <a:lnSpc>
                <a:spcPct val="80000"/>
              </a:lnSpc>
            </a:pPr>
            <a:r>
              <a:rPr lang="en-US" sz="2400" baseline="30000"/>
              <a:t>45</a:t>
            </a:r>
            <a:r>
              <a:rPr lang="en-US" sz="2400"/>
              <a:t>Ca radiolabelled fetal rat long bone</a:t>
            </a:r>
          </a:p>
          <a:p>
            <a:pPr lvl="1">
              <a:lnSpc>
                <a:spcPct val="80000"/>
              </a:lnSpc>
            </a:pPr>
            <a:r>
              <a:rPr lang="en-US" sz="2400"/>
              <a:t>Inhibitory Antibodies</a:t>
            </a:r>
          </a:p>
        </p:txBody>
      </p:sp>
      <p:sp>
        <p:nvSpPr>
          <p:cNvPr id="542724" name="Rectangle 4"/>
          <p:cNvSpPr>
            <a:spLocks noChangeArrowheads="1"/>
          </p:cNvSpPr>
          <p:nvPr/>
        </p:nvSpPr>
        <p:spPr bwMode="auto">
          <a:xfrm>
            <a:off x="228600" y="6324600"/>
            <a:ext cx="8686800" cy="457200"/>
          </a:xfrm>
          <a:prstGeom prst="rect">
            <a:avLst/>
          </a:prstGeom>
          <a:noFill/>
          <a:ln w="9525">
            <a:noFill/>
            <a:miter lim="800000"/>
            <a:headEnd/>
            <a:tailEnd/>
          </a:ln>
          <a:effectLst/>
        </p:spPr>
        <p:txBody>
          <a:bodyPr anchor="ctr"/>
          <a:lstStyle/>
          <a:p>
            <a:pPr algn="ctr"/>
            <a:r>
              <a:rPr lang="en-US" b="1" i="1">
                <a:solidFill>
                  <a:schemeClr val="tx2"/>
                </a:solidFill>
              </a:rPr>
              <a:t>Wang &amp; Stashenko, Oral Microbiology &amp; Immunology 1993</a:t>
            </a:r>
          </a:p>
        </p:txBody>
      </p:sp>
      <p:sp>
        <p:nvSpPr>
          <p:cNvPr id="542725"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sp>
        <p:nvSpPr>
          <p:cNvPr id="542727" name="Text Box 7"/>
          <p:cNvSpPr txBox="1">
            <a:spLocks noChangeArrowheads="1"/>
          </p:cNvSpPr>
          <p:nvPr/>
        </p:nvSpPr>
        <p:spPr bwMode="auto">
          <a:xfrm>
            <a:off x="457200" y="5334000"/>
            <a:ext cx="8229600" cy="950913"/>
          </a:xfrm>
          <a:prstGeom prst="rect">
            <a:avLst/>
          </a:prstGeom>
          <a:noFill/>
          <a:ln w="12700" cap="sq">
            <a:noFill/>
            <a:miter lim="800000"/>
            <a:headEnd type="none" w="sm" len="sm"/>
            <a:tailEnd type="none" w="sm" len="sm"/>
          </a:ln>
          <a:effectLst/>
        </p:spPr>
        <p:txBody>
          <a:bodyPr/>
          <a:lstStyle/>
          <a:p>
            <a:r>
              <a:rPr lang="en-US" sz="2800">
                <a:latin typeface="Times New Roman" pitchFamily="18" charset="0"/>
              </a:rPr>
              <a:t>Prostaglandins &amp; IL-1</a:t>
            </a:r>
            <a:r>
              <a:rPr lang="el-GR" sz="2800">
                <a:latin typeface="Times New Roman" pitchFamily="18" charset="0"/>
                <a:cs typeface="Times New Roman" pitchFamily="18" charset="0"/>
              </a:rPr>
              <a:t>α</a:t>
            </a:r>
            <a:r>
              <a:rPr lang="en-US" sz="2800">
                <a:latin typeface="Times New Roman" pitchFamily="18" charset="0"/>
                <a:cs typeface="Arial" charset="0"/>
              </a:rPr>
              <a:t> account for most bone</a:t>
            </a:r>
          </a:p>
          <a:p>
            <a:pPr algn="r"/>
            <a:r>
              <a:rPr lang="en-US" sz="2800">
                <a:latin typeface="Times New Roman" pitchFamily="18" charset="0"/>
                <a:cs typeface="Arial" charset="0"/>
              </a:rPr>
              <a:t>resorbing activity in induced rat periapical lesions.</a:t>
            </a:r>
            <a:endParaRPr lang="el-GR" sz="2800">
              <a:latin typeface="Times New Roman" pitchFamily="18" charset="0"/>
              <a:cs typeface="Arial" charset="0"/>
            </a:endParaRPr>
          </a:p>
        </p:txBody>
      </p:sp>
      <p:graphicFrame>
        <p:nvGraphicFramePr>
          <p:cNvPr id="542729" name="Object 9"/>
          <p:cNvGraphicFramePr>
            <a:graphicFrameLocks noGrp="1" noChangeAspect="1"/>
          </p:cNvGraphicFramePr>
          <p:nvPr>
            <p:ph sz="half" idx="2"/>
          </p:nvPr>
        </p:nvGraphicFramePr>
        <p:xfrm>
          <a:off x="4267200" y="1689100"/>
          <a:ext cx="4724400" cy="3568700"/>
        </p:xfrm>
        <a:graphic>
          <a:graphicData uri="http://schemas.openxmlformats.org/presentationml/2006/ole">
            <p:oleObj spid="_x0000_s542729" name="Prism Project" r:id="rId3" imgW="7426440" imgH="5608080" progId="Prism4.Document">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55613" y="455613"/>
            <a:ext cx="8226425" cy="611187"/>
          </a:xfrm>
          <a:noFill/>
        </p:spPr>
        <p:txBody>
          <a:bodyPr/>
          <a:lstStyle/>
          <a:p>
            <a:r>
              <a:rPr lang="en-US" sz="4000" b="1"/>
              <a:t>Root Canal Treatment Objectives</a:t>
            </a:r>
          </a:p>
        </p:txBody>
      </p:sp>
      <p:sp>
        <p:nvSpPr>
          <p:cNvPr id="576515" name="Rectangle 3"/>
          <p:cNvSpPr>
            <a:spLocks noGrp="1" noChangeArrowheads="1"/>
          </p:cNvSpPr>
          <p:nvPr>
            <p:ph type="body" idx="1"/>
          </p:nvPr>
        </p:nvSpPr>
        <p:spPr>
          <a:xfrm>
            <a:off x="914400" y="1524000"/>
            <a:ext cx="7315200" cy="5029200"/>
          </a:xfrm>
        </p:spPr>
        <p:txBody>
          <a:bodyPr/>
          <a:lstStyle/>
          <a:p>
            <a:pPr>
              <a:lnSpc>
                <a:spcPct val="90000"/>
              </a:lnSpc>
              <a:buFontTx/>
              <a:buNone/>
            </a:pPr>
            <a:r>
              <a:rPr lang="en-US" b="1" u="sng">
                <a:latin typeface="Times New Roman" pitchFamily="18" charset="0"/>
              </a:rPr>
              <a:t>The objective of RCT is to prevent &amp;</a:t>
            </a:r>
          </a:p>
          <a:p>
            <a:pPr algn="r">
              <a:lnSpc>
                <a:spcPct val="90000"/>
              </a:lnSpc>
              <a:buFontTx/>
              <a:buNone/>
            </a:pPr>
            <a:r>
              <a:rPr lang="en-US" b="1" u="sng">
                <a:latin typeface="Times New Roman" pitchFamily="18" charset="0"/>
              </a:rPr>
              <a:t>treat periapical lesions of pulpal origin.</a:t>
            </a:r>
          </a:p>
          <a:p>
            <a:pPr>
              <a:lnSpc>
                <a:spcPct val="90000"/>
              </a:lnSpc>
              <a:buFontTx/>
              <a:buNone/>
            </a:pPr>
            <a:endParaRPr lang="en-US" sz="2000"/>
          </a:p>
          <a:p>
            <a:pPr>
              <a:lnSpc>
                <a:spcPct val="90000"/>
              </a:lnSpc>
            </a:pPr>
            <a:r>
              <a:rPr lang="en-US" sz="2800"/>
              <a:t>Normal Periapical Tissues:</a:t>
            </a:r>
          </a:p>
          <a:p>
            <a:pPr lvl="1">
              <a:lnSpc>
                <a:spcPct val="90000"/>
              </a:lnSpc>
            </a:pPr>
            <a:r>
              <a:rPr lang="en-US" sz="2400"/>
              <a:t>Prevent Apical Periodontitis</a:t>
            </a:r>
          </a:p>
          <a:p>
            <a:pPr lvl="1">
              <a:lnSpc>
                <a:spcPct val="90000"/>
              </a:lnSpc>
              <a:buFontTx/>
              <a:buNone/>
            </a:pPr>
            <a:endParaRPr lang="en-US" sz="1200"/>
          </a:p>
          <a:p>
            <a:pPr>
              <a:lnSpc>
                <a:spcPct val="90000"/>
              </a:lnSpc>
            </a:pPr>
            <a:r>
              <a:rPr lang="en-US" sz="2800"/>
              <a:t>Pre-Existing Periapical Pathosis:</a:t>
            </a:r>
          </a:p>
          <a:p>
            <a:pPr lvl="1">
              <a:lnSpc>
                <a:spcPct val="90000"/>
              </a:lnSpc>
            </a:pPr>
            <a:r>
              <a:rPr lang="en-US" sz="2400"/>
              <a:t>Resolution of Inflammation &amp; Healing</a:t>
            </a:r>
          </a:p>
          <a:p>
            <a:pPr lvl="1">
              <a:lnSpc>
                <a:spcPct val="90000"/>
              </a:lnSpc>
            </a:pPr>
            <a:r>
              <a:rPr lang="en-US" sz="2400"/>
              <a:t>Repair &amp; Regeneration of Periradicular Tissues</a:t>
            </a:r>
          </a:p>
          <a:p>
            <a:pPr lvl="1">
              <a:lnSpc>
                <a:spcPct val="90000"/>
              </a:lnSpc>
            </a:pPr>
            <a:endParaRPr lang="en-US" sz="1200"/>
          </a:p>
          <a:p>
            <a:pPr>
              <a:lnSpc>
                <a:spcPct val="90000"/>
              </a:lnSpc>
              <a:buFontTx/>
              <a:buNone/>
            </a:pPr>
            <a:r>
              <a:rPr lang="en-US" b="1">
                <a:latin typeface="Times New Roman" pitchFamily="18" charset="0"/>
              </a:rPr>
              <a:t>What are the biological processes</a:t>
            </a:r>
          </a:p>
          <a:p>
            <a:pPr algn="r">
              <a:lnSpc>
                <a:spcPct val="90000"/>
              </a:lnSpc>
              <a:buFontTx/>
              <a:buNone/>
            </a:pPr>
            <a:r>
              <a:rPr lang="en-US" b="1">
                <a:latin typeface="Times New Roman" pitchFamily="18" charset="0"/>
              </a:rPr>
              <a:t>involved in periapical healing?</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455613" y="455613"/>
            <a:ext cx="8226425" cy="914400"/>
          </a:xfrm>
          <a:noFill/>
        </p:spPr>
        <p:txBody>
          <a:bodyPr/>
          <a:lstStyle/>
          <a:p>
            <a:r>
              <a:rPr lang="en-US" b="1"/>
              <a:t>Summary</a:t>
            </a:r>
          </a:p>
        </p:txBody>
      </p:sp>
      <p:sp>
        <p:nvSpPr>
          <p:cNvPr id="580611" name="Rectangle 3"/>
          <p:cNvSpPr>
            <a:spLocks noGrp="1" noChangeArrowheads="1"/>
          </p:cNvSpPr>
          <p:nvPr>
            <p:ph type="body" idx="1"/>
          </p:nvPr>
        </p:nvSpPr>
        <p:spPr>
          <a:xfrm>
            <a:off x="914400" y="1752600"/>
            <a:ext cx="7315200" cy="4724400"/>
          </a:xfrm>
        </p:spPr>
        <p:txBody>
          <a:bodyPr/>
          <a:lstStyle/>
          <a:p>
            <a:pPr>
              <a:lnSpc>
                <a:spcPct val="90000"/>
              </a:lnSpc>
              <a:buFontTx/>
              <a:buNone/>
            </a:pPr>
            <a:r>
              <a:rPr lang="en-US" b="1" u="sng"/>
              <a:t>Pro-Inflammatory Cytokines</a:t>
            </a:r>
          </a:p>
          <a:p>
            <a:pPr>
              <a:lnSpc>
                <a:spcPct val="90000"/>
              </a:lnSpc>
            </a:pPr>
            <a:endParaRPr lang="en-US" sz="2000"/>
          </a:p>
          <a:p>
            <a:pPr>
              <a:lnSpc>
                <a:spcPct val="90000"/>
              </a:lnSpc>
            </a:pPr>
            <a:r>
              <a:rPr lang="en-US"/>
              <a:t>Interleukin-1</a:t>
            </a:r>
          </a:p>
          <a:p>
            <a:pPr lvl="1">
              <a:lnSpc>
                <a:spcPct val="90000"/>
              </a:lnSpc>
            </a:pPr>
            <a:r>
              <a:rPr lang="en-US"/>
              <a:t>IL-1</a:t>
            </a:r>
            <a:r>
              <a:rPr lang="el-GR">
                <a:cs typeface="Arial" charset="0"/>
              </a:rPr>
              <a:t>β</a:t>
            </a:r>
            <a:r>
              <a:rPr lang="en-US">
                <a:cs typeface="Arial" charset="0"/>
              </a:rPr>
              <a:t> (chronic human granulomas)</a:t>
            </a:r>
            <a:endParaRPr lang="el-GR">
              <a:cs typeface="Arial" charset="0"/>
            </a:endParaRPr>
          </a:p>
          <a:p>
            <a:pPr lvl="1">
              <a:lnSpc>
                <a:spcPct val="90000"/>
              </a:lnSpc>
            </a:pPr>
            <a:r>
              <a:rPr lang="en-US"/>
              <a:t>IL-1</a:t>
            </a:r>
            <a:r>
              <a:rPr lang="el-GR">
                <a:cs typeface="Arial" charset="0"/>
              </a:rPr>
              <a:t>α</a:t>
            </a:r>
            <a:r>
              <a:rPr lang="en-US">
                <a:cs typeface="Arial" charset="0"/>
              </a:rPr>
              <a:t> (infection-induced rodent model)</a:t>
            </a:r>
            <a:endParaRPr lang="el-GR">
              <a:cs typeface="Arial" charset="0"/>
            </a:endParaRPr>
          </a:p>
          <a:p>
            <a:pPr>
              <a:lnSpc>
                <a:spcPct val="90000"/>
              </a:lnSpc>
            </a:pPr>
            <a:r>
              <a:rPr lang="en-US"/>
              <a:t>Tumor Necrosis Factor</a:t>
            </a:r>
          </a:p>
          <a:p>
            <a:pPr lvl="1">
              <a:lnSpc>
                <a:spcPct val="90000"/>
              </a:lnSpc>
            </a:pPr>
            <a:r>
              <a:rPr lang="en-US"/>
              <a:t>mainly TNF</a:t>
            </a:r>
            <a:r>
              <a:rPr lang="el-GR">
                <a:cs typeface="Arial" charset="0"/>
              </a:rPr>
              <a:t>β</a:t>
            </a:r>
            <a:r>
              <a:rPr lang="en-US">
                <a:cs typeface="Arial" charset="0"/>
              </a:rPr>
              <a:t> (especially in human)</a:t>
            </a:r>
          </a:p>
          <a:p>
            <a:pPr>
              <a:lnSpc>
                <a:spcPct val="90000"/>
              </a:lnSpc>
            </a:pPr>
            <a:r>
              <a:rPr lang="en-US">
                <a:cs typeface="Arial" charset="0"/>
              </a:rPr>
              <a:t>Prostaglandins</a:t>
            </a:r>
          </a:p>
          <a:p>
            <a:pPr lvl="1">
              <a:lnSpc>
                <a:spcPct val="90000"/>
              </a:lnSpc>
            </a:pPr>
            <a:r>
              <a:rPr lang="en-US">
                <a:cs typeface="Arial" charset="0"/>
              </a:rPr>
              <a:t>Indomethacin inhibits bone resorption</a:t>
            </a:r>
            <a:endParaRPr lang="el-GR">
              <a:cs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455613" y="455613"/>
            <a:ext cx="8226425" cy="914400"/>
          </a:xfrm>
          <a:noFill/>
        </p:spPr>
        <p:txBody>
          <a:bodyPr/>
          <a:lstStyle/>
          <a:p>
            <a:r>
              <a:rPr lang="en-US" sz="4000" b="1"/>
              <a:t>Other Mediators of Periapical Inflammation &amp; Bone Resorption</a:t>
            </a:r>
          </a:p>
        </p:txBody>
      </p:sp>
      <p:sp>
        <p:nvSpPr>
          <p:cNvPr id="555011" name="Rectangle 3"/>
          <p:cNvSpPr>
            <a:spLocks noGrp="1" noChangeArrowheads="1"/>
          </p:cNvSpPr>
          <p:nvPr>
            <p:ph type="body" idx="1"/>
          </p:nvPr>
        </p:nvSpPr>
        <p:spPr>
          <a:xfrm>
            <a:off x="457200" y="1752600"/>
            <a:ext cx="8229600" cy="4800600"/>
          </a:xfrm>
        </p:spPr>
        <p:txBody>
          <a:bodyPr/>
          <a:lstStyle/>
          <a:p>
            <a:pPr>
              <a:buFontTx/>
              <a:buNone/>
            </a:pPr>
            <a:r>
              <a:rPr lang="en-US" sz="2800" b="1" u="sng"/>
              <a:t>Arachidonic Acid Metabolites</a:t>
            </a:r>
            <a:endParaRPr lang="en-US" sz="2800" b="1"/>
          </a:p>
          <a:p>
            <a:pPr lvl="1"/>
            <a:r>
              <a:rPr lang="en-US" sz="2400"/>
              <a:t>Membrane Phospholipids</a:t>
            </a:r>
          </a:p>
          <a:p>
            <a:r>
              <a:rPr lang="en-US" sz="2800"/>
              <a:t>Prostaglandins - Cyclooxygenase Pathway</a:t>
            </a:r>
          </a:p>
          <a:p>
            <a:pPr lvl="1"/>
            <a:r>
              <a:rPr lang="en-US" sz="2400"/>
              <a:t>COX-1 in all tissues</a:t>
            </a:r>
          </a:p>
          <a:p>
            <a:pPr lvl="1"/>
            <a:r>
              <a:rPr lang="en-US" sz="2400"/>
              <a:t>COX-2 is induced by LPS &amp; cytokines</a:t>
            </a:r>
          </a:p>
          <a:p>
            <a:pPr lvl="1"/>
            <a:r>
              <a:rPr lang="en-US" sz="2400"/>
              <a:t>PGE2 from PMN’s activate osteoclasts</a:t>
            </a:r>
          </a:p>
          <a:p>
            <a:pPr lvl="1"/>
            <a:r>
              <a:rPr lang="en-US" sz="2400"/>
              <a:t>acute inflammation &amp; rapid bone resorption</a:t>
            </a:r>
          </a:p>
          <a:p>
            <a:r>
              <a:rPr lang="en-US" sz="2800"/>
              <a:t>Leukotrienes - Lipoxygenase Pathway</a:t>
            </a:r>
          </a:p>
          <a:p>
            <a:pPr lvl="1"/>
            <a:r>
              <a:rPr lang="en-US" sz="2400"/>
              <a:t>LTB4 promotes PMN adhesion to endothelial walls &amp; chemotaxis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455613" y="455613"/>
            <a:ext cx="8226425" cy="914400"/>
          </a:xfrm>
          <a:noFill/>
        </p:spPr>
        <p:txBody>
          <a:bodyPr/>
          <a:lstStyle/>
          <a:p>
            <a:r>
              <a:rPr lang="en-US" sz="4000" b="1">
                <a:cs typeface="Arial" charset="0"/>
              </a:rPr>
              <a:t>COX-2 Expression Increases in Developing Periapical Lesions</a:t>
            </a:r>
            <a:endParaRPr lang="el-GR" sz="4000" b="1">
              <a:cs typeface="Arial" charset="0"/>
            </a:endParaRPr>
          </a:p>
        </p:txBody>
      </p:sp>
      <p:sp>
        <p:nvSpPr>
          <p:cNvPr id="495619" name="Rectangle 3"/>
          <p:cNvSpPr>
            <a:spLocks noGrp="1" noChangeArrowheads="1"/>
          </p:cNvSpPr>
          <p:nvPr>
            <p:ph type="body" sz="half" idx="3"/>
          </p:nvPr>
        </p:nvSpPr>
        <p:spPr>
          <a:xfrm>
            <a:off x="1295400" y="1676400"/>
            <a:ext cx="6400800" cy="533400"/>
          </a:xfrm>
          <a:noFill/>
        </p:spPr>
        <p:txBody>
          <a:bodyPr/>
          <a:lstStyle/>
          <a:p>
            <a:r>
              <a:rPr lang="en-US" sz="2800">
                <a:cs typeface="Arial" charset="0"/>
              </a:rPr>
              <a:t>Exposed rat pulps &amp; PA DNA probes</a:t>
            </a:r>
            <a:endParaRPr lang="el-GR" sz="2800">
              <a:cs typeface="Arial" charset="0"/>
            </a:endParaRPr>
          </a:p>
        </p:txBody>
      </p:sp>
      <p:sp>
        <p:nvSpPr>
          <p:cNvPr id="495620"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Lin et al., European Journal of Oral Sciences 2002</a:t>
            </a:r>
          </a:p>
        </p:txBody>
      </p:sp>
      <p:graphicFrame>
        <p:nvGraphicFramePr>
          <p:cNvPr id="495623" name="Object 7"/>
          <p:cNvGraphicFramePr>
            <a:graphicFrameLocks noGrp="1" noChangeAspect="1"/>
          </p:cNvGraphicFramePr>
          <p:nvPr>
            <p:ph sz="quarter" idx="1"/>
          </p:nvPr>
        </p:nvGraphicFramePr>
        <p:xfrm>
          <a:off x="1752600" y="2286000"/>
          <a:ext cx="5638800" cy="3975100"/>
        </p:xfrm>
        <a:graphic>
          <a:graphicData uri="http://schemas.openxmlformats.org/presentationml/2006/ole">
            <p:oleObj spid="_x0000_s495623" name="Prism Project" r:id="rId3" imgW="8023680" imgH="5653800" progId="Prism4.Document">
              <p:embed/>
            </p:oleObj>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5613" y="455613"/>
            <a:ext cx="8226425" cy="914400"/>
          </a:xfrm>
          <a:noFill/>
        </p:spPr>
        <p:txBody>
          <a:bodyPr/>
          <a:lstStyle/>
          <a:p>
            <a:r>
              <a:rPr lang="en-US" sz="4000" b="1"/>
              <a:t>Inhibition of COX-2 Reduced Inflammation &amp; Bone Resorption</a:t>
            </a:r>
            <a:endParaRPr lang="el-GR" sz="4000" b="1">
              <a:cs typeface="Arial" charset="0"/>
            </a:endParaRPr>
          </a:p>
        </p:txBody>
      </p:sp>
      <p:sp>
        <p:nvSpPr>
          <p:cNvPr id="290819" name="Rectangle 3"/>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Lin et al., European Journal of Oral Sciences 2002</a:t>
            </a:r>
          </a:p>
        </p:txBody>
      </p:sp>
      <p:sp>
        <p:nvSpPr>
          <p:cNvPr id="290820" name="Text Box 4"/>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graphicFrame>
        <p:nvGraphicFramePr>
          <p:cNvPr id="290830" name="Object 14"/>
          <p:cNvGraphicFramePr>
            <a:graphicFrameLocks noGrp="1" noChangeAspect="1"/>
          </p:cNvGraphicFramePr>
          <p:nvPr>
            <p:ph sz="half" idx="1"/>
          </p:nvPr>
        </p:nvGraphicFramePr>
        <p:xfrm>
          <a:off x="304800" y="1958975"/>
          <a:ext cx="4191000" cy="3984625"/>
        </p:xfrm>
        <a:graphic>
          <a:graphicData uri="http://schemas.openxmlformats.org/presentationml/2006/ole">
            <p:oleObj spid="_x0000_s290830" name="Prism Project" r:id="rId4" imgW="5272920" imgH="5013720" progId="Prism4.Document">
              <p:embed/>
            </p:oleObj>
          </a:graphicData>
        </a:graphic>
      </p:graphicFrame>
      <p:graphicFrame>
        <p:nvGraphicFramePr>
          <p:cNvPr id="290833" name="Object 17"/>
          <p:cNvGraphicFramePr>
            <a:graphicFrameLocks noGrp="1" noChangeAspect="1"/>
          </p:cNvGraphicFramePr>
          <p:nvPr>
            <p:ph sz="half" idx="2"/>
          </p:nvPr>
        </p:nvGraphicFramePr>
        <p:xfrm>
          <a:off x="4572000" y="1966913"/>
          <a:ext cx="4343400" cy="3976687"/>
        </p:xfrm>
        <a:graphic>
          <a:graphicData uri="http://schemas.openxmlformats.org/presentationml/2006/ole">
            <p:oleObj spid="_x0000_s290833" name="Prism Project" r:id="rId5" imgW="5478480" imgH="5015160" progId="Prism4.Document">
              <p:embed/>
            </p:oleObj>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455613" y="455613"/>
            <a:ext cx="8226425" cy="914400"/>
          </a:xfrm>
          <a:noFill/>
        </p:spPr>
        <p:txBody>
          <a:bodyPr/>
          <a:lstStyle/>
          <a:p>
            <a:r>
              <a:rPr lang="en-US" sz="4000" b="1"/>
              <a:t>Prostaglandin E2 in Human Periapical Lesions</a:t>
            </a:r>
          </a:p>
        </p:txBody>
      </p:sp>
      <p:sp>
        <p:nvSpPr>
          <p:cNvPr id="614403" name="Rectangle 3"/>
          <p:cNvSpPr>
            <a:spLocks noGrp="1" noChangeArrowheads="1"/>
          </p:cNvSpPr>
          <p:nvPr>
            <p:ph type="body" sz="half" idx="1"/>
          </p:nvPr>
        </p:nvSpPr>
        <p:spPr>
          <a:xfrm>
            <a:off x="914400" y="1524000"/>
            <a:ext cx="7315200" cy="1143000"/>
          </a:xfrm>
        </p:spPr>
        <p:txBody>
          <a:bodyPr/>
          <a:lstStyle/>
          <a:p>
            <a:pPr marL="533400" indent="-533400">
              <a:buFontTx/>
              <a:buNone/>
            </a:pPr>
            <a:r>
              <a:rPr lang="en-US" sz="2400">
                <a:cs typeface="Arial" charset="0"/>
              </a:rPr>
              <a:t>Normal - Unerupted &amp; Uninflamed 3</a:t>
            </a:r>
            <a:r>
              <a:rPr lang="en-US" sz="2400" baseline="30000">
                <a:cs typeface="Arial" charset="0"/>
              </a:rPr>
              <a:t>rd</a:t>
            </a:r>
            <a:r>
              <a:rPr lang="en-US" sz="2400">
                <a:cs typeface="Arial" charset="0"/>
              </a:rPr>
              <a:t> Molars (x4)</a:t>
            </a:r>
          </a:p>
          <a:p>
            <a:pPr marL="533400" indent="-533400">
              <a:buFontTx/>
              <a:buNone/>
            </a:pPr>
            <a:r>
              <a:rPr lang="en-US" sz="2400">
                <a:cs typeface="Arial" charset="0"/>
              </a:rPr>
              <a:t>Chronic - Chronic Apical Periodontitis Lesions (x6)</a:t>
            </a:r>
          </a:p>
          <a:p>
            <a:pPr marL="533400" indent="-533400">
              <a:buFontTx/>
              <a:buNone/>
            </a:pPr>
            <a:r>
              <a:rPr lang="en-US" sz="2400">
                <a:cs typeface="Arial" charset="0"/>
              </a:rPr>
              <a:t>Acute - Acutely Inflamed (pain/swelling) Lesions (x6)</a:t>
            </a:r>
          </a:p>
        </p:txBody>
      </p:sp>
      <p:sp>
        <p:nvSpPr>
          <p:cNvPr id="614404"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McNicholas et al., JOE 1991</a:t>
            </a:r>
          </a:p>
        </p:txBody>
      </p:sp>
      <p:sp>
        <p:nvSpPr>
          <p:cNvPr id="614405"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graphicFrame>
        <p:nvGraphicFramePr>
          <p:cNvPr id="614406" name="Object 6"/>
          <p:cNvGraphicFramePr>
            <a:graphicFrameLocks noGrp="1" noChangeAspect="1"/>
          </p:cNvGraphicFramePr>
          <p:nvPr>
            <p:ph sz="half" idx="2"/>
          </p:nvPr>
        </p:nvGraphicFramePr>
        <p:xfrm>
          <a:off x="1905000" y="2841625"/>
          <a:ext cx="5334000" cy="3487738"/>
        </p:xfrm>
        <a:graphic>
          <a:graphicData uri="http://schemas.openxmlformats.org/presentationml/2006/ole">
            <p:oleObj spid="_x0000_s614406" name="Prism Project" r:id="rId4" imgW="7778160" imgH="5086800" progId="Prism4.Document">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455613" y="455613"/>
            <a:ext cx="8226425" cy="914400"/>
          </a:xfrm>
          <a:noFill/>
        </p:spPr>
        <p:txBody>
          <a:bodyPr/>
          <a:lstStyle/>
          <a:p>
            <a:r>
              <a:rPr lang="en-US" sz="4000" b="1"/>
              <a:t>Prostaglandin E2 in Human Periapical Exudate</a:t>
            </a:r>
          </a:p>
        </p:txBody>
      </p:sp>
      <p:sp>
        <p:nvSpPr>
          <p:cNvPr id="616451" name="Rectangle 3"/>
          <p:cNvSpPr>
            <a:spLocks noGrp="1" noChangeArrowheads="1"/>
          </p:cNvSpPr>
          <p:nvPr>
            <p:ph type="body" sz="half" idx="1"/>
          </p:nvPr>
        </p:nvSpPr>
        <p:spPr>
          <a:xfrm>
            <a:off x="685800" y="1905000"/>
            <a:ext cx="3810000" cy="4419600"/>
          </a:xfrm>
        </p:spPr>
        <p:txBody>
          <a:bodyPr/>
          <a:lstStyle/>
          <a:p>
            <a:pPr marL="228600" indent="-228600"/>
            <a:r>
              <a:rPr lang="en-US" sz="2800">
                <a:cs typeface="Arial" charset="0"/>
              </a:rPr>
              <a:t>Clinical cases (x77)</a:t>
            </a:r>
          </a:p>
          <a:p>
            <a:pPr marL="228600" indent="-228600"/>
            <a:r>
              <a:rPr lang="en-US" sz="2800">
                <a:cs typeface="Arial" charset="0"/>
              </a:rPr>
              <a:t>Carefully collected periapical exudates</a:t>
            </a:r>
          </a:p>
          <a:p>
            <a:pPr marL="228600" indent="-228600"/>
            <a:endParaRPr lang="en-US" sz="2800">
              <a:cs typeface="Arial" charset="0"/>
            </a:endParaRPr>
          </a:p>
          <a:p>
            <a:pPr marL="228600" indent="-228600">
              <a:buFontTx/>
              <a:buNone/>
            </a:pPr>
            <a:r>
              <a:rPr lang="en-US" b="1" u="sng">
                <a:cs typeface="Arial" charset="0"/>
              </a:rPr>
              <a:t>Elevated PGE2</a:t>
            </a:r>
          </a:p>
          <a:p>
            <a:pPr marL="914400" lvl="1" indent="-266700"/>
            <a:r>
              <a:rPr lang="en-US">
                <a:cs typeface="Arial" charset="0"/>
              </a:rPr>
              <a:t>PARL</a:t>
            </a:r>
          </a:p>
          <a:p>
            <a:pPr marL="914400" lvl="1" indent="-266700"/>
            <a:r>
              <a:rPr lang="en-US">
                <a:cs typeface="Arial" charset="0"/>
              </a:rPr>
              <a:t>Acute Symptoms of Inflammation</a:t>
            </a:r>
          </a:p>
        </p:txBody>
      </p:sp>
      <p:sp>
        <p:nvSpPr>
          <p:cNvPr id="616452"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Takayama et al., JOE 1996</a:t>
            </a:r>
          </a:p>
        </p:txBody>
      </p:sp>
      <p:sp>
        <p:nvSpPr>
          <p:cNvPr id="616453"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graphicFrame>
        <p:nvGraphicFramePr>
          <p:cNvPr id="616454" name="Object 6"/>
          <p:cNvGraphicFramePr>
            <a:graphicFrameLocks noGrp="1" noChangeAspect="1"/>
          </p:cNvGraphicFramePr>
          <p:nvPr>
            <p:ph sz="half" idx="2"/>
          </p:nvPr>
        </p:nvGraphicFramePr>
        <p:xfrm>
          <a:off x="4570413" y="1905000"/>
          <a:ext cx="3997325" cy="4254500"/>
        </p:xfrm>
        <a:graphic>
          <a:graphicData uri="http://schemas.openxmlformats.org/presentationml/2006/ole">
            <p:oleObj spid="_x0000_s616454" name="Prism Project" r:id="rId4" imgW="4774680" imgH="4594680" progId="Prism4.Document">
              <p:embed/>
            </p:oleObj>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455613" y="455613"/>
            <a:ext cx="8226425" cy="914400"/>
          </a:xfrm>
          <a:noFill/>
        </p:spPr>
        <p:txBody>
          <a:bodyPr/>
          <a:lstStyle/>
          <a:p>
            <a:r>
              <a:rPr lang="en-US" sz="4000" b="1"/>
              <a:t>Initiation of RCT Reduced PGE2 in Human Periapical Exudate</a:t>
            </a:r>
          </a:p>
        </p:txBody>
      </p:sp>
      <p:sp>
        <p:nvSpPr>
          <p:cNvPr id="612355" name="Rectangle 3"/>
          <p:cNvSpPr>
            <a:spLocks noGrp="1" noChangeArrowheads="1"/>
          </p:cNvSpPr>
          <p:nvPr>
            <p:ph type="body" sz="half" idx="1"/>
          </p:nvPr>
        </p:nvSpPr>
        <p:spPr>
          <a:xfrm>
            <a:off x="685800" y="1828800"/>
            <a:ext cx="3505200" cy="4419600"/>
          </a:xfrm>
        </p:spPr>
        <p:txBody>
          <a:bodyPr/>
          <a:lstStyle/>
          <a:p>
            <a:pPr marL="228600" indent="-228600">
              <a:lnSpc>
                <a:spcPct val="90000"/>
              </a:lnSpc>
            </a:pPr>
            <a:r>
              <a:rPr lang="en-US" sz="2400">
                <a:cs typeface="Arial" charset="0"/>
              </a:rPr>
              <a:t>Clinical cases (x20)</a:t>
            </a:r>
          </a:p>
          <a:p>
            <a:pPr marL="228600" indent="-228600">
              <a:lnSpc>
                <a:spcPct val="90000"/>
              </a:lnSpc>
            </a:pPr>
            <a:r>
              <a:rPr lang="en-US" sz="2400">
                <a:cs typeface="Arial" charset="0"/>
              </a:rPr>
              <a:t>Carefully collected periapical exudate</a:t>
            </a:r>
          </a:p>
          <a:p>
            <a:pPr marL="228600" indent="-228600">
              <a:lnSpc>
                <a:spcPct val="90000"/>
              </a:lnSpc>
            </a:pPr>
            <a:r>
              <a:rPr lang="en-US" sz="2400">
                <a:cs typeface="Arial" charset="0"/>
              </a:rPr>
              <a:t>1</a:t>
            </a:r>
            <a:r>
              <a:rPr lang="en-US" sz="2400" baseline="30000">
                <a:cs typeface="Arial" charset="0"/>
              </a:rPr>
              <a:t>st</a:t>
            </a:r>
            <a:r>
              <a:rPr lang="en-US" sz="2400">
                <a:cs typeface="Arial" charset="0"/>
              </a:rPr>
              <a:t> Visit</a:t>
            </a:r>
          </a:p>
          <a:p>
            <a:pPr marL="914400" lvl="1" indent="-266700">
              <a:lnSpc>
                <a:spcPct val="90000"/>
              </a:lnSpc>
            </a:pPr>
            <a:r>
              <a:rPr lang="en-US" sz="2000">
                <a:cs typeface="Arial" charset="0"/>
              </a:rPr>
              <a:t>Initiated RCT</a:t>
            </a:r>
          </a:p>
          <a:p>
            <a:pPr marL="228600" indent="-228600">
              <a:lnSpc>
                <a:spcPct val="90000"/>
              </a:lnSpc>
            </a:pPr>
            <a:r>
              <a:rPr lang="en-US" sz="2400">
                <a:cs typeface="Arial" charset="0"/>
              </a:rPr>
              <a:t>2</a:t>
            </a:r>
            <a:r>
              <a:rPr lang="en-US" sz="2400" baseline="30000">
                <a:cs typeface="Arial" charset="0"/>
              </a:rPr>
              <a:t>nd</a:t>
            </a:r>
            <a:r>
              <a:rPr lang="en-US" sz="2400">
                <a:cs typeface="Arial" charset="0"/>
              </a:rPr>
              <a:t> Visit (1-2wk)</a:t>
            </a:r>
          </a:p>
          <a:p>
            <a:pPr marL="914400" lvl="1" indent="-266700">
              <a:lnSpc>
                <a:spcPct val="90000"/>
              </a:lnSpc>
            </a:pPr>
            <a:r>
              <a:rPr lang="en-US" sz="2000">
                <a:cs typeface="Arial" charset="0"/>
              </a:rPr>
              <a:t>RCT Continued</a:t>
            </a:r>
          </a:p>
          <a:p>
            <a:pPr marL="914400" lvl="1" indent="-266700">
              <a:lnSpc>
                <a:spcPct val="90000"/>
              </a:lnSpc>
            </a:pPr>
            <a:endParaRPr lang="en-US" sz="2400">
              <a:cs typeface="Arial" charset="0"/>
            </a:endParaRPr>
          </a:p>
          <a:p>
            <a:pPr marL="228600" indent="-228600">
              <a:lnSpc>
                <a:spcPct val="90000"/>
              </a:lnSpc>
              <a:buFontTx/>
              <a:buNone/>
            </a:pPr>
            <a:r>
              <a:rPr lang="en-US" sz="2800" u="sng">
                <a:cs typeface="Arial" charset="0"/>
              </a:rPr>
              <a:t>Reduced PGE2</a:t>
            </a:r>
          </a:p>
          <a:p>
            <a:pPr marL="914400" lvl="1" indent="-266700">
              <a:lnSpc>
                <a:spcPct val="90000"/>
              </a:lnSpc>
            </a:pPr>
            <a:r>
              <a:rPr lang="en-US" sz="2400">
                <a:cs typeface="Arial" charset="0"/>
              </a:rPr>
              <a:t>RCT initiated</a:t>
            </a:r>
          </a:p>
          <a:p>
            <a:pPr marL="914400" lvl="1" indent="-266700">
              <a:lnSpc>
                <a:spcPct val="90000"/>
              </a:lnSpc>
            </a:pPr>
            <a:r>
              <a:rPr lang="en-US" sz="2400">
                <a:cs typeface="Arial" charset="0"/>
              </a:rPr>
              <a:t>Clinical improved</a:t>
            </a:r>
          </a:p>
        </p:txBody>
      </p:sp>
      <p:sp>
        <p:nvSpPr>
          <p:cNvPr id="612356"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Shimauchi et al., JOE 1997</a:t>
            </a:r>
          </a:p>
        </p:txBody>
      </p:sp>
      <p:sp>
        <p:nvSpPr>
          <p:cNvPr id="612357"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graphicFrame>
        <p:nvGraphicFramePr>
          <p:cNvPr id="612358" name="Object 6"/>
          <p:cNvGraphicFramePr>
            <a:graphicFrameLocks noGrp="1" noChangeAspect="1"/>
          </p:cNvGraphicFramePr>
          <p:nvPr>
            <p:ph sz="half" idx="2"/>
          </p:nvPr>
        </p:nvGraphicFramePr>
        <p:xfrm>
          <a:off x="4191000" y="1803400"/>
          <a:ext cx="4340225" cy="4521200"/>
        </p:xfrm>
        <a:graphic>
          <a:graphicData uri="http://schemas.openxmlformats.org/presentationml/2006/ole">
            <p:oleObj spid="_x0000_s612358" name="Prism Project" r:id="rId4" imgW="4766760" imgH="4491000" progId="Prism4.Document">
              <p:embed/>
            </p:oleObj>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455613" y="455613"/>
            <a:ext cx="8226425" cy="914400"/>
          </a:xfrm>
          <a:noFill/>
        </p:spPr>
        <p:txBody>
          <a:bodyPr/>
          <a:lstStyle/>
          <a:p>
            <a:r>
              <a:rPr lang="en-US" b="1"/>
              <a:t>Summary</a:t>
            </a:r>
          </a:p>
        </p:txBody>
      </p:sp>
      <p:sp>
        <p:nvSpPr>
          <p:cNvPr id="584707" name="Rectangle 3"/>
          <p:cNvSpPr>
            <a:spLocks noGrp="1" noChangeArrowheads="1"/>
          </p:cNvSpPr>
          <p:nvPr>
            <p:ph type="body" idx="1"/>
          </p:nvPr>
        </p:nvSpPr>
        <p:spPr>
          <a:xfrm>
            <a:off x="914400" y="1752600"/>
            <a:ext cx="7315200" cy="4724400"/>
          </a:xfrm>
        </p:spPr>
        <p:txBody>
          <a:bodyPr/>
          <a:lstStyle/>
          <a:p>
            <a:pPr>
              <a:buFontTx/>
              <a:buNone/>
            </a:pPr>
            <a:r>
              <a:rPr lang="en-US" sz="3600" b="1" u="sng">
                <a:cs typeface="Arial" charset="0"/>
              </a:rPr>
              <a:t>Prostaglandins</a:t>
            </a:r>
            <a:endParaRPr lang="en-US" sz="3600" b="1">
              <a:cs typeface="Arial" charset="0"/>
            </a:endParaRPr>
          </a:p>
          <a:p>
            <a:pPr>
              <a:buFontTx/>
              <a:buNone/>
            </a:pPr>
            <a:endParaRPr lang="en-US" sz="2000">
              <a:cs typeface="Arial" charset="0"/>
            </a:endParaRPr>
          </a:p>
          <a:p>
            <a:r>
              <a:rPr lang="en-US">
                <a:cs typeface="Arial" charset="0"/>
              </a:rPr>
              <a:t>COX-2 &amp; PGE2</a:t>
            </a:r>
          </a:p>
          <a:p>
            <a:pPr lvl="1"/>
            <a:r>
              <a:rPr lang="en-US">
                <a:cs typeface="Arial" charset="0"/>
              </a:rPr>
              <a:t>Increased periapical inflammation</a:t>
            </a:r>
          </a:p>
          <a:p>
            <a:pPr lvl="1"/>
            <a:r>
              <a:rPr lang="en-US">
                <a:cs typeface="Arial" charset="0"/>
              </a:rPr>
              <a:t>Increased periapical bone resorption</a:t>
            </a:r>
          </a:p>
          <a:p>
            <a:pPr lvl="1"/>
            <a:endParaRPr lang="en-US" sz="2000">
              <a:cs typeface="Arial" charset="0"/>
            </a:endParaRPr>
          </a:p>
          <a:p>
            <a:r>
              <a:rPr lang="en-US">
                <a:cs typeface="Arial" charset="0"/>
              </a:rPr>
              <a:t>NSAIDS &amp; COX-2 Inhibitors</a:t>
            </a:r>
          </a:p>
          <a:p>
            <a:pPr lvl="1"/>
            <a:r>
              <a:rPr lang="en-US">
                <a:cs typeface="Arial" charset="0"/>
              </a:rPr>
              <a:t>Reduce periapical inflammation</a:t>
            </a:r>
          </a:p>
          <a:p>
            <a:pPr lvl="1"/>
            <a:r>
              <a:rPr lang="en-US">
                <a:cs typeface="Arial" charset="0"/>
              </a:rPr>
              <a:t>Reduce periapical bone resorption</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68675" name="Picture 3" descr="#29UB11-81"/>
          <p:cNvPicPr>
            <a:picLocks noChangeAspect="1" noChangeArrowheads="1"/>
          </p:cNvPicPr>
          <p:nvPr/>
        </p:nvPicPr>
        <p:blipFill>
          <a:blip r:embed="rId2" cstate="print"/>
          <a:srcRect l="51666" r="11319"/>
          <a:stretch>
            <a:fillRect/>
          </a:stretch>
        </p:blipFill>
        <p:spPr bwMode="auto">
          <a:xfrm>
            <a:off x="6248400" y="0"/>
            <a:ext cx="2895600" cy="5075238"/>
          </a:xfrm>
          <a:prstGeom prst="rect">
            <a:avLst/>
          </a:prstGeom>
          <a:noFill/>
        </p:spPr>
      </p:pic>
      <p:pic>
        <p:nvPicPr>
          <p:cNvPr id="668676" name="Picture 4" descr="#29UB9-80"/>
          <p:cNvPicPr>
            <a:picLocks noChangeAspect="1" noChangeArrowheads="1"/>
          </p:cNvPicPr>
          <p:nvPr/>
        </p:nvPicPr>
        <p:blipFill>
          <a:blip r:embed="rId3" cstate="print"/>
          <a:srcRect l="54980" r="6699"/>
          <a:stretch>
            <a:fillRect/>
          </a:stretch>
        </p:blipFill>
        <p:spPr bwMode="auto">
          <a:xfrm>
            <a:off x="0" y="0"/>
            <a:ext cx="3000375" cy="5105400"/>
          </a:xfrm>
          <a:prstGeom prst="rect">
            <a:avLst/>
          </a:prstGeom>
          <a:noFill/>
        </p:spPr>
      </p:pic>
      <p:pic>
        <p:nvPicPr>
          <p:cNvPr id="668677" name="Picture 5" descr="#29UB9-80B"/>
          <p:cNvPicPr>
            <a:picLocks noChangeAspect="1" noChangeArrowheads="1"/>
          </p:cNvPicPr>
          <p:nvPr/>
        </p:nvPicPr>
        <p:blipFill>
          <a:blip r:embed="rId4" cstate="print"/>
          <a:srcRect l="61572"/>
          <a:stretch>
            <a:fillRect/>
          </a:stretch>
        </p:blipFill>
        <p:spPr bwMode="auto">
          <a:xfrm>
            <a:off x="3124200" y="0"/>
            <a:ext cx="2998788" cy="5064125"/>
          </a:xfrm>
          <a:prstGeom prst="rect">
            <a:avLst/>
          </a:prstGeom>
          <a:noFill/>
        </p:spPr>
      </p:pic>
      <p:sp>
        <p:nvSpPr>
          <p:cNvPr id="668678" name="Text Box 6"/>
          <p:cNvSpPr txBox="1">
            <a:spLocks noChangeArrowheads="1"/>
          </p:cNvSpPr>
          <p:nvPr/>
        </p:nvSpPr>
        <p:spPr bwMode="auto">
          <a:xfrm>
            <a:off x="6781800" y="5486400"/>
            <a:ext cx="1998663" cy="762000"/>
          </a:xfrm>
          <a:prstGeom prst="rect">
            <a:avLst/>
          </a:prstGeom>
          <a:noFill/>
          <a:ln w="9525">
            <a:noFill/>
            <a:miter lim="800000"/>
            <a:headEnd/>
            <a:tailEnd/>
          </a:ln>
          <a:effectLst/>
        </p:spPr>
        <p:txBody>
          <a:bodyPr wrap="none">
            <a:spAutoFit/>
          </a:bodyPr>
          <a:lstStyle/>
          <a:p>
            <a:pPr eaLnBrk="1" hangingPunct="1"/>
            <a:r>
              <a:rPr lang="en-US" sz="4400" b="1">
                <a:solidFill>
                  <a:srgbClr val="FFFF00"/>
                </a:solidFill>
                <a:latin typeface="Times New Roman" pitchFamily="18" charset="0"/>
              </a:rPr>
              <a:t>2 Years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8677"/>
                                        </p:tgtEl>
                                        <p:attrNameLst>
                                          <p:attrName>style.visibility</p:attrName>
                                        </p:attrNameLst>
                                      </p:cBhvr>
                                      <p:to>
                                        <p:strVal val="visible"/>
                                      </p:to>
                                    </p:set>
                                    <p:animEffect transition="in" filter="dissolve">
                                      <p:cBhvr>
                                        <p:cTn id="7" dur="500"/>
                                        <p:tgtEl>
                                          <p:spTgt spid="6686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8675"/>
                                        </p:tgtEl>
                                        <p:attrNameLst>
                                          <p:attrName>style.visibility</p:attrName>
                                        </p:attrNameLst>
                                      </p:cBhvr>
                                      <p:to>
                                        <p:strVal val="visible"/>
                                      </p:to>
                                    </p:set>
                                    <p:animEffect transition="in" filter="dissolve">
                                      <p:cBhvr>
                                        <p:cTn id="12" dur="500"/>
                                        <p:tgtEl>
                                          <p:spTgt spid="66867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68678"/>
                                        </p:tgtEl>
                                        <p:attrNameLst>
                                          <p:attrName>style.visibility</p:attrName>
                                        </p:attrNameLst>
                                      </p:cBhvr>
                                      <p:to>
                                        <p:strVal val="visible"/>
                                      </p:to>
                                    </p:set>
                                    <p:animEffect transition="in" filter="dissolve">
                                      <p:cBhvr>
                                        <p:cTn id="15" dur="500"/>
                                        <p:tgtEl>
                                          <p:spTgt spid="66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69699" name="Picture 3" descr="Mand canine no obt 3 - 6 mo"/>
          <p:cNvPicPr>
            <a:picLocks noChangeAspect="1" noChangeArrowheads="1"/>
          </p:cNvPicPr>
          <p:nvPr/>
        </p:nvPicPr>
        <p:blipFill>
          <a:blip r:embed="rId2" cstate="print"/>
          <a:srcRect l="27194" b="12524"/>
          <a:stretch>
            <a:fillRect/>
          </a:stretch>
        </p:blipFill>
        <p:spPr bwMode="auto">
          <a:xfrm>
            <a:off x="6248400" y="0"/>
            <a:ext cx="2892425" cy="5943600"/>
          </a:xfrm>
          <a:prstGeom prst="rect">
            <a:avLst/>
          </a:prstGeom>
          <a:noFill/>
        </p:spPr>
      </p:pic>
      <p:pic>
        <p:nvPicPr>
          <p:cNvPr id="669700" name="Picture 4" descr="Mand canine no obt 1"/>
          <p:cNvPicPr>
            <a:picLocks noChangeAspect="1" noChangeArrowheads="1"/>
          </p:cNvPicPr>
          <p:nvPr/>
        </p:nvPicPr>
        <p:blipFill>
          <a:blip r:embed="rId3" cstate="print"/>
          <a:srcRect l="19603" b="10750"/>
          <a:stretch>
            <a:fillRect/>
          </a:stretch>
        </p:blipFill>
        <p:spPr bwMode="auto">
          <a:xfrm>
            <a:off x="0" y="0"/>
            <a:ext cx="3101975" cy="5943600"/>
          </a:xfrm>
          <a:prstGeom prst="rect">
            <a:avLst/>
          </a:prstGeom>
          <a:noFill/>
        </p:spPr>
      </p:pic>
      <p:pic>
        <p:nvPicPr>
          <p:cNvPr id="669701" name="Picture 5" descr="Mand canine no obt 2"/>
          <p:cNvPicPr>
            <a:picLocks noChangeAspect="1" noChangeArrowheads="1"/>
          </p:cNvPicPr>
          <p:nvPr/>
        </p:nvPicPr>
        <p:blipFill>
          <a:blip r:embed="rId4" cstate="print"/>
          <a:srcRect l="24269" t="10040"/>
          <a:stretch>
            <a:fillRect/>
          </a:stretch>
        </p:blipFill>
        <p:spPr bwMode="auto">
          <a:xfrm>
            <a:off x="3135313" y="0"/>
            <a:ext cx="3036887" cy="5932488"/>
          </a:xfrm>
          <a:prstGeom prst="rect">
            <a:avLst/>
          </a:prstGeom>
          <a:noFill/>
        </p:spPr>
      </p:pic>
      <p:sp>
        <p:nvSpPr>
          <p:cNvPr id="669702" name="Text Box 6"/>
          <p:cNvSpPr txBox="1">
            <a:spLocks noChangeArrowheads="1"/>
          </p:cNvSpPr>
          <p:nvPr/>
        </p:nvSpPr>
        <p:spPr bwMode="auto">
          <a:xfrm>
            <a:off x="6705600" y="6019800"/>
            <a:ext cx="2232025"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6 Months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9699"/>
                                        </p:tgtEl>
                                        <p:attrNameLst>
                                          <p:attrName>style.visibility</p:attrName>
                                        </p:attrNameLst>
                                      </p:cBhvr>
                                      <p:to>
                                        <p:strVal val="visible"/>
                                      </p:to>
                                    </p:set>
                                    <p:animEffect transition="in" filter="dissolve">
                                      <p:cBhvr>
                                        <p:cTn id="7" dur="500"/>
                                        <p:tgtEl>
                                          <p:spTgt spid="66969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69702"/>
                                        </p:tgtEl>
                                        <p:attrNameLst>
                                          <p:attrName>style.visibility</p:attrName>
                                        </p:attrNameLst>
                                      </p:cBhvr>
                                      <p:to>
                                        <p:strVal val="visible"/>
                                      </p:to>
                                    </p:set>
                                    <p:animEffect transition="in" filter="dissolve">
                                      <p:cBhvr>
                                        <p:cTn id="10" dur="500"/>
                                        <p:tgtEl>
                                          <p:spTgt spid="66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5613" y="455613"/>
            <a:ext cx="8226425" cy="611187"/>
          </a:xfrm>
          <a:noFill/>
        </p:spPr>
        <p:txBody>
          <a:bodyPr/>
          <a:lstStyle/>
          <a:p>
            <a:r>
              <a:rPr lang="en-US" sz="4000" b="1"/>
              <a:t>Overview of the Presentation</a:t>
            </a:r>
          </a:p>
        </p:txBody>
      </p:sp>
      <p:sp>
        <p:nvSpPr>
          <p:cNvPr id="578563" name="Rectangle 3"/>
          <p:cNvSpPr>
            <a:spLocks noGrp="1" noChangeArrowheads="1"/>
          </p:cNvSpPr>
          <p:nvPr>
            <p:ph type="body" idx="1"/>
          </p:nvPr>
        </p:nvSpPr>
        <p:spPr>
          <a:xfrm>
            <a:off x="914400" y="1370013"/>
            <a:ext cx="7315200" cy="5181600"/>
          </a:xfrm>
          <a:noFill/>
        </p:spPr>
        <p:txBody>
          <a:bodyPr/>
          <a:lstStyle/>
          <a:p>
            <a:pPr marL="609600" indent="-609600">
              <a:lnSpc>
                <a:spcPct val="80000"/>
              </a:lnSpc>
              <a:buFontTx/>
              <a:buNone/>
            </a:pPr>
            <a:r>
              <a:rPr lang="en-US" sz="2800" u="sng"/>
              <a:t>Clinical Perspective</a:t>
            </a:r>
          </a:p>
          <a:p>
            <a:pPr marL="609600" indent="-609600">
              <a:lnSpc>
                <a:spcPct val="80000"/>
              </a:lnSpc>
              <a:buFontTx/>
              <a:buNone/>
            </a:pPr>
            <a:endParaRPr lang="en-US" sz="1200" u="sng"/>
          </a:p>
          <a:p>
            <a:pPr marL="609600" indent="-609600">
              <a:lnSpc>
                <a:spcPct val="80000"/>
              </a:lnSpc>
            </a:pPr>
            <a:r>
              <a:rPr lang="en-US" sz="2400"/>
              <a:t>Presentation of Clinical Cases</a:t>
            </a:r>
          </a:p>
          <a:p>
            <a:pPr marL="609600" indent="-609600">
              <a:lnSpc>
                <a:spcPct val="80000"/>
              </a:lnSpc>
            </a:pPr>
            <a:endParaRPr lang="en-US" sz="1200"/>
          </a:p>
          <a:p>
            <a:pPr marL="609600" indent="-609600">
              <a:lnSpc>
                <a:spcPct val="80000"/>
              </a:lnSpc>
              <a:buFontTx/>
              <a:buNone/>
            </a:pPr>
            <a:r>
              <a:rPr lang="en-US" sz="2800" u="sng"/>
              <a:t>Scientific Knowledge</a:t>
            </a:r>
          </a:p>
          <a:p>
            <a:pPr marL="609600" indent="-609600">
              <a:lnSpc>
                <a:spcPct val="80000"/>
              </a:lnSpc>
            </a:pPr>
            <a:endParaRPr lang="en-US" sz="1200"/>
          </a:p>
          <a:p>
            <a:pPr marL="609600" indent="-609600">
              <a:lnSpc>
                <a:spcPct val="80000"/>
              </a:lnSpc>
            </a:pPr>
            <a:r>
              <a:rPr lang="en-US" sz="2400"/>
              <a:t>Review the Scientific Literature</a:t>
            </a:r>
          </a:p>
          <a:p>
            <a:pPr marL="609600" indent="-609600">
              <a:lnSpc>
                <a:spcPct val="80000"/>
              </a:lnSpc>
            </a:pPr>
            <a:r>
              <a:rPr lang="en-US" sz="2400"/>
              <a:t>Review the Biological Processes</a:t>
            </a:r>
          </a:p>
          <a:p>
            <a:pPr marL="990600" lvl="1" indent="-533400">
              <a:lnSpc>
                <a:spcPct val="80000"/>
              </a:lnSpc>
            </a:pPr>
            <a:r>
              <a:rPr lang="en-US" sz="2000"/>
              <a:t>Periapical Inflammation</a:t>
            </a:r>
          </a:p>
          <a:p>
            <a:pPr marL="990600" lvl="1" indent="-533400">
              <a:lnSpc>
                <a:spcPct val="80000"/>
              </a:lnSpc>
            </a:pPr>
            <a:r>
              <a:rPr lang="en-US" sz="2000"/>
              <a:t>Resolution of Inflammation &amp; Healing</a:t>
            </a:r>
          </a:p>
          <a:p>
            <a:pPr marL="609600" indent="-609600">
              <a:lnSpc>
                <a:spcPct val="80000"/>
              </a:lnSpc>
            </a:pPr>
            <a:endParaRPr lang="en-US" sz="1200"/>
          </a:p>
          <a:p>
            <a:pPr marL="609600" indent="-609600">
              <a:lnSpc>
                <a:spcPct val="80000"/>
              </a:lnSpc>
              <a:buFontTx/>
              <a:buNone/>
            </a:pPr>
            <a:r>
              <a:rPr lang="en-US" sz="2800" u="sng"/>
              <a:t>Learning Objectives</a:t>
            </a:r>
          </a:p>
          <a:p>
            <a:pPr marL="609600" indent="-609600">
              <a:lnSpc>
                <a:spcPct val="80000"/>
              </a:lnSpc>
              <a:buFontTx/>
              <a:buNone/>
            </a:pPr>
            <a:endParaRPr lang="en-US" sz="1200"/>
          </a:p>
          <a:p>
            <a:pPr marL="609600" indent="-609600">
              <a:lnSpc>
                <a:spcPct val="80000"/>
              </a:lnSpc>
              <a:buFontTx/>
              <a:buAutoNum type="arabicPeriod"/>
            </a:pPr>
            <a:r>
              <a:rPr lang="en-US" sz="2400"/>
              <a:t>Recognize the importance of periapical healing</a:t>
            </a:r>
          </a:p>
          <a:p>
            <a:pPr marL="609600" indent="-609600">
              <a:lnSpc>
                <a:spcPct val="80000"/>
              </a:lnSpc>
              <a:buFontTx/>
              <a:buAutoNum type="arabicPeriod"/>
            </a:pPr>
            <a:r>
              <a:rPr lang="en-US" sz="2400"/>
              <a:t>Understand the biological processes involved</a:t>
            </a:r>
          </a:p>
          <a:p>
            <a:pPr marL="609600" indent="-609600">
              <a:lnSpc>
                <a:spcPct val="80000"/>
              </a:lnSpc>
              <a:buFontTx/>
              <a:buAutoNum type="arabicPeriod"/>
            </a:pPr>
            <a:r>
              <a:rPr lang="en-US" sz="2400"/>
              <a:t>Identify factors which may influence healing</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70723" name="Picture 3" descr="McCartney immed post op"/>
          <p:cNvPicPr>
            <a:picLocks noChangeAspect="1" noChangeArrowheads="1"/>
          </p:cNvPicPr>
          <p:nvPr/>
        </p:nvPicPr>
        <p:blipFill>
          <a:blip r:embed="rId2" cstate="print"/>
          <a:srcRect l="31532" t="14938" r="10420"/>
          <a:stretch>
            <a:fillRect/>
          </a:stretch>
        </p:blipFill>
        <p:spPr bwMode="auto">
          <a:xfrm>
            <a:off x="0" y="0"/>
            <a:ext cx="4508500" cy="4953000"/>
          </a:xfrm>
          <a:prstGeom prst="rect">
            <a:avLst/>
          </a:prstGeom>
          <a:noFill/>
        </p:spPr>
      </p:pic>
      <p:pic>
        <p:nvPicPr>
          <p:cNvPr id="670724" name="Picture 4" descr="McCartney 6 mo recall"/>
          <p:cNvPicPr>
            <a:picLocks noChangeAspect="1" noChangeArrowheads="1"/>
          </p:cNvPicPr>
          <p:nvPr/>
        </p:nvPicPr>
        <p:blipFill>
          <a:blip r:embed="rId3" cstate="print"/>
          <a:srcRect l="42924" b="12634"/>
          <a:stretch>
            <a:fillRect/>
          </a:stretch>
        </p:blipFill>
        <p:spPr bwMode="auto">
          <a:xfrm>
            <a:off x="4633913" y="0"/>
            <a:ext cx="4433887" cy="4929188"/>
          </a:xfrm>
          <a:prstGeom prst="rect">
            <a:avLst/>
          </a:prstGeom>
          <a:noFill/>
        </p:spPr>
      </p:pic>
      <p:sp>
        <p:nvSpPr>
          <p:cNvPr id="670725" name="Text Box 5"/>
          <p:cNvSpPr txBox="1">
            <a:spLocks noChangeArrowheads="1"/>
          </p:cNvSpPr>
          <p:nvPr/>
        </p:nvSpPr>
        <p:spPr bwMode="auto">
          <a:xfrm>
            <a:off x="6019800" y="5257800"/>
            <a:ext cx="1636713"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1 Year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0724"/>
                                        </p:tgtEl>
                                        <p:attrNameLst>
                                          <p:attrName>style.visibility</p:attrName>
                                        </p:attrNameLst>
                                      </p:cBhvr>
                                      <p:to>
                                        <p:strVal val="visible"/>
                                      </p:to>
                                    </p:set>
                                    <p:animEffect transition="in" filter="dissolve">
                                      <p:cBhvr>
                                        <p:cTn id="7" dur="500"/>
                                        <p:tgtEl>
                                          <p:spTgt spid="6707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70725"/>
                                        </p:tgtEl>
                                        <p:attrNameLst>
                                          <p:attrName>style.visibility</p:attrName>
                                        </p:attrNameLst>
                                      </p:cBhvr>
                                      <p:to>
                                        <p:strVal val="visible"/>
                                      </p:to>
                                    </p:set>
                                    <p:animEffect transition="in" filter="dissolve">
                                      <p:cBhvr>
                                        <p:cTn id="10" dur="500"/>
                                        <p:tgtEl>
                                          <p:spTgt spid="67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72774" name="PUTNAM.avi">
            <a:hlinkClick r:id="" action="ppaction://media"/>
          </p:cNvPr>
          <p:cNvPicPr>
            <a:picLocks noRot="1" noChangeAspect="1" noChangeArrowheads="1"/>
          </p:cNvPicPr>
          <p:nvPr>
            <a:videoFile r:link="rId1"/>
          </p:nvPr>
        </p:nvPicPr>
        <p:blipFill>
          <a:blip r:embed="rId3" cstate="print"/>
          <a:srcRect/>
          <a:stretch>
            <a:fillRect/>
          </a:stretch>
        </p:blipFill>
        <p:spPr bwMode="auto">
          <a:xfrm>
            <a:off x="1436688" y="1230313"/>
            <a:ext cx="6270625" cy="4397375"/>
          </a:xfrm>
          <a:prstGeom prst="rect">
            <a:avLst/>
          </a:prstGeom>
          <a:noFill/>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7277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72774"/>
                                        </p:tgtEl>
                                      </p:cBhvr>
                                    </p:cmd>
                                  </p:childTnLst>
                                </p:cTn>
                              </p:par>
                            </p:childTnLst>
                          </p:cTn>
                        </p:par>
                      </p:childTnLst>
                    </p:cTn>
                  </p:par>
                </p:childTnLst>
              </p:cTn>
              <p:nextCondLst>
                <p:cond evt="onClick" delay="0">
                  <p:tgtEl>
                    <p:spTgt spid="672774"/>
                  </p:tgtEl>
                </p:cond>
              </p:nextCondLst>
            </p:seq>
            <p:video>
              <p:cMediaNode>
                <p:cTn id="7" fill="hold" display="0">
                  <p:stCondLst>
                    <p:cond delay="indefinite"/>
                  </p:stCondLst>
                  <p:endCondLst>
                    <p:cond evt="onNext" delay="0">
                      <p:tgtEl>
                        <p:sldTgt/>
                      </p:tgtEl>
                    </p:cond>
                    <p:cond evt="onPrev" delay="0">
                      <p:tgtEl>
                        <p:sldTgt/>
                      </p:tgtEl>
                    </p:cond>
                  </p:endCondLst>
                </p:cTn>
                <p:tgtEl>
                  <p:spTgt spid="67277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73795" name="Picture 3" descr="C Pantera  Dr Adragna #3"/>
          <p:cNvPicPr>
            <a:picLocks noChangeAspect="1" noChangeArrowheads="1"/>
          </p:cNvPicPr>
          <p:nvPr/>
        </p:nvPicPr>
        <p:blipFill>
          <a:blip r:embed="rId2" cstate="print"/>
          <a:srcRect l="50349" t="6805" r="9370" b="2458"/>
          <a:stretch>
            <a:fillRect/>
          </a:stretch>
        </p:blipFill>
        <p:spPr bwMode="auto">
          <a:xfrm>
            <a:off x="6324600" y="0"/>
            <a:ext cx="2768600" cy="4614863"/>
          </a:xfrm>
          <a:prstGeom prst="rect">
            <a:avLst/>
          </a:prstGeom>
          <a:noFill/>
        </p:spPr>
      </p:pic>
      <p:pic>
        <p:nvPicPr>
          <p:cNvPr id="673796" name="Picture 4" descr="C Pantera  Dr Adragna #1"/>
          <p:cNvPicPr>
            <a:picLocks noChangeAspect="1" noChangeArrowheads="1"/>
          </p:cNvPicPr>
          <p:nvPr/>
        </p:nvPicPr>
        <p:blipFill>
          <a:blip r:embed="rId3" cstate="print"/>
          <a:srcRect l="46219" t="5794" r="11765" b="3831"/>
          <a:stretch>
            <a:fillRect/>
          </a:stretch>
        </p:blipFill>
        <p:spPr bwMode="auto">
          <a:xfrm>
            <a:off x="0" y="0"/>
            <a:ext cx="2882900" cy="4648200"/>
          </a:xfrm>
          <a:prstGeom prst="rect">
            <a:avLst/>
          </a:prstGeom>
          <a:noFill/>
        </p:spPr>
      </p:pic>
      <p:pic>
        <p:nvPicPr>
          <p:cNvPr id="673797" name="Picture 5" descr="C Pantera  Dr Adragna #2"/>
          <p:cNvPicPr>
            <a:picLocks noChangeAspect="1" noChangeArrowheads="1"/>
          </p:cNvPicPr>
          <p:nvPr/>
        </p:nvPicPr>
        <p:blipFill>
          <a:blip r:embed="rId4" cstate="print"/>
          <a:srcRect l="40967" t="6805" r="10739" b="2458"/>
          <a:stretch>
            <a:fillRect/>
          </a:stretch>
        </p:blipFill>
        <p:spPr bwMode="auto">
          <a:xfrm>
            <a:off x="2971800" y="0"/>
            <a:ext cx="3263900" cy="4614863"/>
          </a:xfrm>
          <a:prstGeom prst="rect">
            <a:avLst/>
          </a:prstGeom>
          <a:noFill/>
        </p:spPr>
      </p:pic>
      <p:sp>
        <p:nvSpPr>
          <p:cNvPr id="673798" name="Text Box 6"/>
          <p:cNvSpPr txBox="1">
            <a:spLocks noChangeArrowheads="1"/>
          </p:cNvSpPr>
          <p:nvPr/>
        </p:nvSpPr>
        <p:spPr bwMode="auto">
          <a:xfrm>
            <a:off x="6934200" y="5029200"/>
            <a:ext cx="1636713"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1 Year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3797"/>
                                        </p:tgtEl>
                                        <p:attrNameLst>
                                          <p:attrName>style.visibility</p:attrName>
                                        </p:attrNameLst>
                                      </p:cBhvr>
                                      <p:to>
                                        <p:strVal val="visible"/>
                                      </p:to>
                                    </p:set>
                                    <p:animEffect transition="in" filter="dissolve">
                                      <p:cBhvr>
                                        <p:cTn id="7" dur="500"/>
                                        <p:tgtEl>
                                          <p:spTgt spid="6737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3795"/>
                                        </p:tgtEl>
                                        <p:attrNameLst>
                                          <p:attrName>style.visibility</p:attrName>
                                        </p:attrNameLst>
                                      </p:cBhvr>
                                      <p:to>
                                        <p:strVal val="visible"/>
                                      </p:to>
                                    </p:set>
                                    <p:animEffect transition="in" filter="dissolve">
                                      <p:cBhvr>
                                        <p:cTn id="12" dur="500"/>
                                        <p:tgtEl>
                                          <p:spTgt spid="67379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3798"/>
                                        </p:tgtEl>
                                        <p:attrNameLst>
                                          <p:attrName>style.visibility</p:attrName>
                                        </p:attrNameLst>
                                      </p:cBhvr>
                                      <p:to>
                                        <p:strVal val="visible"/>
                                      </p:to>
                                    </p:set>
                                    <p:animEffect transition="in" filter="dissolve">
                                      <p:cBhvr>
                                        <p:cTn id="15" dur="500"/>
                                        <p:tgtEl>
                                          <p:spTgt spid="67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5613" y="455613"/>
            <a:ext cx="8226425" cy="914400"/>
          </a:xfrm>
          <a:noFill/>
        </p:spPr>
        <p:txBody>
          <a:bodyPr/>
          <a:lstStyle/>
          <a:p>
            <a:r>
              <a:rPr lang="en-US" sz="4000" b="1"/>
              <a:t>Root Canal Therapy &amp; Periapical Healing in Ferret Canine Teeth</a:t>
            </a:r>
          </a:p>
        </p:txBody>
      </p:sp>
      <p:sp>
        <p:nvSpPr>
          <p:cNvPr id="259081" name="Rectangle 9"/>
          <p:cNvSpPr>
            <a:spLocks noGrp="1" noChangeArrowheads="1"/>
          </p:cNvSpPr>
          <p:nvPr>
            <p:ph type="body" sz="half" idx="3"/>
          </p:nvPr>
        </p:nvSpPr>
        <p:spPr>
          <a:xfrm>
            <a:off x="914400" y="4191000"/>
            <a:ext cx="7315200" cy="2209800"/>
          </a:xfrm>
        </p:spPr>
        <p:txBody>
          <a:bodyPr/>
          <a:lstStyle/>
          <a:p>
            <a:pPr>
              <a:lnSpc>
                <a:spcPct val="80000"/>
              </a:lnSpc>
              <a:buFontTx/>
              <a:buNone/>
            </a:pPr>
            <a:r>
              <a:rPr lang="en-US" sz="2400" u="sng"/>
              <a:t>Infection-Induced Periapical Inflammation:</a:t>
            </a:r>
            <a:endParaRPr lang="en-US" sz="2400"/>
          </a:p>
          <a:p>
            <a:pPr lvl="1">
              <a:lnSpc>
                <a:spcPct val="80000"/>
              </a:lnSpc>
            </a:pPr>
            <a:r>
              <a:rPr lang="en-US" sz="2000"/>
              <a:t>Canine root canals exposed for 1wk &amp; filled @ 13wk</a:t>
            </a:r>
          </a:p>
          <a:p>
            <a:pPr lvl="1">
              <a:lnSpc>
                <a:spcPct val="80000"/>
              </a:lnSpc>
            </a:pPr>
            <a:endParaRPr lang="en-US" sz="1400"/>
          </a:p>
          <a:p>
            <a:pPr>
              <a:lnSpc>
                <a:spcPct val="80000"/>
              </a:lnSpc>
              <a:buFontTx/>
              <a:buNone/>
            </a:pPr>
            <a:r>
              <a:rPr lang="en-US" sz="2400" u="sng"/>
              <a:t>Histological Evidence of Periapical Healing:</a:t>
            </a:r>
          </a:p>
          <a:p>
            <a:pPr lvl="1">
              <a:lnSpc>
                <a:spcPct val="80000"/>
              </a:lnSpc>
            </a:pPr>
            <a:r>
              <a:rPr lang="en-US" sz="2000"/>
              <a:t>Reduction in inflammatory cell infiltrate</a:t>
            </a:r>
          </a:p>
          <a:p>
            <a:pPr lvl="1">
              <a:lnSpc>
                <a:spcPct val="80000"/>
              </a:lnSpc>
            </a:pPr>
            <a:r>
              <a:rPr lang="en-US" sz="2000"/>
              <a:t>Many  capillaries, fibroblasts &amp; osteoblasts</a:t>
            </a:r>
          </a:p>
          <a:p>
            <a:pPr lvl="1">
              <a:lnSpc>
                <a:spcPct val="80000"/>
              </a:lnSpc>
            </a:pPr>
            <a:r>
              <a:rPr lang="en-US" sz="2000"/>
              <a:t>Collagen matrix &amp; bone formation</a:t>
            </a:r>
          </a:p>
          <a:p>
            <a:pPr lvl="1">
              <a:lnSpc>
                <a:spcPct val="80000"/>
              </a:lnSpc>
            </a:pPr>
            <a:endParaRPr lang="en-US" sz="2000"/>
          </a:p>
        </p:txBody>
      </p:sp>
      <p:sp>
        <p:nvSpPr>
          <p:cNvPr id="259075" name="Rectangle 3"/>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Fouad et al, JOE 1993</a:t>
            </a:r>
          </a:p>
        </p:txBody>
      </p:sp>
      <p:sp>
        <p:nvSpPr>
          <p:cNvPr id="259076" name="Text Box 4"/>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pic>
        <p:nvPicPr>
          <p:cNvPr id="259084" name="Picture 12" descr="Fig3 -1"/>
          <p:cNvPicPr>
            <a:picLocks noChangeAspect="1" noChangeArrowheads="1"/>
          </p:cNvPicPr>
          <p:nvPr>
            <p:ph sz="quarter" idx="2"/>
          </p:nvPr>
        </p:nvPicPr>
        <p:blipFill>
          <a:blip r:embed="rId3" cstate="print"/>
          <a:srcRect/>
          <a:stretch>
            <a:fillRect/>
          </a:stretch>
        </p:blipFill>
        <p:spPr>
          <a:xfrm>
            <a:off x="4419600" y="1625600"/>
            <a:ext cx="4419600" cy="2438400"/>
          </a:xfrm>
          <a:noFill/>
          <a:ln/>
        </p:spPr>
      </p:pic>
      <p:pic>
        <p:nvPicPr>
          <p:cNvPr id="259085" name="Picture 13" descr="Fig2 -1"/>
          <p:cNvPicPr>
            <a:picLocks noChangeAspect="1" noChangeArrowheads="1"/>
          </p:cNvPicPr>
          <p:nvPr>
            <p:ph sz="quarter" idx="1"/>
          </p:nvPr>
        </p:nvPicPr>
        <p:blipFill>
          <a:blip r:embed="rId4" cstate="print"/>
          <a:srcRect/>
          <a:stretch>
            <a:fillRect/>
          </a:stretch>
        </p:blipFill>
        <p:spPr>
          <a:xfrm>
            <a:off x="457200" y="1622425"/>
            <a:ext cx="3886200" cy="2459038"/>
          </a:xfrm>
          <a:noFill/>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455613" y="455613"/>
            <a:ext cx="8226425" cy="914400"/>
          </a:xfrm>
          <a:noFill/>
        </p:spPr>
        <p:txBody>
          <a:bodyPr/>
          <a:lstStyle/>
          <a:p>
            <a:r>
              <a:rPr lang="en-US" sz="4000" b="1"/>
              <a:t>Periapical Granuloma Cells Develop into Osteoblasts &amp; Bone</a:t>
            </a:r>
          </a:p>
        </p:txBody>
      </p:sp>
      <p:sp>
        <p:nvSpPr>
          <p:cNvPr id="501763" name="Rectangle 3"/>
          <p:cNvSpPr>
            <a:spLocks noGrp="1" noChangeArrowheads="1"/>
          </p:cNvSpPr>
          <p:nvPr>
            <p:ph type="body" sz="half" idx="2"/>
          </p:nvPr>
        </p:nvSpPr>
        <p:spPr>
          <a:xfrm>
            <a:off x="2743200" y="1676400"/>
            <a:ext cx="5791200" cy="4114800"/>
          </a:xfrm>
          <a:noFill/>
        </p:spPr>
        <p:txBody>
          <a:bodyPr/>
          <a:lstStyle/>
          <a:p>
            <a:pPr>
              <a:lnSpc>
                <a:spcPct val="90000"/>
              </a:lnSpc>
              <a:buFontTx/>
              <a:buNone/>
            </a:pPr>
            <a:r>
              <a:rPr lang="en-US" sz="2800" u="sng"/>
              <a:t>Chronic Periapical Lesions:</a:t>
            </a:r>
          </a:p>
          <a:p>
            <a:pPr lvl="1">
              <a:lnSpc>
                <a:spcPct val="90000"/>
              </a:lnSpc>
            </a:pPr>
            <a:r>
              <a:rPr lang="en-US" sz="2400"/>
              <a:t>RCT failures (x3 patients)</a:t>
            </a:r>
          </a:p>
          <a:p>
            <a:pPr lvl="1">
              <a:lnSpc>
                <a:spcPct val="90000"/>
              </a:lnSpc>
            </a:pPr>
            <a:r>
              <a:rPr lang="en-US" sz="2400"/>
              <a:t>Surgically harvested PA tissue</a:t>
            </a:r>
          </a:p>
          <a:p>
            <a:pPr lvl="1">
              <a:lnSpc>
                <a:spcPct val="90000"/>
              </a:lnSpc>
            </a:pPr>
            <a:r>
              <a:rPr lang="en-US" sz="2400"/>
              <a:t>Grew primary cell cultures</a:t>
            </a:r>
          </a:p>
          <a:p>
            <a:pPr lvl="1">
              <a:lnSpc>
                <a:spcPct val="90000"/>
              </a:lnSpc>
            </a:pPr>
            <a:endParaRPr lang="en-US" sz="1200">
              <a:cs typeface="Arial" charset="0"/>
            </a:endParaRPr>
          </a:p>
          <a:p>
            <a:pPr>
              <a:lnSpc>
                <a:spcPct val="90000"/>
              </a:lnSpc>
              <a:buFontTx/>
              <a:buNone/>
            </a:pPr>
            <a:r>
              <a:rPr lang="en-US" sz="2800" u="sng">
                <a:cs typeface="Arial" charset="0"/>
              </a:rPr>
              <a:t>Periapical Tissue Cells</a:t>
            </a:r>
            <a:r>
              <a:rPr lang="en-US" sz="2800">
                <a:cs typeface="Arial" charset="0"/>
              </a:rPr>
              <a:t>:</a:t>
            </a:r>
          </a:p>
          <a:p>
            <a:pPr lvl="1">
              <a:lnSpc>
                <a:spcPct val="90000"/>
              </a:lnSpc>
            </a:pPr>
            <a:r>
              <a:rPr lang="en-US" sz="2400">
                <a:cs typeface="Arial" charset="0"/>
              </a:rPr>
              <a:t>Expressed alkaline phosphatase</a:t>
            </a:r>
          </a:p>
          <a:p>
            <a:pPr lvl="1">
              <a:lnSpc>
                <a:spcPct val="90000"/>
              </a:lnSpc>
            </a:pPr>
            <a:r>
              <a:rPr lang="en-US" sz="2400">
                <a:cs typeface="Arial" charset="0"/>
              </a:rPr>
              <a:t>Osteoblast transcription factors</a:t>
            </a:r>
            <a:endParaRPr lang="en-US">
              <a:cs typeface="Arial" charset="0"/>
            </a:endParaRPr>
          </a:p>
          <a:p>
            <a:pPr lvl="1">
              <a:lnSpc>
                <a:spcPct val="90000"/>
              </a:lnSpc>
            </a:pPr>
            <a:r>
              <a:rPr lang="en-US" sz="2400">
                <a:cs typeface="Arial" charset="0"/>
              </a:rPr>
              <a:t>Osteoblast proteins</a:t>
            </a:r>
          </a:p>
          <a:p>
            <a:pPr lvl="1">
              <a:lnSpc>
                <a:spcPct val="90000"/>
              </a:lnSpc>
            </a:pPr>
            <a:r>
              <a:rPr lang="en-US" sz="2400">
                <a:cs typeface="Arial" charset="0"/>
              </a:rPr>
              <a:t>Formed calcified mineral deposits</a:t>
            </a:r>
            <a:endParaRPr lang="el-GR" sz="2400">
              <a:cs typeface="Arial" charset="0"/>
            </a:endParaRPr>
          </a:p>
        </p:txBody>
      </p:sp>
      <p:sp>
        <p:nvSpPr>
          <p:cNvPr id="501764"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Maeda et al., Cell &amp; Tissue Research 2003</a:t>
            </a:r>
          </a:p>
        </p:txBody>
      </p:sp>
      <p:pic>
        <p:nvPicPr>
          <p:cNvPr id="501766" name="Picture 6" descr="Fig3a -1"/>
          <p:cNvPicPr>
            <a:picLocks noChangeAspect="1" noChangeArrowheads="1"/>
          </p:cNvPicPr>
          <p:nvPr>
            <p:ph sz="half" idx="1"/>
          </p:nvPr>
        </p:nvPicPr>
        <p:blipFill>
          <a:blip r:embed="rId2" cstate="print"/>
          <a:srcRect/>
          <a:stretch>
            <a:fillRect/>
          </a:stretch>
        </p:blipFill>
        <p:spPr>
          <a:xfrm>
            <a:off x="765175" y="1676400"/>
            <a:ext cx="1825625" cy="3886200"/>
          </a:xfrm>
          <a:noFill/>
          <a:ln/>
        </p:spPr>
      </p:pic>
      <p:sp>
        <p:nvSpPr>
          <p:cNvPr id="501767" name="Text Box 7"/>
          <p:cNvSpPr txBox="1">
            <a:spLocks noChangeArrowheads="1"/>
          </p:cNvSpPr>
          <p:nvPr/>
        </p:nvSpPr>
        <p:spPr bwMode="auto">
          <a:xfrm>
            <a:off x="0" y="5715000"/>
            <a:ext cx="9144000" cy="579438"/>
          </a:xfrm>
          <a:prstGeom prst="rect">
            <a:avLst/>
          </a:prstGeom>
          <a:noFill/>
          <a:ln w="12700" cap="sq">
            <a:noFill/>
            <a:miter lim="800000"/>
            <a:headEnd type="none" w="sm" len="sm"/>
            <a:tailEnd type="none" w="sm" len="sm"/>
          </a:ln>
          <a:effectLst/>
        </p:spPr>
        <p:txBody>
          <a:bodyPr>
            <a:spAutoFit/>
          </a:bodyPr>
          <a:lstStyle/>
          <a:p>
            <a:pPr algn="ctr"/>
            <a:r>
              <a:rPr lang="en-US" sz="3200">
                <a:latin typeface="Times New Roman" pitchFamily="18" charset="0"/>
              </a:rPr>
              <a:t>PA granulomas can generate osteoblasts &amp; bone.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455613" y="455613"/>
            <a:ext cx="8226425" cy="914400"/>
          </a:xfrm>
          <a:noFill/>
        </p:spPr>
        <p:txBody>
          <a:bodyPr/>
          <a:lstStyle/>
          <a:p>
            <a:r>
              <a:rPr lang="en-US" b="1"/>
              <a:t>Summary</a:t>
            </a:r>
          </a:p>
        </p:txBody>
      </p:sp>
      <p:sp>
        <p:nvSpPr>
          <p:cNvPr id="502787" name="Rectangle 3"/>
          <p:cNvSpPr>
            <a:spLocks noGrp="1" noChangeArrowheads="1"/>
          </p:cNvSpPr>
          <p:nvPr>
            <p:ph type="body" idx="1"/>
          </p:nvPr>
        </p:nvSpPr>
        <p:spPr>
          <a:xfrm>
            <a:off x="914400" y="1752600"/>
            <a:ext cx="7313613" cy="4267200"/>
          </a:xfrm>
          <a:noFill/>
        </p:spPr>
        <p:txBody>
          <a:bodyPr/>
          <a:lstStyle/>
          <a:p>
            <a:pPr>
              <a:buFontTx/>
              <a:buNone/>
            </a:pPr>
            <a:r>
              <a:rPr lang="en-US" u="sng"/>
              <a:t>RCT &amp; Periapical Healing</a:t>
            </a:r>
            <a:r>
              <a:rPr lang="en-US"/>
              <a:t>:</a:t>
            </a:r>
          </a:p>
          <a:p>
            <a:endParaRPr lang="en-US" sz="2400"/>
          </a:p>
          <a:p>
            <a:r>
              <a:rPr lang="en-US"/>
              <a:t>Stabilization in periapical lesion size</a:t>
            </a:r>
          </a:p>
          <a:p>
            <a:r>
              <a:rPr lang="en-US"/>
              <a:t>Reduction in inflammatory infiltrate</a:t>
            </a:r>
          </a:p>
          <a:p>
            <a:r>
              <a:rPr lang="en-US"/>
              <a:t>Increase in vascularity</a:t>
            </a:r>
          </a:p>
          <a:p>
            <a:r>
              <a:rPr lang="en-US"/>
              <a:t>Fibroblasts &amp; collagen deposition</a:t>
            </a:r>
          </a:p>
          <a:p>
            <a:r>
              <a:rPr lang="en-US"/>
              <a:t>Osteoblasts &amp; bone formation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455613" y="457200"/>
            <a:ext cx="8226425" cy="914400"/>
          </a:xfrm>
          <a:noFill/>
        </p:spPr>
        <p:txBody>
          <a:bodyPr/>
          <a:lstStyle/>
          <a:p>
            <a:r>
              <a:rPr lang="en-US" sz="4000" b="1"/>
              <a:t>Anti-Inflammatory Cytokines</a:t>
            </a:r>
            <a:br>
              <a:rPr lang="en-US" sz="4000" b="1"/>
            </a:br>
            <a:r>
              <a:rPr lang="en-US" sz="4000" b="1"/>
              <a:t>in Periapical Lesions</a:t>
            </a:r>
          </a:p>
        </p:txBody>
      </p:sp>
      <p:sp>
        <p:nvSpPr>
          <p:cNvPr id="599043" name="Rectangle 3"/>
          <p:cNvSpPr>
            <a:spLocks noGrp="1" noChangeArrowheads="1"/>
          </p:cNvSpPr>
          <p:nvPr>
            <p:ph type="body" sz="half" idx="1"/>
          </p:nvPr>
        </p:nvSpPr>
        <p:spPr>
          <a:xfrm>
            <a:off x="685800" y="1752600"/>
            <a:ext cx="4800600" cy="4343400"/>
          </a:xfrm>
        </p:spPr>
        <p:txBody>
          <a:bodyPr/>
          <a:lstStyle/>
          <a:p>
            <a:pPr marL="533400" indent="-533400">
              <a:lnSpc>
                <a:spcPct val="90000"/>
              </a:lnSpc>
              <a:buFontTx/>
              <a:buNone/>
            </a:pPr>
            <a:r>
              <a:rPr lang="en-US" sz="2800" u="sng">
                <a:cs typeface="Arial" charset="0"/>
              </a:rPr>
              <a:t>Anti-Inflammatory</a:t>
            </a:r>
            <a:endParaRPr lang="en-US" sz="2800">
              <a:cs typeface="Arial" charset="0"/>
            </a:endParaRPr>
          </a:p>
          <a:p>
            <a:pPr marL="914400" lvl="1" indent="-457200">
              <a:lnSpc>
                <a:spcPct val="90000"/>
              </a:lnSpc>
            </a:pPr>
            <a:r>
              <a:rPr lang="en-US" sz="2400">
                <a:cs typeface="Arial" charset="0"/>
              </a:rPr>
              <a:t>IL-4 &amp; IL-10</a:t>
            </a:r>
          </a:p>
          <a:p>
            <a:pPr marL="914400" lvl="1" indent="-457200">
              <a:lnSpc>
                <a:spcPct val="90000"/>
              </a:lnSpc>
            </a:pPr>
            <a:r>
              <a:rPr lang="en-US" sz="2400">
                <a:cs typeface="Arial" charset="0"/>
              </a:rPr>
              <a:t>Th2-type cytokines</a:t>
            </a:r>
          </a:p>
          <a:p>
            <a:pPr marL="914400" lvl="1" indent="-457200">
              <a:lnSpc>
                <a:spcPct val="90000"/>
              </a:lnSpc>
            </a:pPr>
            <a:r>
              <a:rPr lang="en-US" sz="2400">
                <a:cs typeface="Arial" charset="0"/>
              </a:rPr>
              <a:t>reduce IL-1</a:t>
            </a:r>
          </a:p>
          <a:p>
            <a:pPr marL="914400" lvl="1" indent="-457200">
              <a:lnSpc>
                <a:spcPct val="90000"/>
              </a:lnSpc>
            </a:pPr>
            <a:r>
              <a:rPr lang="en-US" sz="2400">
                <a:cs typeface="Arial" charset="0"/>
              </a:rPr>
              <a:t>reduce Th1 cytokines</a:t>
            </a:r>
          </a:p>
          <a:p>
            <a:pPr marL="914400" lvl="1" indent="-457200">
              <a:lnSpc>
                <a:spcPct val="90000"/>
              </a:lnSpc>
            </a:pPr>
            <a:r>
              <a:rPr lang="en-US" sz="2400">
                <a:cs typeface="Arial" charset="0"/>
              </a:rPr>
              <a:t>inhibit bone resorption</a:t>
            </a:r>
          </a:p>
          <a:p>
            <a:pPr marL="914400" lvl="1" indent="-457200">
              <a:lnSpc>
                <a:spcPct val="90000"/>
              </a:lnSpc>
            </a:pPr>
            <a:endParaRPr lang="en-US" sz="1200">
              <a:cs typeface="Arial" charset="0"/>
            </a:endParaRPr>
          </a:p>
          <a:p>
            <a:pPr marL="533400" indent="-533400">
              <a:lnSpc>
                <a:spcPct val="90000"/>
              </a:lnSpc>
              <a:buFontTx/>
              <a:buNone/>
            </a:pPr>
            <a:r>
              <a:rPr lang="en-US" sz="2800" u="sng">
                <a:cs typeface="Arial" charset="0"/>
              </a:rPr>
              <a:t>Exposed Mice Molars</a:t>
            </a:r>
          </a:p>
          <a:p>
            <a:pPr marL="914400" lvl="1" indent="-457200">
              <a:lnSpc>
                <a:spcPct val="90000"/>
              </a:lnSpc>
              <a:buFontTx/>
              <a:buAutoNum type="arabicPeriod"/>
            </a:pPr>
            <a:r>
              <a:rPr lang="en-US" sz="2400">
                <a:cs typeface="Arial" charset="0"/>
              </a:rPr>
              <a:t>Wild Type Mice</a:t>
            </a:r>
          </a:p>
          <a:p>
            <a:pPr marL="914400" lvl="1" indent="-457200">
              <a:lnSpc>
                <a:spcPct val="90000"/>
              </a:lnSpc>
              <a:buFontTx/>
              <a:buAutoNum type="arabicPeriod"/>
            </a:pPr>
            <a:r>
              <a:rPr lang="en-US" sz="2400">
                <a:cs typeface="Arial" charset="0"/>
              </a:rPr>
              <a:t>IL-4 (-/-) Knockouts</a:t>
            </a:r>
          </a:p>
          <a:p>
            <a:pPr marL="914400" lvl="1" indent="-457200">
              <a:lnSpc>
                <a:spcPct val="90000"/>
              </a:lnSpc>
              <a:buFontTx/>
              <a:buAutoNum type="arabicPeriod"/>
            </a:pPr>
            <a:r>
              <a:rPr lang="en-US" sz="2400">
                <a:cs typeface="Arial" charset="0"/>
              </a:rPr>
              <a:t>IL-10 (-/-) Knockouts</a:t>
            </a:r>
          </a:p>
        </p:txBody>
      </p:sp>
      <p:sp>
        <p:nvSpPr>
          <p:cNvPr id="599044"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Sasaki et al., J of Immunology 2000</a:t>
            </a:r>
          </a:p>
        </p:txBody>
      </p:sp>
      <p:sp>
        <p:nvSpPr>
          <p:cNvPr id="599045"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sp>
        <p:nvSpPr>
          <p:cNvPr id="599046" name="Text Box 6"/>
          <p:cNvSpPr txBox="1">
            <a:spLocks noChangeArrowheads="1"/>
          </p:cNvSpPr>
          <p:nvPr/>
        </p:nvSpPr>
        <p:spPr bwMode="auto">
          <a:xfrm>
            <a:off x="7162800" y="1704975"/>
            <a:ext cx="1589088" cy="822325"/>
          </a:xfrm>
          <a:prstGeom prst="rect">
            <a:avLst/>
          </a:prstGeom>
          <a:noFill/>
          <a:ln w="12700" cap="sq">
            <a:noFill/>
            <a:miter lim="800000"/>
            <a:headEnd type="none" w="sm" len="sm"/>
            <a:tailEnd type="none" w="sm" len="sm"/>
          </a:ln>
          <a:effectLst/>
        </p:spPr>
        <p:txBody>
          <a:bodyPr wrap="none">
            <a:spAutoFit/>
          </a:bodyPr>
          <a:lstStyle/>
          <a:p>
            <a:r>
              <a:rPr lang="en-US" b="1"/>
              <a:t>IL-4 (-/-)</a:t>
            </a:r>
          </a:p>
          <a:p>
            <a:r>
              <a:rPr lang="en-US" b="1"/>
              <a:t>Knockout</a:t>
            </a:r>
          </a:p>
        </p:txBody>
      </p:sp>
      <p:sp>
        <p:nvSpPr>
          <p:cNvPr id="599047" name="Text Box 7"/>
          <p:cNvSpPr txBox="1">
            <a:spLocks noChangeArrowheads="1"/>
          </p:cNvSpPr>
          <p:nvPr/>
        </p:nvSpPr>
        <p:spPr bwMode="auto">
          <a:xfrm>
            <a:off x="7162800" y="3914775"/>
            <a:ext cx="1589088" cy="822325"/>
          </a:xfrm>
          <a:prstGeom prst="rect">
            <a:avLst/>
          </a:prstGeom>
          <a:noFill/>
          <a:ln w="12700" cap="sq">
            <a:noFill/>
            <a:miter lim="800000"/>
            <a:headEnd type="none" w="sm" len="sm"/>
            <a:tailEnd type="none" w="sm" len="sm"/>
          </a:ln>
          <a:effectLst/>
        </p:spPr>
        <p:txBody>
          <a:bodyPr wrap="none">
            <a:spAutoFit/>
          </a:bodyPr>
          <a:lstStyle/>
          <a:p>
            <a:r>
              <a:rPr lang="en-US" b="1"/>
              <a:t>IL-10 (-/-)</a:t>
            </a:r>
          </a:p>
          <a:p>
            <a:r>
              <a:rPr lang="en-US" b="1"/>
              <a:t>Knockout</a:t>
            </a:r>
          </a:p>
        </p:txBody>
      </p:sp>
      <p:pic>
        <p:nvPicPr>
          <p:cNvPr id="599048" name="Picture 8" descr="Fig1c"/>
          <p:cNvPicPr>
            <a:picLocks noChangeAspect="1" noChangeArrowheads="1"/>
          </p:cNvPicPr>
          <p:nvPr>
            <p:ph sz="quarter" idx="2"/>
          </p:nvPr>
        </p:nvPicPr>
        <p:blipFill>
          <a:blip r:embed="rId3" cstate="print"/>
          <a:srcRect/>
          <a:stretch>
            <a:fillRect/>
          </a:stretch>
        </p:blipFill>
        <p:spPr>
          <a:xfrm>
            <a:off x="5029200" y="1706563"/>
            <a:ext cx="2162175" cy="2179637"/>
          </a:xfrm>
          <a:noFill/>
          <a:ln/>
        </p:spPr>
      </p:pic>
      <p:pic>
        <p:nvPicPr>
          <p:cNvPr id="599049" name="Picture 9" descr="Fig1f"/>
          <p:cNvPicPr>
            <a:picLocks noChangeAspect="1" noChangeArrowheads="1"/>
          </p:cNvPicPr>
          <p:nvPr>
            <p:ph sz="quarter" idx="3"/>
          </p:nvPr>
        </p:nvPicPr>
        <p:blipFill>
          <a:blip r:embed="rId4" cstate="print"/>
          <a:srcRect/>
          <a:stretch>
            <a:fillRect/>
          </a:stretch>
        </p:blipFill>
        <p:spPr>
          <a:xfrm>
            <a:off x="5029200" y="3946525"/>
            <a:ext cx="2132013" cy="2179638"/>
          </a:xfrm>
          <a:noFill/>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455613" y="455613"/>
            <a:ext cx="8226425" cy="914400"/>
          </a:xfrm>
          <a:noFill/>
        </p:spPr>
        <p:txBody>
          <a:bodyPr/>
          <a:lstStyle/>
          <a:p>
            <a:r>
              <a:rPr lang="en-US" sz="4000" b="1"/>
              <a:t>IL-10 Inhibits Inflammatory Mediators &amp; Bone Resorption</a:t>
            </a:r>
          </a:p>
        </p:txBody>
      </p:sp>
      <p:sp>
        <p:nvSpPr>
          <p:cNvPr id="601091" name="Rectangle 3"/>
          <p:cNvSpPr>
            <a:spLocks noGrp="1" noChangeArrowheads="1"/>
          </p:cNvSpPr>
          <p:nvPr>
            <p:ph type="body" sz="half" idx="3"/>
          </p:nvPr>
        </p:nvSpPr>
        <p:spPr>
          <a:xfrm>
            <a:off x="914400" y="5181600"/>
            <a:ext cx="7315200" cy="990600"/>
          </a:xfrm>
        </p:spPr>
        <p:txBody>
          <a:bodyPr/>
          <a:lstStyle/>
          <a:p>
            <a:pPr>
              <a:buFontTx/>
              <a:buNone/>
            </a:pPr>
            <a:r>
              <a:rPr lang="en-US">
                <a:latin typeface="Times New Roman" pitchFamily="18" charset="0"/>
                <a:cs typeface="Arial" charset="0"/>
              </a:rPr>
              <a:t>IL-10 has important anti-inflammatory</a:t>
            </a:r>
          </a:p>
          <a:p>
            <a:pPr algn="r">
              <a:buFontTx/>
              <a:buNone/>
            </a:pPr>
            <a:r>
              <a:rPr lang="en-US">
                <a:latin typeface="Times New Roman" pitchFamily="18" charset="0"/>
                <a:cs typeface="Arial" charset="0"/>
              </a:rPr>
              <a:t>effects in periapical lesions</a:t>
            </a:r>
            <a:r>
              <a:rPr lang="en-US">
                <a:cs typeface="Arial" charset="0"/>
              </a:rPr>
              <a:t>.</a:t>
            </a:r>
            <a:endParaRPr lang="el-GR">
              <a:cs typeface="Arial" charset="0"/>
            </a:endParaRPr>
          </a:p>
        </p:txBody>
      </p:sp>
      <p:sp>
        <p:nvSpPr>
          <p:cNvPr id="601092"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Sasaki et al., J of Immunology 2000</a:t>
            </a:r>
          </a:p>
        </p:txBody>
      </p:sp>
      <p:sp>
        <p:nvSpPr>
          <p:cNvPr id="601093"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pic>
        <p:nvPicPr>
          <p:cNvPr id="601094" name="Picture 6" descr="Fig3"/>
          <p:cNvPicPr>
            <a:picLocks noChangeAspect="1" noChangeArrowheads="1"/>
          </p:cNvPicPr>
          <p:nvPr>
            <p:ph sz="quarter" idx="1"/>
          </p:nvPr>
        </p:nvPicPr>
        <p:blipFill>
          <a:blip r:embed="rId3" cstate="print"/>
          <a:srcRect/>
          <a:stretch>
            <a:fillRect/>
          </a:stretch>
        </p:blipFill>
        <p:spPr>
          <a:xfrm>
            <a:off x="228600" y="1828800"/>
            <a:ext cx="4191000" cy="3279775"/>
          </a:xfrm>
          <a:noFill/>
          <a:ln/>
        </p:spPr>
      </p:pic>
      <p:pic>
        <p:nvPicPr>
          <p:cNvPr id="601095" name="Picture 7" descr="Fig2"/>
          <p:cNvPicPr>
            <a:picLocks noChangeAspect="1" noChangeArrowheads="1"/>
          </p:cNvPicPr>
          <p:nvPr>
            <p:ph sz="quarter" idx="2"/>
          </p:nvPr>
        </p:nvPicPr>
        <p:blipFill>
          <a:blip r:embed="rId4" cstate="print"/>
          <a:srcRect/>
          <a:stretch>
            <a:fillRect/>
          </a:stretch>
        </p:blipFill>
        <p:spPr>
          <a:xfrm>
            <a:off x="4495800" y="1828800"/>
            <a:ext cx="4495800" cy="3268663"/>
          </a:xfrm>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a:xfrm>
            <a:off x="455613" y="455613"/>
            <a:ext cx="8226425" cy="914400"/>
          </a:xfrm>
          <a:noFill/>
        </p:spPr>
        <p:txBody>
          <a:bodyPr/>
          <a:lstStyle/>
          <a:p>
            <a:r>
              <a:rPr lang="en-US" b="1"/>
              <a:t>Summary</a:t>
            </a:r>
          </a:p>
        </p:txBody>
      </p:sp>
      <p:sp>
        <p:nvSpPr>
          <p:cNvPr id="603139" name="Rectangle 3"/>
          <p:cNvSpPr>
            <a:spLocks noGrp="1" noChangeArrowheads="1"/>
          </p:cNvSpPr>
          <p:nvPr>
            <p:ph type="body" idx="1"/>
          </p:nvPr>
        </p:nvSpPr>
        <p:spPr>
          <a:xfrm>
            <a:off x="914400" y="1752600"/>
            <a:ext cx="7315200" cy="4724400"/>
          </a:xfrm>
        </p:spPr>
        <p:txBody>
          <a:bodyPr/>
          <a:lstStyle/>
          <a:p>
            <a:pPr>
              <a:buFontTx/>
              <a:buNone/>
            </a:pPr>
            <a:r>
              <a:rPr lang="en-US" b="1" u="sng"/>
              <a:t>Anti-Inflammatory Cytokines</a:t>
            </a:r>
          </a:p>
          <a:p>
            <a:endParaRPr lang="en-US" sz="1400"/>
          </a:p>
          <a:p>
            <a:r>
              <a:rPr lang="en-US">
                <a:cs typeface="Arial" charset="0"/>
              </a:rPr>
              <a:t>Interleukins -4 &amp; -10</a:t>
            </a:r>
          </a:p>
          <a:p>
            <a:endParaRPr lang="en-US" sz="1400">
              <a:cs typeface="Arial" charset="0"/>
            </a:endParaRPr>
          </a:p>
          <a:p>
            <a:r>
              <a:rPr lang="en-US">
                <a:cs typeface="Arial" charset="0"/>
              </a:rPr>
              <a:t>IL-10 (mouse model)</a:t>
            </a:r>
          </a:p>
          <a:p>
            <a:pPr lvl="1"/>
            <a:r>
              <a:rPr lang="en-US">
                <a:cs typeface="Arial" charset="0"/>
              </a:rPr>
              <a:t>reduces pro-inflammatory IL-1</a:t>
            </a:r>
          </a:p>
          <a:p>
            <a:pPr lvl="1"/>
            <a:r>
              <a:rPr lang="en-US">
                <a:cs typeface="Arial" charset="0"/>
              </a:rPr>
              <a:t>reduces pro-inflammatory IL-6</a:t>
            </a:r>
          </a:p>
          <a:p>
            <a:pPr lvl="1"/>
            <a:r>
              <a:rPr lang="en-US">
                <a:cs typeface="Arial" charset="0"/>
              </a:rPr>
              <a:t>decreases bone resorption</a:t>
            </a:r>
            <a:endParaRPr lang="el-GR">
              <a:cs typeface="Arial"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455613" y="455613"/>
            <a:ext cx="8226425" cy="914400"/>
          </a:xfrm>
          <a:noFill/>
        </p:spPr>
        <p:txBody>
          <a:bodyPr/>
          <a:lstStyle/>
          <a:p>
            <a:r>
              <a:rPr lang="en-US" b="1"/>
              <a:t>IL-6 has Pleiotropic Effects</a:t>
            </a:r>
          </a:p>
        </p:txBody>
      </p:sp>
      <p:sp>
        <p:nvSpPr>
          <p:cNvPr id="604163" name="Rectangle 3"/>
          <p:cNvSpPr>
            <a:spLocks noGrp="1" noChangeArrowheads="1"/>
          </p:cNvSpPr>
          <p:nvPr>
            <p:ph type="body" idx="1"/>
          </p:nvPr>
        </p:nvSpPr>
        <p:spPr>
          <a:xfrm>
            <a:off x="914400" y="1752600"/>
            <a:ext cx="7315200" cy="4724400"/>
          </a:xfrm>
        </p:spPr>
        <p:txBody>
          <a:bodyPr/>
          <a:lstStyle/>
          <a:p>
            <a:pPr>
              <a:lnSpc>
                <a:spcPct val="90000"/>
              </a:lnSpc>
              <a:buFontTx/>
              <a:buNone/>
            </a:pPr>
            <a:r>
              <a:rPr lang="en-US" b="1" u="sng">
                <a:cs typeface="Arial" charset="0"/>
              </a:rPr>
              <a:t>Interleukin-6</a:t>
            </a:r>
          </a:p>
          <a:p>
            <a:pPr lvl="1">
              <a:lnSpc>
                <a:spcPct val="90000"/>
              </a:lnSpc>
            </a:pPr>
            <a:r>
              <a:rPr lang="en-US">
                <a:cs typeface="Arial" charset="0"/>
              </a:rPr>
              <a:t>induced by pro-inflammatory IL-1 &amp; TNF</a:t>
            </a:r>
          </a:p>
          <a:p>
            <a:pPr>
              <a:lnSpc>
                <a:spcPct val="90000"/>
              </a:lnSpc>
              <a:buFontTx/>
              <a:buNone/>
            </a:pPr>
            <a:endParaRPr lang="en-US" sz="1600">
              <a:cs typeface="Arial" charset="0"/>
            </a:endParaRPr>
          </a:p>
          <a:p>
            <a:pPr>
              <a:lnSpc>
                <a:spcPct val="90000"/>
              </a:lnSpc>
            </a:pPr>
            <a:r>
              <a:rPr lang="en-US">
                <a:cs typeface="Arial" charset="0"/>
              </a:rPr>
              <a:t>Pro-Inflammatory Effects</a:t>
            </a:r>
          </a:p>
          <a:p>
            <a:pPr lvl="1">
              <a:lnSpc>
                <a:spcPct val="90000"/>
              </a:lnSpc>
            </a:pPr>
            <a:r>
              <a:rPr lang="en-US">
                <a:cs typeface="Arial" charset="0"/>
              </a:rPr>
              <a:t>stimulates osteoclast precursors</a:t>
            </a:r>
          </a:p>
          <a:p>
            <a:pPr lvl="1">
              <a:lnSpc>
                <a:spcPct val="90000"/>
              </a:lnSpc>
            </a:pPr>
            <a:r>
              <a:rPr lang="en-US">
                <a:cs typeface="Arial" charset="0"/>
              </a:rPr>
              <a:t>promotes bone resorption</a:t>
            </a:r>
          </a:p>
          <a:p>
            <a:pPr lvl="1">
              <a:lnSpc>
                <a:spcPct val="90000"/>
              </a:lnSpc>
            </a:pPr>
            <a:endParaRPr lang="en-US" sz="1600">
              <a:cs typeface="Arial" charset="0"/>
            </a:endParaRPr>
          </a:p>
          <a:p>
            <a:pPr>
              <a:lnSpc>
                <a:spcPct val="90000"/>
              </a:lnSpc>
            </a:pPr>
            <a:r>
              <a:rPr lang="en-US">
                <a:cs typeface="Arial" charset="0"/>
              </a:rPr>
              <a:t>Anti-Inflammatory Effects</a:t>
            </a:r>
          </a:p>
          <a:p>
            <a:pPr lvl="1">
              <a:lnSpc>
                <a:spcPct val="90000"/>
              </a:lnSpc>
            </a:pPr>
            <a:r>
              <a:rPr lang="en-US">
                <a:cs typeface="Arial" charset="0"/>
              </a:rPr>
              <a:t>down-regulates IL-1 levels</a:t>
            </a:r>
          </a:p>
          <a:p>
            <a:pPr lvl="1">
              <a:lnSpc>
                <a:spcPct val="90000"/>
              </a:lnSpc>
            </a:pPr>
            <a:r>
              <a:rPr lang="en-US">
                <a:cs typeface="Arial" charset="0"/>
              </a:rPr>
              <a:t>increases IL-1 receptor antagonist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95299" name="Picture 3" descr="Horton M UB 148258 4"/>
          <p:cNvPicPr>
            <a:picLocks noChangeAspect="1" noChangeArrowheads="1"/>
          </p:cNvPicPr>
          <p:nvPr/>
        </p:nvPicPr>
        <p:blipFill>
          <a:blip r:embed="rId2" cstate="print"/>
          <a:srcRect/>
          <a:stretch>
            <a:fillRect/>
          </a:stretch>
        </p:blipFill>
        <p:spPr bwMode="auto">
          <a:xfrm>
            <a:off x="3352800" y="3429000"/>
            <a:ext cx="2192338" cy="3040063"/>
          </a:xfrm>
          <a:prstGeom prst="rect">
            <a:avLst/>
          </a:prstGeom>
          <a:noFill/>
        </p:spPr>
      </p:pic>
      <p:pic>
        <p:nvPicPr>
          <p:cNvPr id="695300" name="Picture 4" descr="Horton M UB 148258 1"/>
          <p:cNvPicPr>
            <a:picLocks noChangeAspect="1" noChangeArrowheads="1"/>
          </p:cNvPicPr>
          <p:nvPr/>
        </p:nvPicPr>
        <p:blipFill>
          <a:blip r:embed="rId3" cstate="print"/>
          <a:srcRect/>
          <a:stretch>
            <a:fillRect/>
          </a:stretch>
        </p:blipFill>
        <p:spPr bwMode="auto">
          <a:xfrm>
            <a:off x="685800" y="0"/>
            <a:ext cx="2370138" cy="3124200"/>
          </a:xfrm>
          <a:prstGeom prst="rect">
            <a:avLst/>
          </a:prstGeom>
          <a:noFill/>
        </p:spPr>
      </p:pic>
      <p:pic>
        <p:nvPicPr>
          <p:cNvPr id="695301" name="Picture 5" descr="Horton M UB 148258 1b"/>
          <p:cNvPicPr>
            <a:picLocks noChangeAspect="1" noChangeArrowheads="1"/>
          </p:cNvPicPr>
          <p:nvPr/>
        </p:nvPicPr>
        <p:blipFill>
          <a:blip r:embed="rId4" cstate="print"/>
          <a:srcRect/>
          <a:stretch>
            <a:fillRect/>
          </a:stretch>
        </p:blipFill>
        <p:spPr bwMode="auto">
          <a:xfrm>
            <a:off x="3448050" y="0"/>
            <a:ext cx="2247900" cy="3028950"/>
          </a:xfrm>
          <a:prstGeom prst="rect">
            <a:avLst/>
          </a:prstGeom>
          <a:noFill/>
        </p:spPr>
      </p:pic>
      <p:sp>
        <p:nvSpPr>
          <p:cNvPr id="695302" name="Text Box 6"/>
          <p:cNvSpPr txBox="1">
            <a:spLocks noChangeArrowheads="1"/>
          </p:cNvSpPr>
          <p:nvPr/>
        </p:nvSpPr>
        <p:spPr bwMode="auto">
          <a:xfrm>
            <a:off x="838200" y="3092450"/>
            <a:ext cx="1981200" cy="336550"/>
          </a:xfrm>
          <a:prstGeom prst="rect">
            <a:avLst/>
          </a:prstGeom>
          <a:noFill/>
          <a:ln w="9525">
            <a:noFill/>
            <a:miter lim="800000"/>
            <a:headEnd/>
            <a:tailEnd/>
          </a:ln>
          <a:effectLst/>
        </p:spPr>
        <p:txBody>
          <a:bodyPr>
            <a:spAutoFit/>
          </a:bodyPr>
          <a:lstStyle/>
          <a:p>
            <a:pPr algn="ctr" eaLnBrk="1" hangingPunct="1"/>
            <a:r>
              <a:rPr lang="en-US" sz="1600" b="1">
                <a:solidFill>
                  <a:srgbClr val="FFFF00"/>
                </a:solidFill>
              </a:rPr>
              <a:t>Avulsion 2yrs</a:t>
            </a:r>
          </a:p>
        </p:txBody>
      </p:sp>
      <p:grpSp>
        <p:nvGrpSpPr>
          <p:cNvPr id="695303" name="Group 7"/>
          <p:cNvGrpSpPr>
            <a:grpSpLocks/>
          </p:cNvGrpSpPr>
          <p:nvPr/>
        </p:nvGrpSpPr>
        <p:grpSpPr bwMode="auto">
          <a:xfrm>
            <a:off x="533400" y="3429000"/>
            <a:ext cx="2265363" cy="3429000"/>
            <a:chOff x="336" y="2160"/>
            <a:chExt cx="1427" cy="2160"/>
          </a:xfrm>
        </p:grpSpPr>
        <p:pic>
          <p:nvPicPr>
            <p:cNvPr id="695304" name="Picture 8" descr="Horton M UB 148258 3"/>
            <p:cNvPicPr>
              <a:picLocks noChangeAspect="1" noChangeArrowheads="1"/>
            </p:cNvPicPr>
            <p:nvPr/>
          </p:nvPicPr>
          <p:blipFill>
            <a:blip r:embed="rId5" cstate="print"/>
            <a:srcRect/>
            <a:stretch>
              <a:fillRect/>
            </a:stretch>
          </p:blipFill>
          <p:spPr bwMode="auto">
            <a:xfrm>
              <a:off x="336" y="2160"/>
              <a:ext cx="1427" cy="1968"/>
            </a:xfrm>
            <a:prstGeom prst="rect">
              <a:avLst/>
            </a:prstGeom>
            <a:noFill/>
          </p:spPr>
        </p:pic>
        <p:sp>
          <p:nvSpPr>
            <p:cNvPr id="695305" name="Text Box 9"/>
            <p:cNvSpPr txBox="1">
              <a:spLocks noChangeArrowheads="1"/>
            </p:cNvSpPr>
            <p:nvPr/>
          </p:nvSpPr>
          <p:spPr bwMode="auto">
            <a:xfrm>
              <a:off x="432" y="4089"/>
              <a:ext cx="1008" cy="231"/>
            </a:xfrm>
            <a:prstGeom prst="rect">
              <a:avLst/>
            </a:prstGeom>
            <a:noFill/>
            <a:ln w="9525">
              <a:noFill/>
              <a:miter lim="800000"/>
              <a:headEnd/>
              <a:tailEnd/>
            </a:ln>
            <a:effectLst/>
          </p:spPr>
          <p:txBody>
            <a:bodyPr>
              <a:spAutoFit/>
            </a:bodyPr>
            <a:lstStyle/>
            <a:p>
              <a:pPr algn="ctr" eaLnBrk="1" hangingPunct="1"/>
              <a:r>
                <a:rPr lang="en-US" sz="1800">
                  <a:solidFill>
                    <a:srgbClr val="FFFF00"/>
                  </a:solidFill>
                </a:rPr>
                <a:t>1 yr</a:t>
              </a:r>
            </a:p>
          </p:txBody>
        </p:sp>
      </p:grpSp>
      <p:grpSp>
        <p:nvGrpSpPr>
          <p:cNvPr id="695306" name="Group 10"/>
          <p:cNvGrpSpPr>
            <a:grpSpLocks/>
          </p:cNvGrpSpPr>
          <p:nvPr/>
        </p:nvGrpSpPr>
        <p:grpSpPr bwMode="auto">
          <a:xfrm flipH="1">
            <a:off x="6324600" y="3429000"/>
            <a:ext cx="2362200" cy="3429000"/>
            <a:chOff x="3984" y="2160"/>
            <a:chExt cx="1485" cy="2160"/>
          </a:xfrm>
        </p:grpSpPr>
        <p:pic>
          <p:nvPicPr>
            <p:cNvPr id="695307" name="Picture 11" descr="Jan 2004 018b"/>
            <p:cNvPicPr>
              <a:picLocks noChangeAspect="1" noChangeArrowheads="1"/>
            </p:cNvPicPr>
            <p:nvPr/>
          </p:nvPicPr>
          <p:blipFill>
            <a:blip r:embed="rId6" cstate="print"/>
            <a:srcRect/>
            <a:stretch>
              <a:fillRect/>
            </a:stretch>
          </p:blipFill>
          <p:spPr bwMode="auto">
            <a:xfrm>
              <a:off x="3984" y="2160"/>
              <a:ext cx="1485" cy="1963"/>
            </a:xfrm>
            <a:prstGeom prst="rect">
              <a:avLst/>
            </a:prstGeom>
            <a:noFill/>
          </p:spPr>
        </p:pic>
        <p:sp>
          <p:nvSpPr>
            <p:cNvPr id="695308" name="Text Box 12"/>
            <p:cNvSpPr txBox="1">
              <a:spLocks noChangeArrowheads="1"/>
            </p:cNvSpPr>
            <p:nvPr/>
          </p:nvSpPr>
          <p:spPr bwMode="auto">
            <a:xfrm>
              <a:off x="4224" y="4089"/>
              <a:ext cx="1008" cy="231"/>
            </a:xfrm>
            <a:prstGeom prst="rect">
              <a:avLst/>
            </a:prstGeom>
            <a:noFill/>
            <a:ln w="9525">
              <a:noFill/>
              <a:miter lim="800000"/>
              <a:headEnd/>
              <a:tailEnd/>
            </a:ln>
            <a:effectLst/>
          </p:spPr>
          <p:txBody>
            <a:bodyPr>
              <a:spAutoFit/>
            </a:bodyPr>
            <a:lstStyle/>
            <a:p>
              <a:pPr algn="ctr" eaLnBrk="1" hangingPunct="1"/>
              <a:r>
                <a:rPr lang="en-US" sz="1800">
                  <a:solidFill>
                    <a:srgbClr val="FFFF00"/>
                  </a:solidFill>
                </a:rPr>
                <a:t>1 yr</a:t>
              </a:r>
            </a:p>
          </p:txBody>
        </p:sp>
      </p:grpSp>
      <p:pic>
        <p:nvPicPr>
          <p:cNvPr id="695309" name="Picture 13" descr="Horton M UB 148258 2B"/>
          <p:cNvPicPr>
            <a:picLocks noChangeAspect="1" noChangeArrowheads="1"/>
          </p:cNvPicPr>
          <p:nvPr/>
        </p:nvPicPr>
        <p:blipFill>
          <a:blip r:embed="rId7" cstate="print"/>
          <a:srcRect/>
          <a:stretch>
            <a:fillRect/>
          </a:stretch>
        </p:blipFill>
        <p:spPr bwMode="auto">
          <a:xfrm>
            <a:off x="6248400" y="0"/>
            <a:ext cx="2370138" cy="31242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95301"/>
                                        </p:tgtEl>
                                        <p:attrNameLst>
                                          <p:attrName>style.visibility</p:attrName>
                                        </p:attrNameLst>
                                      </p:cBhvr>
                                      <p:to>
                                        <p:strVal val="visible"/>
                                      </p:to>
                                    </p:set>
                                    <p:animEffect transition="in" filter="dissolve">
                                      <p:cBhvr>
                                        <p:cTn id="7" dur="500"/>
                                        <p:tgtEl>
                                          <p:spTgt spid="6953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95309"/>
                                        </p:tgtEl>
                                        <p:attrNameLst>
                                          <p:attrName>style.visibility</p:attrName>
                                        </p:attrNameLst>
                                      </p:cBhvr>
                                      <p:to>
                                        <p:strVal val="visible"/>
                                      </p:to>
                                    </p:set>
                                    <p:animEffect transition="in" filter="dissolve">
                                      <p:cBhvr>
                                        <p:cTn id="12" dur="500"/>
                                        <p:tgtEl>
                                          <p:spTgt spid="69530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95303"/>
                                        </p:tgtEl>
                                        <p:attrNameLst>
                                          <p:attrName>style.visibility</p:attrName>
                                        </p:attrNameLst>
                                      </p:cBhvr>
                                      <p:to>
                                        <p:strVal val="visible"/>
                                      </p:to>
                                    </p:set>
                                    <p:animEffect transition="in" filter="dissolve">
                                      <p:cBhvr>
                                        <p:cTn id="17" dur="500"/>
                                        <p:tgtEl>
                                          <p:spTgt spid="69530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95299"/>
                                        </p:tgtEl>
                                        <p:attrNameLst>
                                          <p:attrName>style.visibility</p:attrName>
                                        </p:attrNameLst>
                                      </p:cBhvr>
                                      <p:to>
                                        <p:strVal val="visible"/>
                                      </p:to>
                                    </p:set>
                                    <p:animEffect transition="in" filter="dissolve">
                                      <p:cBhvr>
                                        <p:cTn id="22" dur="500"/>
                                        <p:tgtEl>
                                          <p:spTgt spid="69529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95306"/>
                                        </p:tgtEl>
                                        <p:attrNameLst>
                                          <p:attrName>style.visibility</p:attrName>
                                        </p:attrNameLst>
                                      </p:cBhvr>
                                      <p:to>
                                        <p:strVal val="visible"/>
                                      </p:to>
                                    </p:set>
                                    <p:animEffect transition="in" filter="dissolve">
                                      <p:cBhvr>
                                        <p:cTn id="27" dur="500"/>
                                        <p:tgtEl>
                                          <p:spTgt spid="69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455613" y="457200"/>
            <a:ext cx="8226425" cy="914400"/>
          </a:xfrm>
          <a:noFill/>
        </p:spPr>
        <p:txBody>
          <a:bodyPr/>
          <a:lstStyle/>
          <a:p>
            <a:r>
              <a:rPr lang="en-US" sz="4000" b="1"/>
              <a:t>Pro- &amp; Anti-Inflammatory Effects of IL-6 in Periapical Lesions</a:t>
            </a:r>
          </a:p>
        </p:txBody>
      </p:sp>
      <p:sp>
        <p:nvSpPr>
          <p:cNvPr id="605187" name="Rectangle 3"/>
          <p:cNvSpPr>
            <a:spLocks noGrp="1" noChangeArrowheads="1"/>
          </p:cNvSpPr>
          <p:nvPr>
            <p:ph type="body" sz="half" idx="1"/>
          </p:nvPr>
        </p:nvSpPr>
        <p:spPr>
          <a:xfrm>
            <a:off x="914400" y="1905000"/>
            <a:ext cx="4191000" cy="3276600"/>
          </a:xfrm>
        </p:spPr>
        <p:txBody>
          <a:bodyPr/>
          <a:lstStyle/>
          <a:p>
            <a:pPr marL="914400" lvl="1" indent="-457200">
              <a:buFontTx/>
              <a:buNone/>
            </a:pPr>
            <a:endParaRPr lang="en-US" sz="2400">
              <a:cs typeface="Arial" charset="0"/>
            </a:endParaRPr>
          </a:p>
          <a:p>
            <a:pPr marL="533400" indent="-533400">
              <a:buFontTx/>
              <a:buNone/>
            </a:pPr>
            <a:r>
              <a:rPr lang="en-US">
                <a:cs typeface="Arial" charset="0"/>
              </a:rPr>
              <a:t>Exposed Mice Molars:</a:t>
            </a:r>
          </a:p>
          <a:p>
            <a:pPr marL="533400" indent="-533400">
              <a:buFontTx/>
              <a:buNone/>
            </a:pPr>
            <a:endParaRPr lang="en-US" sz="1400">
              <a:cs typeface="Arial" charset="0"/>
            </a:endParaRPr>
          </a:p>
          <a:p>
            <a:pPr marL="533400" indent="-533400">
              <a:buFontTx/>
              <a:buAutoNum type="arabicPeriod"/>
            </a:pPr>
            <a:r>
              <a:rPr lang="en-US" sz="2800">
                <a:cs typeface="Arial" charset="0"/>
              </a:rPr>
              <a:t>Wild Type Mice</a:t>
            </a:r>
          </a:p>
          <a:p>
            <a:pPr marL="533400" indent="-533400">
              <a:buFontTx/>
              <a:buAutoNum type="arabicPeriod"/>
            </a:pPr>
            <a:r>
              <a:rPr lang="en-US" sz="2800">
                <a:cs typeface="Arial" charset="0"/>
              </a:rPr>
              <a:t>IL-6 (-/-) Knockouts</a:t>
            </a:r>
          </a:p>
          <a:p>
            <a:pPr marL="533400" indent="-533400">
              <a:buFontTx/>
              <a:buAutoNum type="arabicPeriod"/>
            </a:pPr>
            <a:r>
              <a:rPr lang="en-US" sz="2800">
                <a:cs typeface="Arial" charset="0"/>
              </a:rPr>
              <a:t>Anti-IL-6 Treatment</a:t>
            </a:r>
          </a:p>
        </p:txBody>
      </p:sp>
      <p:sp>
        <p:nvSpPr>
          <p:cNvPr id="605188"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Balto et al., Infection &amp; Immunity 2001</a:t>
            </a:r>
          </a:p>
        </p:txBody>
      </p:sp>
      <p:sp>
        <p:nvSpPr>
          <p:cNvPr id="605190" name="Text Box 6"/>
          <p:cNvSpPr txBox="1">
            <a:spLocks noChangeArrowheads="1"/>
          </p:cNvSpPr>
          <p:nvPr/>
        </p:nvSpPr>
        <p:spPr bwMode="auto">
          <a:xfrm>
            <a:off x="7218363" y="1752600"/>
            <a:ext cx="1620837" cy="822325"/>
          </a:xfrm>
          <a:prstGeom prst="rect">
            <a:avLst/>
          </a:prstGeom>
          <a:noFill/>
          <a:ln w="12700" cap="sq">
            <a:noFill/>
            <a:miter lim="800000"/>
            <a:headEnd type="none" w="sm" len="sm"/>
            <a:tailEnd type="none" w="sm" len="sm"/>
          </a:ln>
          <a:effectLst/>
        </p:spPr>
        <p:txBody>
          <a:bodyPr wrap="none">
            <a:spAutoFit/>
          </a:bodyPr>
          <a:lstStyle/>
          <a:p>
            <a:r>
              <a:rPr lang="en-US" b="1"/>
              <a:t>IL-6 (+/+)</a:t>
            </a:r>
          </a:p>
          <a:p>
            <a:r>
              <a:rPr lang="en-US" b="1"/>
              <a:t>Wild Type</a:t>
            </a:r>
          </a:p>
        </p:txBody>
      </p:sp>
      <p:sp>
        <p:nvSpPr>
          <p:cNvPr id="605191" name="Text Box 7"/>
          <p:cNvSpPr txBox="1">
            <a:spLocks noChangeArrowheads="1"/>
          </p:cNvSpPr>
          <p:nvPr/>
        </p:nvSpPr>
        <p:spPr bwMode="auto">
          <a:xfrm>
            <a:off x="7239000" y="3978275"/>
            <a:ext cx="1589088" cy="822325"/>
          </a:xfrm>
          <a:prstGeom prst="rect">
            <a:avLst/>
          </a:prstGeom>
          <a:noFill/>
          <a:ln w="12700" cap="sq">
            <a:noFill/>
            <a:miter lim="800000"/>
            <a:headEnd type="none" w="sm" len="sm"/>
            <a:tailEnd type="none" w="sm" len="sm"/>
          </a:ln>
          <a:effectLst/>
        </p:spPr>
        <p:txBody>
          <a:bodyPr wrap="none">
            <a:spAutoFit/>
          </a:bodyPr>
          <a:lstStyle/>
          <a:p>
            <a:r>
              <a:rPr lang="en-US" b="1"/>
              <a:t>IL-6 (-/-)</a:t>
            </a:r>
          </a:p>
          <a:p>
            <a:r>
              <a:rPr lang="en-US" b="1"/>
              <a:t>Knockout</a:t>
            </a:r>
          </a:p>
        </p:txBody>
      </p:sp>
      <p:pic>
        <p:nvPicPr>
          <p:cNvPr id="605192" name="Picture 8" descr="Fig1c"/>
          <p:cNvPicPr>
            <a:picLocks noChangeAspect="1" noChangeArrowheads="1"/>
          </p:cNvPicPr>
          <p:nvPr>
            <p:ph sz="quarter" idx="2"/>
          </p:nvPr>
        </p:nvPicPr>
        <p:blipFill>
          <a:blip r:embed="rId3" cstate="print"/>
          <a:srcRect/>
          <a:stretch>
            <a:fillRect/>
          </a:stretch>
        </p:blipFill>
        <p:spPr>
          <a:xfrm>
            <a:off x="5181600" y="1706563"/>
            <a:ext cx="2027238" cy="2179637"/>
          </a:xfrm>
          <a:noFill/>
          <a:ln/>
        </p:spPr>
      </p:pic>
      <p:pic>
        <p:nvPicPr>
          <p:cNvPr id="605193" name="Picture 9" descr="Fig1d"/>
          <p:cNvPicPr>
            <a:picLocks noChangeAspect="1" noChangeArrowheads="1"/>
          </p:cNvPicPr>
          <p:nvPr>
            <p:ph sz="quarter" idx="3"/>
          </p:nvPr>
        </p:nvPicPr>
        <p:blipFill>
          <a:blip r:embed="rId4" cstate="print"/>
          <a:srcRect/>
          <a:stretch>
            <a:fillRect/>
          </a:stretch>
        </p:blipFill>
        <p:spPr>
          <a:xfrm>
            <a:off x="5181600" y="3946525"/>
            <a:ext cx="2074863" cy="2179638"/>
          </a:xfrm>
          <a:noFill/>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455613" y="455613"/>
            <a:ext cx="8226425" cy="914400"/>
          </a:xfrm>
          <a:noFill/>
        </p:spPr>
        <p:txBody>
          <a:bodyPr/>
          <a:lstStyle/>
          <a:p>
            <a:r>
              <a:rPr lang="en-US" sz="4000" b="1"/>
              <a:t>IL-6 Deficient Mice had more IL-1 &amp; Periapical Bone Resorption</a:t>
            </a:r>
          </a:p>
        </p:txBody>
      </p:sp>
      <p:pic>
        <p:nvPicPr>
          <p:cNvPr id="607235" name="Picture 3" descr="Fig4 -1"/>
          <p:cNvPicPr>
            <a:picLocks noChangeAspect="1" noChangeArrowheads="1"/>
          </p:cNvPicPr>
          <p:nvPr>
            <p:ph sz="quarter" idx="1"/>
          </p:nvPr>
        </p:nvPicPr>
        <p:blipFill>
          <a:blip r:embed="rId3" cstate="print"/>
          <a:srcRect/>
          <a:stretch>
            <a:fillRect/>
          </a:stretch>
        </p:blipFill>
        <p:spPr>
          <a:xfrm>
            <a:off x="457200" y="1905000"/>
            <a:ext cx="4038600" cy="3213100"/>
          </a:xfrm>
          <a:noFill/>
          <a:ln/>
        </p:spPr>
      </p:pic>
      <p:sp>
        <p:nvSpPr>
          <p:cNvPr id="607236" name="Rectangle 4"/>
          <p:cNvSpPr>
            <a:spLocks noGrp="1" noChangeArrowheads="1"/>
          </p:cNvSpPr>
          <p:nvPr>
            <p:ph type="body" sz="half" idx="3"/>
          </p:nvPr>
        </p:nvSpPr>
        <p:spPr>
          <a:xfrm>
            <a:off x="914400" y="5181600"/>
            <a:ext cx="7315200" cy="990600"/>
          </a:xfrm>
        </p:spPr>
        <p:txBody>
          <a:bodyPr/>
          <a:lstStyle/>
          <a:p>
            <a:pPr>
              <a:buFontTx/>
              <a:buNone/>
            </a:pPr>
            <a:r>
              <a:rPr lang="en-US">
                <a:latin typeface="Times New Roman" pitchFamily="18" charset="0"/>
                <a:cs typeface="Arial" charset="0"/>
              </a:rPr>
              <a:t>IL-6 has mostly anti-inflammatory</a:t>
            </a:r>
          </a:p>
          <a:p>
            <a:pPr algn="r">
              <a:buFontTx/>
              <a:buNone/>
            </a:pPr>
            <a:r>
              <a:rPr lang="en-US">
                <a:latin typeface="Times New Roman" pitchFamily="18" charset="0"/>
                <a:cs typeface="Arial" charset="0"/>
              </a:rPr>
              <a:t>effects in periapical lesions</a:t>
            </a:r>
            <a:r>
              <a:rPr lang="en-US">
                <a:cs typeface="Arial" charset="0"/>
              </a:rPr>
              <a:t>.</a:t>
            </a:r>
            <a:endParaRPr lang="el-GR">
              <a:cs typeface="Arial" charset="0"/>
            </a:endParaRPr>
          </a:p>
        </p:txBody>
      </p:sp>
      <p:sp>
        <p:nvSpPr>
          <p:cNvPr id="607237" name="Rectangle 5"/>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Balto et al., Infection &amp; Immunity 2001</a:t>
            </a:r>
          </a:p>
        </p:txBody>
      </p:sp>
      <p:sp>
        <p:nvSpPr>
          <p:cNvPr id="607238" name="Text Box 6"/>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pic>
        <p:nvPicPr>
          <p:cNvPr id="607239" name="Picture 7" descr="Fig3"/>
          <p:cNvPicPr>
            <a:picLocks noGrp="1" noChangeAspect="1" noChangeArrowheads="1"/>
          </p:cNvPicPr>
          <p:nvPr>
            <p:ph sz="quarter" idx="2"/>
          </p:nvPr>
        </p:nvPicPr>
        <p:blipFill>
          <a:blip r:embed="rId4" cstate="print"/>
          <a:srcRect/>
          <a:stretch>
            <a:fillRect/>
          </a:stretch>
        </p:blipFill>
        <p:spPr>
          <a:xfrm>
            <a:off x="4572000" y="1905000"/>
            <a:ext cx="4267200" cy="3179763"/>
          </a:xfrm>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455613" y="455613"/>
            <a:ext cx="8226425" cy="914400"/>
          </a:xfrm>
          <a:noFill/>
        </p:spPr>
        <p:txBody>
          <a:bodyPr/>
          <a:lstStyle/>
          <a:p>
            <a:r>
              <a:rPr lang="en-US" sz="4000" b="1"/>
              <a:t>IL-6 Deficient Mice Rapidly Developed Larger PA Lesions</a:t>
            </a:r>
          </a:p>
        </p:txBody>
      </p:sp>
      <p:sp>
        <p:nvSpPr>
          <p:cNvPr id="609284"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Huang et al., OOOOE 2001</a:t>
            </a:r>
          </a:p>
        </p:txBody>
      </p:sp>
      <p:sp>
        <p:nvSpPr>
          <p:cNvPr id="609285" name="Text Box 5"/>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pic>
        <p:nvPicPr>
          <p:cNvPr id="609286" name="Picture 6" descr="Fig1 -1"/>
          <p:cNvPicPr>
            <a:picLocks noChangeAspect="1" noChangeArrowheads="1"/>
          </p:cNvPicPr>
          <p:nvPr>
            <p:ph sz="half" idx="2"/>
          </p:nvPr>
        </p:nvPicPr>
        <p:blipFill>
          <a:blip r:embed="rId3" cstate="print"/>
          <a:srcRect/>
          <a:stretch>
            <a:fillRect/>
          </a:stretch>
        </p:blipFill>
        <p:spPr>
          <a:xfrm>
            <a:off x="914400" y="1752600"/>
            <a:ext cx="7315200" cy="4495800"/>
          </a:xfrm>
          <a:noFill/>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455613" y="455613"/>
            <a:ext cx="8226425" cy="914400"/>
          </a:xfrm>
          <a:noFill/>
        </p:spPr>
        <p:txBody>
          <a:bodyPr/>
          <a:lstStyle/>
          <a:p>
            <a:r>
              <a:rPr lang="en-US" b="1"/>
              <a:t>Summary</a:t>
            </a:r>
          </a:p>
        </p:txBody>
      </p:sp>
      <p:sp>
        <p:nvSpPr>
          <p:cNvPr id="611331" name="Rectangle 3"/>
          <p:cNvSpPr>
            <a:spLocks noGrp="1" noChangeArrowheads="1"/>
          </p:cNvSpPr>
          <p:nvPr>
            <p:ph type="body" idx="1"/>
          </p:nvPr>
        </p:nvSpPr>
        <p:spPr>
          <a:xfrm>
            <a:off x="914400" y="1752600"/>
            <a:ext cx="7315200" cy="4724400"/>
          </a:xfrm>
        </p:spPr>
        <p:txBody>
          <a:bodyPr/>
          <a:lstStyle/>
          <a:p>
            <a:pPr>
              <a:buFontTx/>
              <a:buNone/>
            </a:pPr>
            <a:r>
              <a:rPr lang="en-US" b="1" u="sng">
                <a:cs typeface="Arial" charset="0"/>
              </a:rPr>
              <a:t>Interleukin-6</a:t>
            </a:r>
            <a:r>
              <a:rPr lang="en-US" b="1">
                <a:cs typeface="Arial" charset="0"/>
              </a:rPr>
              <a:t> (mouse model)</a:t>
            </a:r>
          </a:p>
          <a:p>
            <a:pPr>
              <a:buFontTx/>
              <a:buNone/>
            </a:pPr>
            <a:endParaRPr lang="en-US" sz="1600">
              <a:cs typeface="Arial" charset="0"/>
            </a:endParaRPr>
          </a:p>
          <a:p>
            <a:r>
              <a:rPr lang="en-US" sz="2800">
                <a:cs typeface="Arial" charset="0"/>
              </a:rPr>
              <a:t>Down-regulates IL-1 levels</a:t>
            </a:r>
          </a:p>
          <a:p>
            <a:r>
              <a:rPr lang="en-US" sz="2800">
                <a:cs typeface="Arial" charset="0"/>
              </a:rPr>
              <a:t>Reduces periapical bone resorption</a:t>
            </a:r>
          </a:p>
          <a:p>
            <a:r>
              <a:rPr lang="en-US" sz="2800">
                <a:cs typeface="Arial" charset="0"/>
              </a:rPr>
              <a:t>Predominantly anti-inflammatory effects</a:t>
            </a:r>
          </a:p>
          <a:p>
            <a:pPr>
              <a:buFontTx/>
              <a:buNone/>
            </a:pPr>
            <a:endParaRPr lang="en-US" b="1">
              <a:cs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455613" y="455613"/>
            <a:ext cx="8226425" cy="914400"/>
          </a:xfrm>
          <a:noFill/>
        </p:spPr>
        <p:txBody>
          <a:bodyPr/>
          <a:lstStyle/>
          <a:p>
            <a:r>
              <a:rPr lang="en-US" sz="4000" b="1"/>
              <a:t>Another Pleiotropic Cytokine</a:t>
            </a:r>
            <a:br>
              <a:rPr lang="en-US" sz="4000" b="1"/>
            </a:br>
            <a:r>
              <a:rPr lang="en-US" sz="4000" b="1"/>
              <a:t>in Periapical Lesions</a:t>
            </a:r>
          </a:p>
        </p:txBody>
      </p:sp>
      <p:sp>
        <p:nvSpPr>
          <p:cNvPr id="635907" name="Rectangle 3"/>
          <p:cNvSpPr>
            <a:spLocks noGrp="1" noChangeArrowheads="1"/>
          </p:cNvSpPr>
          <p:nvPr>
            <p:ph type="body" idx="1"/>
          </p:nvPr>
        </p:nvSpPr>
        <p:spPr>
          <a:xfrm>
            <a:off x="685800" y="1752600"/>
            <a:ext cx="7772400" cy="4876800"/>
          </a:xfrm>
        </p:spPr>
        <p:txBody>
          <a:bodyPr/>
          <a:lstStyle/>
          <a:p>
            <a:pPr>
              <a:buFontTx/>
              <a:buNone/>
            </a:pPr>
            <a:r>
              <a:rPr lang="en-US" sz="2800" b="1" u="sng">
                <a:cs typeface="Arial" charset="0"/>
              </a:rPr>
              <a:t>Transforming Growth Factor </a:t>
            </a:r>
            <a:r>
              <a:rPr lang="el-GR" sz="2800" b="1" u="sng">
                <a:cs typeface="Arial" charset="0"/>
              </a:rPr>
              <a:t>β</a:t>
            </a:r>
            <a:r>
              <a:rPr lang="en-US" sz="2800" b="1">
                <a:cs typeface="Arial" charset="0"/>
              </a:rPr>
              <a:t> (TGF</a:t>
            </a:r>
            <a:r>
              <a:rPr lang="el-GR" sz="2800" b="1">
                <a:cs typeface="Arial" charset="0"/>
              </a:rPr>
              <a:t>β</a:t>
            </a:r>
            <a:r>
              <a:rPr lang="en-US" sz="2800" b="1">
                <a:cs typeface="Arial" charset="0"/>
              </a:rPr>
              <a:t>)</a:t>
            </a:r>
            <a:endParaRPr lang="el-GR" sz="2800" b="1" u="sng">
              <a:cs typeface="Arial" charset="0"/>
            </a:endParaRPr>
          </a:p>
          <a:p>
            <a:pPr>
              <a:buFontTx/>
              <a:buNone/>
            </a:pPr>
            <a:endParaRPr lang="en-US" sz="1000">
              <a:cs typeface="Arial" charset="0"/>
            </a:endParaRPr>
          </a:p>
          <a:p>
            <a:r>
              <a:rPr lang="en-US" sz="2800">
                <a:cs typeface="Arial" charset="0"/>
              </a:rPr>
              <a:t>Pro-Inflammatory Effects</a:t>
            </a:r>
          </a:p>
          <a:p>
            <a:pPr lvl="1"/>
            <a:r>
              <a:rPr lang="en-US" sz="2000">
                <a:cs typeface="Arial" charset="0"/>
              </a:rPr>
              <a:t>Recruit &amp; activate  PMN’s, macrophages &amp; T cells</a:t>
            </a:r>
          </a:p>
          <a:p>
            <a:pPr lvl="1"/>
            <a:r>
              <a:rPr lang="en-US" sz="2000">
                <a:cs typeface="Arial" charset="0"/>
              </a:rPr>
              <a:t>Induce bone resorptive IL-1, TNF &amp; IL-6</a:t>
            </a:r>
          </a:p>
          <a:p>
            <a:pPr lvl="1"/>
            <a:endParaRPr lang="en-US" sz="1000">
              <a:cs typeface="Arial" charset="0"/>
            </a:endParaRPr>
          </a:p>
          <a:p>
            <a:r>
              <a:rPr lang="en-US" sz="2800">
                <a:cs typeface="Arial" charset="0"/>
              </a:rPr>
              <a:t>Anti-Inflammatory Effects</a:t>
            </a:r>
          </a:p>
          <a:p>
            <a:pPr lvl="1"/>
            <a:r>
              <a:rPr lang="en-US" sz="2000">
                <a:cs typeface="Arial" charset="0"/>
              </a:rPr>
              <a:t>Fibroblast proliferation, matrix synthesis &amp; healing</a:t>
            </a:r>
          </a:p>
          <a:p>
            <a:pPr lvl="1"/>
            <a:r>
              <a:rPr lang="en-US" sz="2000">
                <a:cs typeface="Arial" charset="0"/>
              </a:rPr>
              <a:t>Stimulate osteoblasts &amp; inhibit osteoclasts</a:t>
            </a:r>
          </a:p>
          <a:p>
            <a:pPr lvl="1"/>
            <a:endParaRPr lang="en-US" sz="1000">
              <a:cs typeface="Arial" charset="0"/>
            </a:endParaRPr>
          </a:p>
          <a:p>
            <a:pPr>
              <a:buFontTx/>
              <a:buNone/>
            </a:pPr>
            <a:r>
              <a:rPr lang="en-US" sz="2400" i="1" u="sng">
                <a:cs typeface="Arial" charset="0"/>
              </a:rPr>
              <a:t>Lin et al., JOE 2000</a:t>
            </a:r>
          </a:p>
          <a:p>
            <a:pPr>
              <a:buFontTx/>
              <a:buNone/>
            </a:pPr>
            <a:r>
              <a:rPr lang="en-US" sz="2400">
                <a:latin typeface="Times New Roman" pitchFamily="18" charset="0"/>
                <a:cs typeface="Arial" charset="0"/>
              </a:rPr>
              <a:t>TGF</a:t>
            </a:r>
            <a:r>
              <a:rPr lang="el-GR" sz="2400">
                <a:latin typeface="Times New Roman" pitchFamily="18" charset="0"/>
                <a:cs typeface="Arial" charset="0"/>
              </a:rPr>
              <a:t>β</a:t>
            </a:r>
            <a:r>
              <a:rPr lang="en-US" sz="2400">
                <a:latin typeface="Times New Roman" pitchFamily="18" charset="0"/>
                <a:cs typeface="Arial" charset="0"/>
              </a:rPr>
              <a:t> was expressed by macrophages in the active lesion, &amp; by bone forming osteoblasts in the chronic phase.</a:t>
            </a:r>
            <a:endParaRPr lang="el-GR" sz="2400">
              <a:latin typeface="Times New Roman" pitchFamily="18" charset="0"/>
              <a:cs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a:xfrm>
            <a:off x="455613" y="455613"/>
            <a:ext cx="8226425" cy="914400"/>
          </a:xfrm>
          <a:noFill/>
        </p:spPr>
        <p:txBody>
          <a:bodyPr/>
          <a:lstStyle/>
          <a:p>
            <a:r>
              <a:rPr lang="en-US" b="1"/>
              <a:t>Summary</a:t>
            </a:r>
          </a:p>
        </p:txBody>
      </p:sp>
      <p:sp>
        <p:nvSpPr>
          <p:cNvPr id="634883" name="Rectangle 3"/>
          <p:cNvSpPr>
            <a:spLocks noGrp="1" noChangeArrowheads="1"/>
          </p:cNvSpPr>
          <p:nvPr>
            <p:ph type="body" idx="1"/>
          </p:nvPr>
        </p:nvSpPr>
        <p:spPr>
          <a:xfrm>
            <a:off x="914400" y="1600200"/>
            <a:ext cx="7315200" cy="4724400"/>
          </a:xfrm>
        </p:spPr>
        <p:txBody>
          <a:bodyPr/>
          <a:lstStyle/>
          <a:p>
            <a:pPr>
              <a:buFontTx/>
              <a:buNone/>
            </a:pPr>
            <a:r>
              <a:rPr lang="en-US" b="1" u="sng"/>
              <a:t>Mediators in Periapical Healing:</a:t>
            </a:r>
          </a:p>
          <a:p>
            <a:endParaRPr lang="en-US" sz="1400"/>
          </a:p>
          <a:p>
            <a:r>
              <a:rPr lang="en-US">
                <a:cs typeface="Arial" charset="0"/>
              </a:rPr>
              <a:t>Anti-Inflammatory Cytokines</a:t>
            </a:r>
          </a:p>
          <a:p>
            <a:pPr lvl="1"/>
            <a:r>
              <a:rPr lang="en-US">
                <a:cs typeface="Arial" charset="0"/>
              </a:rPr>
              <a:t>IL-10 &amp; IL-6 (pleiotropic)</a:t>
            </a:r>
          </a:p>
          <a:p>
            <a:pPr lvl="1"/>
            <a:r>
              <a:rPr lang="en-US">
                <a:cs typeface="Arial" charset="0"/>
              </a:rPr>
              <a:t>Reduce pro-inflammatory mediators</a:t>
            </a:r>
          </a:p>
          <a:p>
            <a:pPr lvl="1"/>
            <a:r>
              <a:rPr lang="en-US">
                <a:cs typeface="Arial" charset="0"/>
              </a:rPr>
              <a:t>Reduce inflammation &amp; bone resorption</a:t>
            </a:r>
          </a:p>
          <a:p>
            <a:pPr lvl="1"/>
            <a:endParaRPr lang="en-US" sz="1400">
              <a:cs typeface="Arial" charset="0"/>
            </a:endParaRPr>
          </a:p>
          <a:p>
            <a:r>
              <a:rPr lang="en-US">
                <a:cs typeface="Arial" charset="0"/>
              </a:rPr>
              <a:t>Growth Factors (TGF</a:t>
            </a:r>
            <a:r>
              <a:rPr lang="el-GR">
                <a:cs typeface="Arial" charset="0"/>
              </a:rPr>
              <a:t>β</a:t>
            </a:r>
            <a:r>
              <a:rPr lang="en-US">
                <a:cs typeface="Arial" charset="0"/>
              </a:rPr>
              <a:t>)</a:t>
            </a:r>
            <a:endParaRPr lang="el-GR">
              <a:cs typeface="Arial" charset="0"/>
            </a:endParaRPr>
          </a:p>
          <a:p>
            <a:pPr lvl="1"/>
            <a:r>
              <a:rPr lang="en-US">
                <a:cs typeface="Arial" charset="0"/>
              </a:rPr>
              <a:t>Pro- &amp; anti-inflammatory effects</a:t>
            </a:r>
            <a:endParaRPr lang="el-GR">
              <a:cs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sp>
        <p:nvSpPr>
          <p:cNvPr id="664579" name="Rectangle 3"/>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64580" name="Picture 4" descr="A Lebarron 1998 pretx"/>
          <p:cNvPicPr>
            <a:picLocks noChangeAspect="1" noChangeArrowheads="1"/>
          </p:cNvPicPr>
          <p:nvPr/>
        </p:nvPicPr>
        <p:blipFill>
          <a:blip r:embed="rId2" cstate="print"/>
          <a:srcRect l="67552" b="3004"/>
          <a:stretch>
            <a:fillRect/>
          </a:stretch>
        </p:blipFill>
        <p:spPr bwMode="auto">
          <a:xfrm>
            <a:off x="0" y="0"/>
            <a:ext cx="2025650" cy="4572000"/>
          </a:xfrm>
          <a:prstGeom prst="rect">
            <a:avLst/>
          </a:prstGeom>
          <a:noFill/>
        </p:spPr>
      </p:pic>
      <p:pic>
        <p:nvPicPr>
          <p:cNvPr id="664581" name="Picture 5" descr="A Lebarron 9-01 recall A"/>
          <p:cNvPicPr>
            <a:picLocks noChangeAspect="1" noChangeArrowheads="1"/>
          </p:cNvPicPr>
          <p:nvPr/>
        </p:nvPicPr>
        <p:blipFill>
          <a:blip r:embed="rId3" cstate="print"/>
          <a:srcRect l="66373" r="7349" b="29091"/>
          <a:stretch>
            <a:fillRect/>
          </a:stretch>
        </p:blipFill>
        <p:spPr bwMode="auto">
          <a:xfrm>
            <a:off x="4419600" y="0"/>
            <a:ext cx="2228850" cy="4572000"/>
          </a:xfrm>
          <a:prstGeom prst="rect">
            <a:avLst/>
          </a:prstGeom>
          <a:noFill/>
        </p:spPr>
      </p:pic>
      <p:pic>
        <p:nvPicPr>
          <p:cNvPr id="664582" name="Picture 6" descr="A Lebarron 9-01 recall b"/>
          <p:cNvPicPr>
            <a:picLocks noChangeAspect="1" noChangeArrowheads="1"/>
          </p:cNvPicPr>
          <p:nvPr/>
        </p:nvPicPr>
        <p:blipFill>
          <a:blip r:embed="rId4" cstate="print"/>
          <a:srcRect l="5565" r="37392" b="30763"/>
          <a:stretch>
            <a:fillRect/>
          </a:stretch>
        </p:blipFill>
        <p:spPr bwMode="auto">
          <a:xfrm>
            <a:off x="6740525" y="0"/>
            <a:ext cx="2403475" cy="4572000"/>
          </a:xfrm>
          <a:prstGeom prst="rect">
            <a:avLst/>
          </a:prstGeom>
          <a:noFill/>
        </p:spPr>
      </p:pic>
      <p:pic>
        <p:nvPicPr>
          <p:cNvPr id="664583" name="Picture 7" descr="A Lebarron 11-99 recall"/>
          <p:cNvPicPr>
            <a:picLocks noChangeAspect="1" noChangeArrowheads="1"/>
          </p:cNvPicPr>
          <p:nvPr/>
        </p:nvPicPr>
        <p:blipFill>
          <a:blip r:embed="rId5" cstate="print"/>
          <a:srcRect l="55556" r="7407" b="3902"/>
          <a:stretch>
            <a:fillRect/>
          </a:stretch>
        </p:blipFill>
        <p:spPr bwMode="auto">
          <a:xfrm>
            <a:off x="2076450" y="0"/>
            <a:ext cx="2343150" cy="45720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4583"/>
                                        </p:tgtEl>
                                        <p:attrNameLst>
                                          <p:attrName>style.visibility</p:attrName>
                                        </p:attrNameLst>
                                      </p:cBhvr>
                                      <p:to>
                                        <p:strVal val="visible"/>
                                      </p:to>
                                    </p:set>
                                    <p:animEffect transition="in" filter="dissolve">
                                      <p:cBhvr>
                                        <p:cTn id="7" dur="500"/>
                                        <p:tgtEl>
                                          <p:spTgt spid="6645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4581"/>
                                        </p:tgtEl>
                                        <p:attrNameLst>
                                          <p:attrName>style.visibility</p:attrName>
                                        </p:attrNameLst>
                                      </p:cBhvr>
                                      <p:to>
                                        <p:strVal val="visible"/>
                                      </p:to>
                                    </p:set>
                                    <p:animEffect transition="in" filter="dissolve">
                                      <p:cBhvr>
                                        <p:cTn id="12" dur="500"/>
                                        <p:tgtEl>
                                          <p:spTgt spid="664581"/>
                                        </p:tgtEl>
                                      </p:cBhvr>
                                    </p:animEffect>
                                  </p:childTnLst>
                                </p:cTn>
                              </p:par>
                              <p:par>
                                <p:cTn id="13" presetID="9" presetClass="entr" presetSubtype="0" fill="hold" nodeType="withEffect">
                                  <p:stCondLst>
                                    <p:cond delay="0"/>
                                  </p:stCondLst>
                                  <p:childTnLst>
                                    <p:set>
                                      <p:cBhvr>
                                        <p:cTn id="14" dur="1" fill="hold">
                                          <p:stCondLst>
                                            <p:cond delay="0"/>
                                          </p:stCondLst>
                                        </p:cTn>
                                        <p:tgtEl>
                                          <p:spTgt spid="664582"/>
                                        </p:tgtEl>
                                        <p:attrNameLst>
                                          <p:attrName>style.visibility</p:attrName>
                                        </p:attrNameLst>
                                      </p:cBhvr>
                                      <p:to>
                                        <p:strVal val="visible"/>
                                      </p:to>
                                    </p:set>
                                    <p:animEffect transition="in" filter="dissolve">
                                      <p:cBhvr>
                                        <p:cTn id="15" dur="500"/>
                                        <p:tgtEl>
                                          <p:spTgt spid="66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65603" name="Picture 3" descr="Failing #10 preop"/>
          <p:cNvPicPr>
            <a:picLocks noChangeAspect="1" noChangeArrowheads="1"/>
          </p:cNvPicPr>
          <p:nvPr/>
        </p:nvPicPr>
        <p:blipFill>
          <a:blip r:embed="rId2" cstate="print"/>
          <a:srcRect t="6799"/>
          <a:stretch>
            <a:fillRect/>
          </a:stretch>
        </p:blipFill>
        <p:spPr bwMode="auto">
          <a:xfrm>
            <a:off x="207963" y="0"/>
            <a:ext cx="4135437" cy="6019800"/>
          </a:xfrm>
          <a:prstGeom prst="rect">
            <a:avLst/>
          </a:prstGeom>
          <a:noFill/>
        </p:spPr>
      </p:pic>
      <p:pic>
        <p:nvPicPr>
          <p:cNvPr id="665604" name="Picture 4" descr="Failing #10 postop"/>
          <p:cNvPicPr>
            <a:picLocks noChangeAspect="1" noChangeArrowheads="1"/>
          </p:cNvPicPr>
          <p:nvPr/>
        </p:nvPicPr>
        <p:blipFill>
          <a:blip r:embed="rId3" cstate="print"/>
          <a:srcRect/>
          <a:stretch>
            <a:fillRect/>
          </a:stretch>
        </p:blipFill>
        <p:spPr bwMode="auto">
          <a:xfrm>
            <a:off x="4572000" y="0"/>
            <a:ext cx="4546600" cy="60833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5604"/>
                                        </p:tgtEl>
                                        <p:attrNameLst>
                                          <p:attrName>style.visibility</p:attrName>
                                        </p:attrNameLst>
                                      </p:cBhvr>
                                      <p:to>
                                        <p:strVal val="visible"/>
                                      </p:to>
                                    </p:set>
                                    <p:animEffect transition="in" filter="dissolve">
                                      <p:cBhvr>
                                        <p:cTn id="7" dur="500"/>
                                        <p:tgtEl>
                                          <p:spTgt spid="66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455613" y="457200"/>
            <a:ext cx="8226425" cy="914400"/>
          </a:xfrm>
          <a:noFill/>
        </p:spPr>
        <p:txBody>
          <a:bodyPr/>
          <a:lstStyle/>
          <a:p>
            <a:r>
              <a:rPr lang="en-US" sz="4000" b="1"/>
              <a:t>Histological Evidence of Healing in Root Filled Cadaver Teeth</a:t>
            </a:r>
          </a:p>
        </p:txBody>
      </p:sp>
      <p:sp>
        <p:nvSpPr>
          <p:cNvPr id="475153" name="Rectangle 17"/>
          <p:cNvSpPr>
            <a:spLocks noGrp="1" noChangeArrowheads="1"/>
          </p:cNvSpPr>
          <p:nvPr>
            <p:ph type="body" sz="half" idx="3"/>
          </p:nvPr>
        </p:nvSpPr>
        <p:spPr>
          <a:xfrm>
            <a:off x="4038600" y="1828800"/>
            <a:ext cx="4572000" cy="4114800"/>
          </a:xfrm>
        </p:spPr>
        <p:txBody>
          <a:bodyPr/>
          <a:lstStyle/>
          <a:p>
            <a:pPr>
              <a:buFontTx/>
              <a:buNone/>
            </a:pPr>
            <a:r>
              <a:rPr lang="en-US" u="sng">
                <a:cs typeface="Arial" charset="0"/>
              </a:rPr>
              <a:t>Study Design</a:t>
            </a:r>
            <a:r>
              <a:rPr lang="en-US" sz="2800">
                <a:cs typeface="Arial" charset="0"/>
              </a:rPr>
              <a:t>:</a:t>
            </a:r>
          </a:p>
          <a:p>
            <a:r>
              <a:rPr lang="en-US" sz="2800">
                <a:cs typeface="Arial" charset="0"/>
              </a:rPr>
              <a:t>142 Human Cadavers</a:t>
            </a:r>
          </a:p>
          <a:p>
            <a:r>
              <a:rPr lang="en-US" sz="2800">
                <a:cs typeface="Arial" charset="0"/>
              </a:rPr>
              <a:t>320 Maxillary Incisors</a:t>
            </a:r>
          </a:p>
          <a:p>
            <a:r>
              <a:rPr lang="en-US" sz="2800">
                <a:cs typeface="Arial" charset="0"/>
              </a:rPr>
              <a:t>119 Root Filled Teeth</a:t>
            </a:r>
          </a:p>
          <a:p>
            <a:r>
              <a:rPr lang="en-US" sz="2800">
                <a:cs typeface="Arial" charset="0"/>
              </a:rPr>
              <a:t>201 Control Teeth</a:t>
            </a:r>
          </a:p>
          <a:p>
            <a:pPr lvl="1"/>
            <a:r>
              <a:rPr lang="en-US" sz="2400">
                <a:cs typeface="Arial" charset="0"/>
              </a:rPr>
              <a:t>107 PARL / altered PA</a:t>
            </a:r>
          </a:p>
          <a:p>
            <a:pPr lvl="1"/>
            <a:r>
              <a:rPr lang="en-US" sz="2400">
                <a:cs typeface="Arial" charset="0"/>
              </a:rPr>
              <a:t>94 normal PA</a:t>
            </a:r>
          </a:p>
        </p:txBody>
      </p:sp>
      <p:sp>
        <p:nvSpPr>
          <p:cNvPr id="475139" name="Rectangle 3"/>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Brynolf, Odontologisk Revy 1967</a:t>
            </a:r>
          </a:p>
        </p:txBody>
      </p:sp>
      <p:sp>
        <p:nvSpPr>
          <p:cNvPr id="475140" name="Text Box 4"/>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pic>
        <p:nvPicPr>
          <p:cNvPr id="475156" name="Picture 20" descr="Fig1 -2"/>
          <p:cNvPicPr>
            <a:picLocks noChangeAspect="1" noChangeArrowheads="1"/>
          </p:cNvPicPr>
          <p:nvPr>
            <p:ph sz="quarter" idx="1"/>
          </p:nvPr>
        </p:nvPicPr>
        <p:blipFill>
          <a:blip r:embed="rId2" cstate="print"/>
          <a:srcRect/>
          <a:stretch>
            <a:fillRect/>
          </a:stretch>
        </p:blipFill>
        <p:spPr>
          <a:xfrm>
            <a:off x="762000" y="1752600"/>
            <a:ext cx="2971800" cy="2101850"/>
          </a:xfrm>
          <a:noFill/>
          <a:ln/>
        </p:spPr>
      </p:pic>
      <p:pic>
        <p:nvPicPr>
          <p:cNvPr id="475157" name="Picture 21" descr="Fig2e -1"/>
          <p:cNvPicPr>
            <a:picLocks noChangeAspect="1" noChangeArrowheads="1"/>
          </p:cNvPicPr>
          <p:nvPr>
            <p:ph sz="quarter" idx="2"/>
          </p:nvPr>
        </p:nvPicPr>
        <p:blipFill>
          <a:blip r:embed="rId3" cstate="print"/>
          <a:srcRect/>
          <a:stretch>
            <a:fillRect/>
          </a:stretch>
        </p:blipFill>
        <p:spPr>
          <a:xfrm>
            <a:off x="762000" y="3916363"/>
            <a:ext cx="2971800" cy="2332037"/>
          </a:xfrm>
          <a:noFill/>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455613" y="455613"/>
            <a:ext cx="8226425" cy="1754187"/>
          </a:xfrm>
          <a:noFill/>
        </p:spPr>
        <p:txBody>
          <a:bodyPr/>
          <a:lstStyle/>
          <a:p>
            <a:r>
              <a:rPr lang="en-US" sz="3600" b="1"/>
              <a:t>‘A histological and roentgenological study of the periapical region of human upper incisors’</a:t>
            </a:r>
            <a:endParaRPr lang="el-GR" sz="3600" b="1">
              <a:cs typeface="Arial" charset="0"/>
            </a:endParaRPr>
          </a:p>
        </p:txBody>
      </p:sp>
      <p:sp>
        <p:nvSpPr>
          <p:cNvPr id="480259" name="Rectangle 3"/>
          <p:cNvSpPr>
            <a:spLocks noGrp="1" noChangeArrowheads="1"/>
          </p:cNvSpPr>
          <p:nvPr>
            <p:ph type="body" idx="1"/>
          </p:nvPr>
        </p:nvSpPr>
        <p:spPr>
          <a:xfrm>
            <a:off x="685800" y="2438400"/>
            <a:ext cx="7772400" cy="3657600"/>
          </a:xfrm>
          <a:noFill/>
        </p:spPr>
        <p:txBody>
          <a:bodyPr/>
          <a:lstStyle/>
          <a:p>
            <a:pPr>
              <a:buFontTx/>
              <a:buNone/>
            </a:pPr>
            <a:r>
              <a:rPr lang="en-US" u="sng">
                <a:cs typeface="Arial" charset="0"/>
              </a:rPr>
              <a:t>Root Filled Maxillary Incisors in Cadavers:</a:t>
            </a:r>
          </a:p>
          <a:p>
            <a:pPr lvl="1"/>
            <a:r>
              <a:rPr lang="en-US">
                <a:cs typeface="Arial" charset="0"/>
              </a:rPr>
              <a:t>7% Normal Periapical Histology</a:t>
            </a:r>
          </a:p>
          <a:p>
            <a:pPr lvl="1"/>
            <a:r>
              <a:rPr lang="en-US">
                <a:cs typeface="Arial" charset="0"/>
              </a:rPr>
              <a:t>20% Evidence of Periapical Healing</a:t>
            </a:r>
          </a:p>
          <a:p>
            <a:pPr lvl="1"/>
            <a:r>
              <a:rPr lang="en-US">
                <a:cs typeface="Arial" charset="0"/>
              </a:rPr>
              <a:t>73% Persistent Periapical Inflammation</a:t>
            </a:r>
            <a:endParaRPr lang="en-US" u="sng">
              <a:cs typeface="Arial" charset="0"/>
            </a:endParaRPr>
          </a:p>
          <a:p>
            <a:pPr>
              <a:buFontTx/>
              <a:buNone/>
            </a:pPr>
            <a:r>
              <a:rPr lang="en-US" sz="4000">
                <a:latin typeface="Times New Roman" pitchFamily="18" charset="0"/>
                <a:cs typeface="Arial" charset="0"/>
              </a:rPr>
              <a:t>Many root filled teeth may have persistent periapical inflammation.</a:t>
            </a:r>
            <a:endParaRPr lang="el-GR" sz="4000">
              <a:latin typeface="Times New Roman" pitchFamily="18" charset="0"/>
              <a:cs typeface="Arial" charset="0"/>
            </a:endParaRPr>
          </a:p>
        </p:txBody>
      </p:sp>
      <p:sp>
        <p:nvSpPr>
          <p:cNvPr id="480260"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Brynolf, Odontologisk Revy 1967</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96323" name="Picture 3" descr="10 yr pulpotomy"/>
          <p:cNvPicPr>
            <a:picLocks noChangeAspect="1" noChangeArrowheads="1"/>
          </p:cNvPicPr>
          <p:nvPr/>
        </p:nvPicPr>
        <p:blipFill>
          <a:blip r:embed="rId2" cstate="print"/>
          <a:srcRect/>
          <a:stretch>
            <a:fillRect/>
          </a:stretch>
        </p:blipFill>
        <p:spPr bwMode="auto">
          <a:xfrm>
            <a:off x="609600" y="265113"/>
            <a:ext cx="8077200" cy="5910262"/>
          </a:xfrm>
          <a:prstGeom prst="rect">
            <a:avLst/>
          </a:prstGeom>
          <a:noFill/>
        </p:spPr>
      </p:pic>
      <p:sp>
        <p:nvSpPr>
          <p:cNvPr id="696324" name="Text Box 4"/>
          <p:cNvSpPr txBox="1">
            <a:spLocks noChangeArrowheads="1"/>
          </p:cNvSpPr>
          <p:nvPr/>
        </p:nvSpPr>
        <p:spPr bwMode="auto">
          <a:xfrm>
            <a:off x="3813175" y="6338888"/>
            <a:ext cx="1516063" cy="519112"/>
          </a:xfrm>
          <a:prstGeom prst="rect">
            <a:avLst/>
          </a:prstGeom>
          <a:noFill/>
          <a:ln w="9525">
            <a:noFill/>
            <a:miter lim="800000"/>
            <a:headEnd/>
            <a:tailEnd/>
          </a:ln>
          <a:effectLst/>
        </p:spPr>
        <p:txBody>
          <a:bodyPr wrap="none">
            <a:spAutoFit/>
          </a:bodyPr>
          <a:lstStyle/>
          <a:p>
            <a:pPr eaLnBrk="1" hangingPunct="1"/>
            <a:r>
              <a:rPr lang="en-US" sz="2800" b="1">
                <a:solidFill>
                  <a:srgbClr val="FFFF00"/>
                </a:solidFill>
                <a:latin typeface="Times New Roman" pitchFamily="18" charset="0"/>
              </a:rPr>
              <a:t>10 Years</a:t>
            </a:r>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5613" y="455613"/>
            <a:ext cx="8226425" cy="609600"/>
          </a:xfrm>
          <a:noFill/>
        </p:spPr>
        <p:txBody>
          <a:bodyPr/>
          <a:lstStyle/>
          <a:p>
            <a:r>
              <a:rPr lang="en-US" sz="4000" b="1"/>
              <a:t>Recent Studies</a:t>
            </a:r>
          </a:p>
        </p:txBody>
      </p:sp>
      <p:sp>
        <p:nvSpPr>
          <p:cNvPr id="303107" name="Rectangle 3"/>
          <p:cNvSpPr>
            <a:spLocks noGrp="1" noChangeArrowheads="1"/>
          </p:cNvSpPr>
          <p:nvPr>
            <p:ph type="body" idx="1"/>
          </p:nvPr>
        </p:nvSpPr>
        <p:spPr>
          <a:xfrm>
            <a:off x="914400" y="1143000"/>
            <a:ext cx="7315200" cy="4495800"/>
          </a:xfrm>
          <a:noFill/>
        </p:spPr>
        <p:txBody>
          <a:bodyPr/>
          <a:lstStyle/>
          <a:p>
            <a:pPr>
              <a:lnSpc>
                <a:spcPct val="80000"/>
              </a:lnSpc>
              <a:buFontTx/>
              <a:buNone/>
            </a:pPr>
            <a:r>
              <a:rPr lang="en-US" i="1" u="sng">
                <a:cs typeface="Arial" charset="0"/>
              </a:rPr>
              <a:t>Green et al., OOOOE 1997</a:t>
            </a:r>
          </a:p>
          <a:p>
            <a:pPr>
              <a:lnSpc>
                <a:spcPct val="80000"/>
              </a:lnSpc>
            </a:pPr>
            <a:r>
              <a:rPr lang="en-US" sz="2800">
                <a:cs typeface="Arial" charset="0"/>
              </a:rPr>
              <a:t>29 Root Filled Cadaver Teeth</a:t>
            </a:r>
          </a:p>
          <a:p>
            <a:pPr>
              <a:lnSpc>
                <a:spcPct val="80000"/>
              </a:lnSpc>
            </a:pPr>
            <a:r>
              <a:rPr lang="en-US" sz="2800">
                <a:cs typeface="Arial" charset="0"/>
              </a:rPr>
              <a:t>66% (19) Radiographically Normal</a:t>
            </a:r>
          </a:p>
          <a:p>
            <a:pPr lvl="1">
              <a:lnSpc>
                <a:spcPct val="80000"/>
              </a:lnSpc>
            </a:pPr>
            <a:r>
              <a:rPr lang="en-US" sz="2400">
                <a:cs typeface="Arial" charset="0"/>
              </a:rPr>
              <a:t>74% (14) Histologically Normal</a:t>
            </a:r>
          </a:p>
          <a:p>
            <a:pPr lvl="1">
              <a:lnSpc>
                <a:spcPct val="80000"/>
              </a:lnSpc>
            </a:pPr>
            <a:r>
              <a:rPr lang="en-US" sz="2400">
                <a:cs typeface="Arial" charset="0"/>
              </a:rPr>
              <a:t>26% (5) Histologically Inflamed</a:t>
            </a:r>
          </a:p>
          <a:p>
            <a:pPr lvl="1">
              <a:lnSpc>
                <a:spcPct val="80000"/>
              </a:lnSpc>
            </a:pPr>
            <a:endParaRPr lang="en-US" sz="1200">
              <a:cs typeface="Arial" charset="0"/>
            </a:endParaRPr>
          </a:p>
          <a:p>
            <a:pPr>
              <a:lnSpc>
                <a:spcPct val="80000"/>
              </a:lnSpc>
              <a:buFontTx/>
              <a:buNone/>
            </a:pPr>
            <a:r>
              <a:rPr lang="en-US" i="1" u="sng">
                <a:cs typeface="Arial" charset="0"/>
              </a:rPr>
              <a:t>Barthel et al., JOE 2004</a:t>
            </a:r>
          </a:p>
          <a:p>
            <a:pPr>
              <a:lnSpc>
                <a:spcPct val="80000"/>
              </a:lnSpc>
            </a:pPr>
            <a:r>
              <a:rPr lang="en-US" sz="2800">
                <a:cs typeface="Arial" charset="0"/>
              </a:rPr>
              <a:t>53 Root Filled Cadaver Teeth</a:t>
            </a:r>
          </a:p>
          <a:p>
            <a:pPr>
              <a:lnSpc>
                <a:spcPct val="80000"/>
              </a:lnSpc>
            </a:pPr>
            <a:r>
              <a:rPr lang="en-US" sz="2800">
                <a:cs typeface="Arial" charset="0"/>
              </a:rPr>
              <a:t>53% (28) Radiographically Normal</a:t>
            </a:r>
          </a:p>
          <a:p>
            <a:pPr lvl="1">
              <a:lnSpc>
                <a:spcPct val="80000"/>
              </a:lnSpc>
            </a:pPr>
            <a:r>
              <a:rPr lang="en-US" sz="2400">
                <a:cs typeface="Arial" charset="0"/>
              </a:rPr>
              <a:t>68% (19) Histologically Normal</a:t>
            </a:r>
          </a:p>
          <a:p>
            <a:pPr lvl="1">
              <a:lnSpc>
                <a:spcPct val="80000"/>
              </a:lnSpc>
            </a:pPr>
            <a:r>
              <a:rPr lang="en-US" sz="2400">
                <a:cs typeface="Arial" charset="0"/>
              </a:rPr>
              <a:t>32% (9) Histologically Inflamed</a:t>
            </a:r>
          </a:p>
          <a:p>
            <a:pPr lvl="2">
              <a:lnSpc>
                <a:spcPct val="80000"/>
              </a:lnSpc>
            </a:pPr>
            <a:endParaRPr lang="en-US" sz="1400">
              <a:cs typeface="Arial" charset="0"/>
            </a:endParaRPr>
          </a:p>
        </p:txBody>
      </p:sp>
      <p:sp>
        <p:nvSpPr>
          <p:cNvPr id="303109" name="Text Box 5"/>
          <p:cNvSpPr txBox="1">
            <a:spLocks noChangeArrowheads="1"/>
          </p:cNvSpPr>
          <p:nvPr/>
        </p:nvSpPr>
        <p:spPr bwMode="auto">
          <a:xfrm>
            <a:off x="685800" y="5486400"/>
            <a:ext cx="7772400" cy="1066800"/>
          </a:xfrm>
          <a:prstGeom prst="rect">
            <a:avLst/>
          </a:prstGeom>
          <a:noFill/>
          <a:ln w="12700" cap="sq">
            <a:noFill/>
            <a:miter lim="800000"/>
            <a:headEnd type="none" w="sm" len="sm"/>
            <a:tailEnd type="none" w="sm" len="sm"/>
          </a:ln>
          <a:effectLst/>
        </p:spPr>
        <p:txBody>
          <a:bodyPr>
            <a:spAutoFit/>
          </a:bodyPr>
          <a:lstStyle/>
          <a:p>
            <a:r>
              <a:rPr lang="en-US" sz="3200">
                <a:latin typeface="Times New Roman" pitchFamily="18" charset="0"/>
              </a:rPr>
              <a:t>Radiographically normal periradicular tissues</a:t>
            </a:r>
          </a:p>
          <a:p>
            <a:pPr algn="r"/>
            <a:r>
              <a:rPr lang="en-US" sz="3200">
                <a:latin typeface="Times New Roman" pitchFamily="18" charset="0"/>
              </a:rPr>
              <a:t>may have persistent periapical inflammation.</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457200" y="1370013"/>
            <a:ext cx="8226425" cy="914400"/>
          </a:xfrm>
          <a:noFill/>
        </p:spPr>
        <p:txBody>
          <a:bodyPr/>
          <a:lstStyle/>
          <a:p>
            <a:r>
              <a:rPr lang="en-US" b="1"/>
              <a:t>Question?</a:t>
            </a:r>
          </a:p>
        </p:txBody>
      </p:sp>
      <p:sp>
        <p:nvSpPr>
          <p:cNvPr id="503811" name="Rectangle 3"/>
          <p:cNvSpPr>
            <a:spLocks noGrp="1" noChangeArrowheads="1"/>
          </p:cNvSpPr>
          <p:nvPr>
            <p:ph type="body" idx="1"/>
          </p:nvPr>
        </p:nvSpPr>
        <p:spPr>
          <a:xfrm>
            <a:off x="914400" y="2741613"/>
            <a:ext cx="7315200" cy="2744787"/>
          </a:xfrm>
          <a:noFill/>
        </p:spPr>
        <p:txBody>
          <a:bodyPr/>
          <a:lstStyle/>
          <a:p>
            <a:pPr marL="0" indent="0">
              <a:lnSpc>
                <a:spcPct val="80000"/>
              </a:lnSpc>
              <a:buFontTx/>
              <a:buNone/>
            </a:pPr>
            <a:r>
              <a:rPr lang="en-US" sz="4800" i="1">
                <a:latin typeface="Times New Roman" pitchFamily="18" charset="0"/>
              </a:rPr>
              <a:t>Can the systemic condition influence the healing process in human periapical tissues?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63555" name="Picture 3" descr="Tarbox molar preop M274"/>
          <p:cNvPicPr>
            <a:picLocks noChangeAspect="1" noChangeArrowheads="1"/>
          </p:cNvPicPr>
          <p:nvPr/>
        </p:nvPicPr>
        <p:blipFill>
          <a:blip r:embed="rId2" cstate="print">
            <a:grayscl/>
          </a:blip>
          <a:srcRect l="33333" t="5711" r="5556"/>
          <a:stretch>
            <a:fillRect/>
          </a:stretch>
        </p:blipFill>
        <p:spPr bwMode="auto">
          <a:xfrm>
            <a:off x="0" y="0"/>
            <a:ext cx="4492625" cy="4495800"/>
          </a:xfrm>
          <a:prstGeom prst="rect">
            <a:avLst/>
          </a:prstGeom>
          <a:noFill/>
        </p:spPr>
      </p:pic>
      <p:sp>
        <p:nvSpPr>
          <p:cNvPr id="663556" name="Text Box 4"/>
          <p:cNvSpPr txBox="1">
            <a:spLocks noChangeArrowheads="1"/>
          </p:cNvSpPr>
          <p:nvPr/>
        </p:nvSpPr>
        <p:spPr bwMode="auto">
          <a:xfrm>
            <a:off x="1447800" y="4940300"/>
            <a:ext cx="1627188" cy="762000"/>
          </a:xfrm>
          <a:prstGeom prst="rect">
            <a:avLst/>
          </a:prstGeom>
          <a:noFill/>
          <a:ln w="9525">
            <a:noFill/>
            <a:miter lim="800000"/>
            <a:headEnd/>
            <a:tailEnd/>
          </a:ln>
          <a:effectLst/>
        </p:spPr>
        <p:txBody>
          <a:bodyPr wrap="none">
            <a:spAutoFit/>
          </a:bodyPr>
          <a:lstStyle/>
          <a:p>
            <a:pPr eaLnBrk="1" hangingPunct="1"/>
            <a:r>
              <a:rPr lang="en-US" sz="4400" b="1">
                <a:solidFill>
                  <a:srgbClr val="FFFF00"/>
                </a:solidFill>
                <a:latin typeface="Times New Roman" pitchFamily="18" charset="0"/>
              </a:rPr>
              <a:t>80 yrs</a:t>
            </a:r>
          </a:p>
        </p:txBody>
      </p:sp>
      <p:pic>
        <p:nvPicPr>
          <p:cNvPr id="663557" name="Picture 5" descr="Tarbox molar yr recall M280"/>
          <p:cNvPicPr>
            <a:picLocks noChangeAspect="1" noChangeArrowheads="1"/>
          </p:cNvPicPr>
          <p:nvPr/>
        </p:nvPicPr>
        <p:blipFill>
          <a:blip r:embed="rId3" cstate="print">
            <a:grayscl/>
          </a:blip>
          <a:srcRect l="37662"/>
          <a:stretch>
            <a:fillRect/>
          </a:stretch>
        </p:blipFill>
        <p:spPr bwMode="auto">
          <a:xfrm>
            <a:off x="4572000" y="0"/>
            <a:ext cx="4508500" cy="4540250"/>
          </a:xfrm>
          <a:prstGeom prst="rect">
            <a:avLst/>
          </a:prstGeom>
          <a:noFill/>
        </p:spPr>
      </p:pic>
      <p:sp>
        <p:nvSpPr>
          <p:cNvPr id="663558" name="Text Box 6"/>
          <p:cNvSpPr txBox="1">
            <a:spLocks noChangeArrowheads="1"/>
          </p:cNvSpPr>
          <p:nvPr/>
        </p:nvSpPr>
        <p:spPr bwMode="auto">
          <a:xfrm>
            <a:off x="5562600" y="4940300"/>
            <a:ext cx="2435225" cy="762000"/>
          </a:xfrm>
          <a:prstGeom prst="rect">
            <a:avLst/>
          </a:prstGeom>
          <a:noFill/>
          <a:ln w="9525">
            <a:noFill/>
            <a:miter lim="800000"/>
            <a:headEnd/>
            <a:tailEnd/>
          </a:ln>
          <a:effectLst/>
        </p:spPr>
        <p:txBody>
          <a:bodyPr wrap="none">
            <a:spAutoFit/>
          </a:bodyPr>
          <a:lstStyle/>
          <a:p>
            <a:pPr eaLnBrk="1" hangingPunct="1"/>
            <a:r>
              <a:rPr lang="en-US" sz="4400" b="1">
                <a:solidFill>
                  <a:srgbClr val="FFFF00"/>
                </a:solidFill>
                <a:latin typeface="Times New Roman" pitchFamily="18" charset="0"/>
              </a:rPr>
              <a:t>6 Months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3557"/>
                                        </p:tgtEl>
                                        <p:attrNameLst>
                                          <p:attrName>style.visibility</p:attrName>
                                        </p:attrNameLst>
                                      </p:cBhvr>
                                      <p:to>
                                        <p:strVal val="visible"/>
                                      </p:to>
                                    </p:set>
                                    <p:animEffect transition="in" filter="dissolve">
                                      <p:cBhvr>
                                        <p:cTn id="7" dur="500"/>
                                        <p:tgtEl>
                                          <p:spTgt spid="6635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63558"/>
                                        </p:tgtEl>
                                        <p:attrNameLst>
                                          <p:attrName>style.visibility</p:attrName>
                                        </p:attrNameLst>
                                      </p:cBhvr>
                                      <p:to>
                                        <p:strVal val="visible"/>
                                      </p:to>
                                    </p:set>
                                    <p:animEffect transition="in" filter="dissolve">
                                      <p:cBhvr>
                                        <p:cTn id="10" dur="500"/>
                                        <p:tgtEl>
                                          <p:spTgt spid="66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pPr algn="ctr" eaLnBrk="1" hangingPunct="1"/>
            <a:endParaRPr lang="en-US" sz="1800" b="1"/>
          </a:p>
        </p:txBody>
      </p:sp>
      <p:pic>
        <p:nvPicPr>
          <p:cNvPr id="690179" name="Picture 3" descr="Natiella - actionmycosis"/>
          <p:cNvPicPr>
            <a:picLocks noChangeAspect="1" noChangeArrowheads="1"/>
          </p:cNvPicPr>
          <p:nvPr/>
        </p:nvPicPr>
        <p:blipFill>
          <a:blip r:embed="rId3" cstate="print"/>
          <a:srcRect b="4366"/>
          <a:stretch>
            <a:fillRect/>
          </a:stretch>
        </p:blipFill>
        <p:spPr bwMode="auto">
          <a:xfrm>
            <a:off x="0" y="0"/>
            <a:ext cx="4572000" cy="2955925"/>
          </a:xfrm>
          <a:prstGeom prst="rect">
            <a:avLst/>
          </a:prstGeom>
          <a:noFill/>
        </p:spPr>
      </p:pic>
      <p:pic>
        <p:nvPicPr>
          <p:cNvPr id="690180" name="Picture 4" descr="External sinus tract perio"/>
          <p:cNvPicPr>
            <a:picLocks noChangeAspect="1" noChangeArrowheads="1"/>
          </p:cNvPicPr>
          <p:nvPr/>
        </p:nvPicPr>
        <p:blipFill>
          <a:blip r:embed="rId4" cstate="print"/>
          <a:srcRect t="22858" r="32585" b="5142"/>
          <a:stretch>
            <a:fillRect/>
          </a:stretch>
        </p:blipFill>
        <p:spPr bwMode="auto">
          <a:xfrm>
            <a:off x="4572000" y="3429000"/>
            <a:ext cx="4572000" cy="3200400"/>
          </a:xfrm>
          <a:prstGeom prst="rect">
            <a:avLst/>
          </a:prstGeom>
          <a:noFill/>
        </p:spPr>
      </p:pic>
      <p:pic>
        <p:nvPicPr>
          <p:cNvPr id="690181" name="Picture 5" descr="External sinus tract endo"/>
          <p:cNvPicPr>
            <a:picLocks noChangeAspect="1" noChangeArrowheads="1"/>
          </p:cNvPicPr>
          <p:nvPr/>
        </p:nvPicPr>
        <p:blipFill>
          <a:blip r:embed="rId5" cstate="print"/>
          <a:srcRect l="21176" t="14122" r="8235" b="24681"/>
          <a:stretch>
            <a:fillRect/>
          </a:stretch>
        </p:blipFill>
        <p:spPr bwMode="auto">
          <a:xfrm>
            <a:off x="4572000" y="0"/>
            <a:ext cx="4572000" cy="2971800"/>
          </a:xfrm>
          <a:prstGeom prst="rect">
            <a:avLst/>
          </a:prstGeom>
          <a:noFill/>
          <a:ln w="9525">
            <a:solidFill>
              <a:schemeClr val="tx1"/>
            </a:solidFill>
            <a:miter lim="800000"/>
            <a:headEnd/>
            <a:tailEnd/>
          </a:ln>
        </p:spPr>
      </p:pic>
      <p:pic>
        <p:nvPicPr>
          <p:cNvPr id="690182" name="Picture 6" descr="Cohenca et al JOE 2003 third molar"/>
          <p:cNvPicPr>
            <a:picLocks noChangeAspect="1" noChangeArrowheads="1"/>
          </p:cNvPicPr>
          <p:nvPr/>
        </p:nvPicPr>
        <p:blipFill>
          <a:blip r:embed="rId6" cstate="print"/>
          <a:srcRect r="13043"/>
          <a:stretch>
            <a:fillRect/>
          </a:stretch>
        </p:blipFill>
        <p:spPr bwMode="auto">
          <a:xfrm>
            <a:off x="0" y="3429000"/>
            <a:ext cx="4572000" cy="2703513"/>
          </a:xfrm>
          <a:prstGeom prst="rect">
            <a:avLst/>
          </a:prstGeom>
          <a:noFill/>
          <a:ln w="9525">
            <a:solidFill>
              <a:schemeClr val="tx1"/>
            </a:solidFill>
            <a:miter lim="800000"/>
            <a:headEnd/>
            <a:tailEnd/>
          </a:ln>
        </p:spPr>
      </p:pic>
      <p:sp>
        <p:nvSpPr>
          <p:cNvPr id="690183" name="Text Box 7"/>
          <p:cNvSpPr txBox="1">
            <a:spLocks noChangeArrowheads="1"/>
          </p:cNvSpPr>
          <p:nvPr/>
        </p:nvSpPr>
        <p:spPr bwMode="auto">
          <a:xfrm>
            <a:off x="228600" y="6172200"/>
            <a:ext cx="3781425" cy="457200"/>
          </a:xfrm>
          <a:prstGeom prst="rect">
            <a:avLst/>
          </a:prstGeom>
          <a:noFill/>
          <a:ln w="9525">
            <a:noFill/>
            <a:miter lim="800000"/>
            <a:headEnd/>
            <a:tailEnd/>
          </a:ln>
          <a:effectLst/>
        </p:spPr>
        <p:txBody>
          <a:bodyPr wrap="none">
            <a:spAutoFit/>
          </a:bodyPr>
          <a:lstStyle/>
          <a:p>
            <a:pPr eaLnBrk="1" hangingPunct="1"/>
            <a:r>
              <a:rPr lang="en-US" b="1">
                <a:solidFill>
                  <a:srgbClr val="FFFF00"/>
                </a:solidFill>
                <a:latin typeface="Times New Roman" pitchFamily="18" charset="0"/>
              </a:rPr>
              <a:t>Cohenca et al, JOE 12:2003</a:t>
            </a:r>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79939" name="Picture 3" descr="Hall strep pyogonies 3"/>
          <p:cNvPicPr>
            <a:picLocks noChangeAspect="1" noChangeArrowheads="1"/>
          </p:cNvPicPr>
          <p:nvPr/>
        </p:nvPicPr>
        <p:blipFill>
          <a:blip r:embed="rId3" cstate="print"/>
          <a:srcRect/>
          <a:stretch>
            <a:fillRect/>
          </a:stretch>
        </p:blipFill>
        <p:spPr bwMode="auto">
          <a:xfrm>
            <a:off x="0" y="3429000"/>
            <a:ext cx="4572000" cy="2930525"/>
          </a:xfrm>
          <a:prstGeom prst="rect">
            <a:avLst/>
          </a:prstGeom>
          <a:noFill/>
        </p:spPr>
      </p:pic>
      <p:pic>
        <p:nvPicPr>
          <p:cNvPr id="679940" name="Picture 4" descr="Hall strep pyogonies 1"/>
          <p:cNvPicPr>
            <a:picLocks noChangeAspect="1" noChangeArrowheads="1"/>
          </p:cNvPicPr>
          <p:nvPr/>
        </p:nvPicPr>
        <p:blipFill>
          <a:blip r:embed="rId4" cstate="print"/>
          <a:srcRect/>
          <a:stretch>
            <a:fillRect/>
          </a:stretch>
        </p:blipFill>
        <p:spPr bwMode="auto">
          <a:xfrm>
            <a:off x="0" y="0"/>
            <a:ext cx="4572000" cy="3035300"/>
          </a:xfrm>
          <a:prstGeom prst="rect">
            <a:avLst/>
          </a:prstGeom>
          <a:noFill/>
        </p:spPr>
      </p:pic>
      <p:pic>
        <p:nvPicPr>
          <p:cNvPr id="679941" name="Picture 5" descr="Hall strep pyogonies 2"/>
          <p:cNvPicPr>
            <a:picLocks noChangeAspect="1" noChangeArrowheads="1"/>
          </p:cNvPicPr>
          <p:nvPr/>
        </p:nvPicPr>
        <p:blipFill>
          <a:blip r:embed="rId5" cstate="print"/>
          <a:srcRect/>
          <a:stretch>
            <a:fillRect/>
          </a:stretch>
        </p:blipFill>
        <p:spPr bwMode="auto">
          <a:xfrm>
            <a:off x="4572000" y="0"/>
            <a:ext cx="4572000" cy="3028950"/>
          </a:xfrm>
          <a:prstGeom prst="rect">
            <a:avLst/>
          </a:prstGeom>
          <a:noFill/>
        </p:spPr>
      </p:pic>
      <p:sp>
        <p:nvSpPr>
          <p:cNvPr id="679942" name="Rectangle 6"/>
          <p:cNvSpPr>
            <a:spLocks noChangeArrowheads="1"/>
          </p:cNvSpPr>
          <p:nvPr/>
        </p:nvSpPr>
        <p:spPr bwMode="auto">
          <a:xfrm>
            <a:off x="4876800" y="3641725"/>
            <a:ext cx="4267200" cy="1554163"/>
          </a:xfrm>
          <a:prstGeom prst="rect">
            <a:avLst/>
          </a:prstGeom>
          <a:noFill/>
          <a:ln w="9525">
            <a:noFill/>
            <a:miter lim="800000"/>
            <a:headEnd/>
            <a:tailEnd/>
          </a:ln>
          <a:effectLst/>
        </p:spPr>
        <p:txBody>
          <a:bodyPr>
            <a:spAutoFit/>
          </a:bodyPr>
          <a:lstStyle/>
          <a:p>
            <a:pPr eaLnBrk="1" hangingPunct="1"/>
            <a:r>
              <a:rPr lang="en-US" sz="3200" b="1">
                <a:solidFill>
                  <a:srgbClr val="FFFF00"/>
                </a:solidFill>
                <a:latin typeface="Times New Roman" pitchFamily="18" charset="0"/>
              </a:rPr>
              <a:t>Myonecrosis secondary to β-hemolytic streptococci</a:t>
            </a:r>
          </a:p>
        </p:txBody>
      </p:sp>
      <p:sp>
        <p:nvSpPr>
          <p:cNvPr id="679943" name="Rectangle 7"/>
          <p:cNvSpPr>
            <a:spLocks noChangeArrowheads="1"/>
          </p:cNvSpPr>
          <p:nvPr/>
        </p:nvSpPr>
        <p:spPr bwMode="auto">
          <a:xfrm>
            <a:off x="4953000" y="5334000"/>
            <a:ext cx="3733800" cy="579438"/>
          </a:xfrm>
          <a:prstGeom prst="rect">
            <a:avLst/>
          </a:prstGeom>
          <a:noFill/>
          <a:ln w="9525">
            <a:noFill/>
            <a:miter lim="800000"/>
            <a:headEnd/>
            <a:tailEnd/>
          </a:ln>
          <a:effectLst/>
        </p:spPr>
        <p:txBody>
          <a:bodyPr>
            <a:spAutoFit/>
          </a:bodyPr>
          <a:lstStyle/>
          <a:p>
            <a:pPr eaLnBrk="1" hangingPunct="1"/>
            <a:r>
              <a:rPr lang="en-US" sz="3200" b="1">
                <a:solidFill>
                  <a:srgbClr val="FFFF00"/>
                </a:solidFill>
                <a:latin typeface="Times New Roman" pitchFamily="18" charset="0"/>
              </a:rPr>
              <a:t>Necrotizing fasciitis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9941"/>
                                        </p:tgtEl>
                                        <p:attrNameLst>
                                          <p:attrName>style.visibility</p:attrName>
                                        </p:attrNameLst>
                                      </p:cBhvr>
                                      <p:to>
                                        <p:strVal val="visible"/>
                                      </p:to>
                                    </p:set>
                                    <p:animEffect transition="in" filter="dissolve">
                                      <p:cBhvr>
                                        <p:cTn id="7" dur="500"/>
                                        <p:tgtEl>
                                          <p:spTgt spid="6799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9939"/>
                                        </p:tgtEl>
                                        <p:attrNameLst>
                                          <p:attrName>style.visibility</p:attrName>
                                        </p:attrNameLst>
                                      </p:cBhvr>
                                      <p:to>
                                        <p:strVal val="visible"/>
                                      </p:to>
                                    </p:set>
                                    <p:animEffect transition="in" filter="dissolve">
                                      <p:cBhvr>
                                        <p:cTn id="12" dur="500"/>
                                        <p:tgtEl>
                                          <p:spTgt spid="67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5613" y="455613"/>
            <a:ext cx="8226425" cy="914400"/>
          </a:xfrm>
          <a:noFill/>
        </p:spPr>
        <p:txBody>
          <a:bodyPr/>
          <a:lstStyle/>
          <a:p>
            <a:r>
              <a:rPr lang="en-US" sz="4000" b="1"/>
              <a:t>RCT Outcomes in Diabetic &amp; Non-Diabetic Patients</a:t>
            </a:r>
          </a:p>
        </p:txBody>
      </p:sp>
      <p:sp>
        <p:nvSpPr>
          <p:cNvPr id="254995" name="Rectangle 19"/>
          <p:cNvSpPr>
            <a:spLocks noGrp="1" noChangeArrowheads="1"/>
          </p:cNvSpPr>
          <p:nvPr>
            <p:ph type="body" sz="half" idx="1"/>
          </p:nvPr>
        </p:nvSpPr>
        <p:spPr>
          <a:xfrm>
            <a:off x="914400" y="1676400"/>
            <a:ext cx="4724400" cy="4648200"/>
          </a:xfrm>
        </p:spPr>
        <p:txBody>
          <a:bodyPr/>
          <a:lstStyle/>
          <a:p>
            <a:pPr>
              <a:buFontTx/>
              <a:buNone/>
            </a:pPr>
            <a:r>
              <a:rPr lang="en-US" sz="2800" u="sng"/>
              <a:t>Dental School Database</a:t>
            </a:r>
          </a:p>
          <a:p>
            <a:r>
              <a:rPr lang="en-US" sz="2800"/>
              <a:t>5494 RCT</a:t>
            </a:r>
          </a:p>
          <a:p>
            <a:r>
              <a:rPr lang="en-US" sz="2800"/>
              <a:t>540 had 2-year Recall</a:t>
            </a:r>
          </a:p>
          <a:p>
            <a:r>
              <a:rPr lang="en-US" sz="2800"/>
              <a:t>73 had Diabetes</a:t>
            </a:r>
          </a:p>
          <a:p>
            <a:pPr lvl="1"/>
            <a:r>
              <a:rPr lang="en-US" sz="2400"/>
              <a:t>More periodontal  disease</a:t>
            </a:r>
          </a:p>
          <a:p>
            <a:pPr lvl="1"/>
            <a:r>
              <a:rPr lang="en-US" sz="2400"/>
              <a:t>Same overall outcome</a:t>
            </a:r>
          </a:p>
          <a:p>
            <a:pPr lvl="1"/>
            <a:r>
              <a:rPr lang="en-US" sz="2400"/>
              <a:t>Fewer PARL healed</a:t>
            </a:r>
          </a:p>
          <a:p>
            <a:pPr>
              <a:buFontTx/>
              <a:buNone/>
            </a:pPr>
            <a:r>
              <a:rPr lang="en-US" sz="3600">
                <a:latin typeface="Times New Roman" pitchFamily="18" charset="0"/>
              </a:rPr>
              <a:t>Diabetics had less periapical healing.</a:t>
            </a:r>
          </a:p>
        </p:txBody>
      </p:sp>
      <p:pic>
        <p:nvPicPr>
          <p:cNvPr id="254994" name="Picture 18" descr="jada00000134i01_6fig1"/>
          <p:cNvPicPr>
            <a:picLocks noChangeAspect="1" noChangeArrowheads="1"/>
          </p:cNvPicPr>
          <p:nvPr>
            <p:ph sz="quarter" idx="2"/>
          </p:nvPr>
        </p:nvPicPr>
        <p:blipFill>
          <a:blip r:embed="rId2" cstate="print"/>
          <a:srcRect/>
          <a:stretch>
            <a:fillRect/>
          </a:stretch>
        </p:blipFill>
        <p:spPr>
          <a:xfrm>
            <a:off x="5562600" y="1652588"/>
            <a:ext cx="2935288" cy="2309812"/>
          </a:xfrm>
          <a:noFill/>
          <a:ln/>
        </p:spPr>
      </p:pic>
      <p:sp>
        <p:nvSpPr>
          <p:cNvPr id="254979" name="Rectangle 3"/>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Fouad &amp; Burleson, JADA 2003</a:t>
            </a:r>
          </a:p>
        </p:txBody>
      </p:sp>
      <p:sp>
        <p:nvSpPr>
          <p:cNvPr id="254980" name="Text Box 4"/>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pic>
        <p:nvPicPr>
          <p:cNvPr id="254997" name="Picture 21" descr="jada00000134i01_6fig2"/>
          <p:cNvPicPr>
            <a:picLocks noChangeAspect="1" noChangeArrowheads="1"/>
          </p:cNvPicPr>
          <p:nvPr>
            <p:ph sz="quarter" idx="3"/>
          </p:nvPr>
        </p:nvPicPr>
        <p:blipFill>
          <a:blip r:embed="rId3" cstate="print"/>
          <a:srcRect/>
          <a:stretch>
            <a:fillRect/>
          </a:stretch>
        </p:blipFill>
        <p:spPr>
          <a:xfrm>
            <a:off x="5562600" y="4038600"/>
            <a:ext cx="2935288" cy="2309813"/>
          </a:xfrm>
          <a:noFill/>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457200" y="1370013"/>
            <a:ext cx="8226425" cy="914400"/>
          </a:xfrm>
          <a:noFill/>
        </p:spPr>
        <p:txBody>
          <a:bodyPr/>
          <a:lstStyle/>
          <a:p>
            <a:r>
              <a:rPr lang="en-US" b="1"/>
              <a:t>Question?</a:t>
            </a:r>
          </a:p>
        </p:txBody>
      </p:sp>
      <p:sp>
        <p:nvSpPr>
          <p:cNvPr id="505859" name="Rectangle 3"/>
          <p:cNvSpPr>
            <a:spLocks noGrp="1" noChangeArrowheads="1"/>
          </p:cNvSpPr>
          <p:nvPr>
            <p:ph type="body" idx="1"/>
          </p:nvPr>
        </p:nvSpPr>
        <p:spPr>
          <a:xfrm>
            <a:off x="914400" y="2741613"/>
            <a:ext cx="7315200" cy="3582987"/>
          </a:xfrm>
          <a:noFill/>
        </p:spPr>
        <p:txBody>
          <a:bodyPr/>
          <a:lstStyle/>
          <a:p>
            <a:pPr marL="0" indent="0">
              <a:lnSpc>
                <a:spcPct val="80000"/>
              </a:lnSpc>
              <a:buFontTx/>
              <a:buNone/>
            </a:pPr>
            <a:r>
              <a:rPr lang="en-US" sz="4800" i="1">
                <a:latin typeface="Times New Roman" pitchFamily="18" charset="0"/>
              </a:rPr>
              <a:t>Are there local factors which influence the healing process in human periapical tissues?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81987" name="Picture 3" descr="Gottlieb et al GP short tissue cementum seal fg 20"/>
          <p:cNvPicPr>
            <a:picLocks noChangeAspect="1" noChangeArrowheads="1"/>
          </p:cNvPicPr>
          <p:nvPr/>
        </p:nvPicPr>
        <p:blipFill>
          <a:blip r:embed="rId2" cstate="print"/>
          <a:srcRect/>
          <a:stretch>
            <a:fillRect/>
          </a:stretch>
        </p:blipFill>
        <p:spPr bwMode="auto">
          <a:xfrm>
            <a:off x="0" y="3640138"/>
            <a:ext cx="3076575" cy="3217862"/>
          </a:xfrm>
          <a:prstGeom prst="rect">
            <a:avLst/>
          </a:prstGeom>
          <a:noFill/>
        </p:spPr>
      </p:pic>
      <p:pic>
        <p:nvPicPr>
          <p:cNvPr id="681988" name="Picture 4" descr="Gottlieb et al GP correct cementum seal fg 17"/>
          <p:cNvPicPr>
            <a:picLocks noChangeAspect="1" noChangeArrowheads="1"/>
          </p:cNvPicPr>
          <p:nvPr/>
        </p:nvPicPr>
        <p:blipFill>
          <a:blip r:embed="rId3" cstate="print"/>
          <a:srcRect/>
          <a:stretch>
            <a:fillRect/>
          </a:stretch>
        </p:blipFill>
        <p:spPr bwMode="auto">
          <a:xfrm>
            <a:off x="0" y="0"/>
            <a:ext cx="3200400" cy="3487738"/>
          </a:xfrm>
          <a:prstGeom prst="rect">
            <a:avLst/>
          </a:prstGeom>
          <a:noFill/>
        </p:spPr>
      </p:pic>
      <p:pic>
        <p:nvPicPr>
          <p:cNvPr id="681989" name="Picture 5" descr="Gottlieb et al GP long cementum seal fg 32"/>
          <p:cNvPicPr>
            <a:picLocks noChangeAspect="1" noChangeArrowheads="1"/>
          </p:cNvPicPr>
          <p:nvPr/>
        </p:nvPicPr>
        <p:blipFill>
          <a:blip r:embed="rId4" cstate="print"/>
          <a:srcRect/>
          <a:stretch>
            <a:fillRect/>
          </a:stretch>
        </p:blipFill>
        <p:spPr bwMode="auto">
          <a:xfrm>
            <a:off x="3733800" y="0"/>
            <a:ext cx="5181600" cy="5119688"/>
          </a:xfrm>
          <a:prstGeom prst="rect">
            <a:avLst/>
          </a:prstGeom>
          <a:noFill/>
        </p:spPr>
      </p:pic>
      <p:sp>
        <p:nvSpPr>
          <p:cNvPr id="681990" name="Text Box 6"/>
          <p:cNvSpPr txBox="1">
            <a:spLocks noChangeArrowheads="1"/>
          </p:cNvSpPr>
          <p:nvPr/>
        </p:nvSpPr>
        <p:spPr bwMode="auto">
          <a:xfrm>
            <a:off x="4572000" y="5486400"/>
            <a:ext cx="3843338" cy="823913"/>
          </a:xfrm>
          <a:prstGeom prst="rect">
            <a:avLst/>
          </a:prstGeom>
          <a:noFill/>
          <a:ln w="9525">
            <a:noFill/>
            <a:miter lim="800000"/>
            <a:headEnd/>
            <a:tailEnd/>
          </a:ln>
          <a:effectLst/>
        </p:spPr>
        <p:txBody>
          <a:bodyPr wrap="none">
            <a:spAutoFit/>
          </a:bodyPr>
          <a:lstStyle/>
          <a:p>
            <a:pPr eaLnBrk="1" hangingPunct="1"/>
            <a:r>
              <a:rPr lang="en-US" sz="4800" b="1">
                <a:solidFill>
                  <a:srgbClr val="FFFF00"/>
                </a:solidFill>
                <a:latin typeface="Times New Roman" pitchFamily="18" charset="0"/>
              </a:rPr>
              <a:t>Gottleib, 1935</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1987"/>
                                        </p:tgtEl>
                                        <p:attrNameLst>
                                          <p:attrName>style.visibility</p:attrName>
                                        </p:attrNameLst>
                                      </p:cBhvr>
                                      <p:to>
                                        <p:strVal val="visible"/>
                                      </p:to>
                                    </p:set>
                                    <p:animEffect transition="in" filter="dissolve">
                                      <p:cBhvr>
                                        <p:cTn id="7" dur="500"/>
                                        <p:tgtEl>
                                          <p:spTgt spid="6819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81989"/>
                                        </p:tgtEl>
                                        <p:attrNameLst>
                                          <p:attrName>style.visibility</p:attrName>
                                        </p:attrNameLst>
                                      </p:cBhvr>
                                      <p:to>
                                        <p:strVal val="visible"/>
                                      </p:to>
                                    </p:set>
                                    <p:animEffect transition="in" filter="dissolve">
                                      <p:cBhvr>
                                        <p:cTn id="12" dur="500"/>
                                        <p:tgtEl>
                                          <p:spTgt spid="68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83011" name="Picture 3" descr="Hammond E Dr Vatral C"/>
          <p:cNvPicPr>
            <a:picLocks noChangeAspect="1" noChangeArrowheads="1"/>
          </p:cNvPicPr>
          <p:nvPr/>
        </p:nvPicPr>
        <p:blipFill>
          <a:blip r:embed="rId2" cstate="print"/>
          <a:srcRect/>
          <a:stretch>
            <a:fillRect/>
          </a:stretch>
        </p:blipFill>
        <p:spPr bwMode="auto">
          <a:xfrm>
            <a:off x="4572000" y="3429000"/>
            <a:ext cx="4191000" cy="3143250"/>
          </a:xfrm>
          <a:prstGeom prst="rect">
            <a:avLst/>
          </a:prstGeom>
          <a:noFill/>
        </p:spPr>
      </p:pic>
      <p:pic>
        <p:nvPicPr>
          <p:cNvPr id="683012" name="Picture 4" descr="Hammond E Dr Vatral A"/>
          <p:cNvPicPr>
            <a:picLocks noChangeAspect="1" noChangeArrowheads="1"/>
          </p:cNvPicPr>
          <p:nvPr/>
        </p:nvPicPr>
        <p:blipFill>
          <a:blip r:embed="rId3" cstate="print"/>
          <a:srcRect/>
          <a:stretch>
            <a:fillRect/>
          </a:stretch>
        </p:blipFill>
        <p:spPr bwMode="auto">
          <a:xfrm>
            <a:off x="0" y="0"/>
            <a:ext cx="4191000" cy="3157538"/>
          </a:xfrm>
          <a:prstGeom prst="rect">
            <a:avLst/>
          </a:prstGeom>
          <a:noFill/>
        </p:spPr>
      </p:pic>
      <p:pic>
        <p:nvPicPr>
          <p:cNvPr id="683013" name="Picture 5" descr="Hammond E Dr Vatral B"/>
          <p:cNvPicPr>
            <a:picLocks noChangeAspect="1" noChangeArrowheads="1"/>
          </p:cNvPicPr>
          <p:nvPr/>
        </p:nvPicPr>
        <p:blipFill>
          <a:blip r:embed="rId4" cstate="print"/>
          <a:srcRect/>
          <a:stretch>
            <a:fillRect/>
          </a:stretch>
        </p:blipFill>
        <p:spPr bwMode="auto">
          <a:xfrm>
            <a:off x="4572000" y="0"/>
            <a:ext cx="4189413" cy="3149600"/>
          </a:xfrm>
          <a:prstGeom prst="rect">
            <a:avLst/>
          </a:prstGeom>
          <a:noFill/>
        </p:spPr>
      </p:pic>
      <p:sp>
        <p:nvSpPr>
          <p:cNvPr id="683014" name="Text Box 6"/>
          <p:cNvSpPr txBox="1">
            <a:spLocks noChangeArrowheads="1"/>
          </p:cNvSpPr>
          <p:nvPr/>
        </p:nvSpPr>
        <p:spPr bwMode="auto">
          <a:xfrm>
            <a:off x="1371600" y="4419600"/>
            <a:ext cx="1636713"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1 Year</a:t>
            </a:r>
          </a:p>
        </p:txBody>
      </p:sp>
      <p:sp>
        <p:nvSpPr>
          <p:cNvPr id="683015" name="Text Box 7"/>
          <p:cNvSpPr txBox="1">
            <a:spLocks noChangeArrowheads="1"/>
          </p:cNvSpPr>
          <p:nvPr/>
        </p:nvSpPr>
        <p:spPr bwMode="auto">
          <a:xfrm>
            <a:off x="685800" y="5791200"/>
            <a:ext cx="3036888" cy="457200"/>
          </a:xfrm>
          <a:prstGeom prst="rect">
            <a:avLst/>
          </a:prstGeom>
          <a:noFill/>
          <a:ln w="9525">
            <a:noFill/>
            <a:miter lim="800000"/>
            <a:headEnd/>
            <a:tailEnd/>
          </a:ln>
          <a:effectLst/>
        </p:spPr>
        <p:txBody>
          <a:bodyPr wrap="none">
            <a:spAutoFit/>
          </a:bodyPr>
          <a:lstStyle/>
          <a:p>
            <a:pPr eaLnBrk="1" hangingPunct="1"/>
            <a:r>
              <a:rPr lang="en-US" i="1">
                <a:solidFill>
                  <a:srgbClr val="00FFFF"/>
                </a:solidFill>
                <a:latin typeface="Times New Roman" pitchFamily="18" charset="0"/>
              </a:rPr>
              <a:t>Courtesy Dr. M. Vatral</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3013"/>
                                        </p:tgtEl>
                                        <p:attrNameLst>
                                          <p:attrName>style.visibility</p:attrName>
                                        </p:attrNameLst>
                                      </p:cBhvr>
                                      <p:to>
                                        <p:strVal val="visible"/>
                                      </p:to>
                                    </p:set>
                                    <p:animEffect transition="in" filter="dissolve">
                                      <p:cBhvr>
                                        <p:cTn id="7" dur="500"/>
                                        <p:tgtEl>
                                          <p:spTgt spid="6830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3014"/>
                                        </p:tgtEl>
                                        <p:attrNameLst>
                                          <p:attrName>style.visibility</p:attrName>
                                        </p:attrNameLst>
                                      </p:cBhvr>
                                      <p:to>
                                        <p:strVal val="visible"/>
                                      </p:to>
                                    </p:set>
                                    <p:animEffect transition="in" filter="dissolve">
                                      <p:cBhvr>
                                        <p:cTn id="12" dur="500"/>
                                        <p:tgtEl>
                                          <p:spTgt spid="683014"/>
                                        </p:tgtEl>
                                      </p:cBhvr>
                                    </p:animEffect>
                                  </p:childTnLst>
                                </p:cTn>
                              </p:par>
                              <p:par>
                                <p:cTn id="13" presetID="9" presetClass="entr" presetSubtype="0" fill="hold" nodeType="withEffect">
                                  <p:stCondLst>
                                    <p:cond delay="0"/>
                                  </p:stCondLst>
                                  <p:childTnLst>
                                    <p:set>
                                      <p:cBhvr>
                                        <p:cTn id="14" dur="1" fill="hold">
                                          <p:stCondLst>
                                            <p:cond delay="0"/>
                                          </p:stCondLst>
                                        </p:cTn>
                                        <p:tgtEl>
                                          <p:spTgt spid="683011"/>
                                        </p:tgtEl>
                                        <p:attrNameLst>
                                          <p:attrName>style.visibility</p:attrName>
                                        </p:attrNameLst>
                                      </p:cBhvr>
                                      <p:to>
                                        <p:strVal val="visible"/>
                                      </p:to>
                                    </p:set>
                                    <p:animEffect transition="in" filter="dissolve">
                                      <p:cBhvr>
                                        <p:cTn id="15" dur="500"/>
                                        <p:tgtEl>
                                          <p:spTgt spid="68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84035" name="Picture 3" descr="C Pantera LaRoche R #3"/>
          <p:cNvPicPr>
            <a:picLocks noChangeAspect="1" noChangeArrowheads="1"/>
          </p:cNvPicPr>
          <p:nvPr/>
        </p:nvPicPr>
        <p:blipFill>
          <a:blip r:embed="rId2" cstate="print"/>
          <a:srcRect t="6046" r="36354"/>
          <a:stretch>
            <a:fillRect/>
          </a:stretch>
        </p:blipFill>
        <p:spPr bwMode="auto">
          <a:xfrm>
            <a:off x="6129338" y="228600"/>
            <a:ext cx="2938462" cy="5708650"/>
          </a:xfrm>
          <a:prstGeom prst="rect">
            <a:avLst/>
          </a:prstGeom>
          <a:noFill/>
        </p:spPr>
      </p:pic>
      <p:pic>
        <p:nvPicPr>
          <p:cNvPr id="684036" name="Picture 4" descr="C Pantera LaRoche R #1"/>
          <p:cNvPicPr>
            <a:picLocks noChangeAspect="1" noChangeArrowheads="1"/>
          </p:cNvPicPr>
          <p:nvPr/>
        </p:nvPicPr>
        <p:blipFill>
          <a:blip r:embed="rId3" cstate="print"/>
          <a:srcRect t="6117" r="37033"/>
          <a:stretch>
            <a:fillRect/>
          </a:stretch>
        </p:blipFill>
        <p:spPr bwMode="auto">
          <a:xfrm>
            <a:off x="0" y="298450"/>
            <a:ext cx="2895600" cy="5638800"/>
          </a:xfrm>
          <a:prstGeom prst="rect">
            <a:avLst/>
          </a:prstGeom>
          <a:noFill/>
        </p:spPr>
      </p:pic>
      <p:pic>
        <p:nvPicPr>
          <p:cNvPr id="684037" name="Picture 5" descr="C Pantera LaRoche R #2"/>
          <p:cNvPicPr>
            <a:picLocks noChangeAspect="1" noChangeArrowheads="1"/>
          </p:cNvPicPr>
          <p:nvPr/>
        </p:nvPicPr>
        <p:blipFill>
          <a:blip r:embed="rId4" cstate="print"/>
          <a:srcRect l="10847" t="6091" r="21356"/>
          <a:stretch>
            <a:fillRect/>
          </a:stretch>
        </p:blipFill>
        <p:spPr bwMode="auto">
          <a:xfrm>
            <a:off x="3040063" y="228600"/>
            <a:ext cx="3062287" cy="5665788"/>
          </a:xfrm>
          <a:prstGeom prst="rect">
            <a:avLst/>
          </a:prstGeom>
          <a:noFill/>
        </p:spPr>
      </p:pic>
      <p:sp>
        <p:nvSpPr>
          <p:cNvPr id="684038" name="Text Box 6"/>
          <p:cNvSpPr txBox="1">
            <a:spLocks noChangeArrowheads="1"/>
          </p:cNvSpPr>
          <p:nvPr/>
        </p:nvSpPr>
        <p:spPr bwMode="auto">
          <a:xfrm>
            <a:off x="5954713" y="6248400"/>
            <a:ext cx="3189287" cy="457200"/>
          </a:xfrm>
          <a:prstGeom prst="rect">
            <a:avLst/>
          </a:prstGeom>
          <a:noFill/>
          <a:ln w="9525">
            <a:noFill/>
            <a:miter lim="800000"/>
            <a:headEnd/>
            <a:tailEnd/>
          </a:ln>
          <a:effectLst/>
        </p:spPr>
        <p:txBody>
          <a:bodyPr wrap="none">
            <a:spAutoFit/>
          </a:bodyPr>
          <a:lstStyle/>
          <a:p>
            <a:pPr eaLnBrk="1" hangingPunct="1"/>
            <a:r>
              <a:rPr lang="en-US" i="1">
                <a:solidFill>
                  <a:srgbClr val="00FFFF"/>
                </a:solidFill>
                <a:latin typeface="Times New Roman" pitchFamily="18" charset="0"/>
              </a:rPr>
              <a:t>Courtesy Dr. C. Pantera</a:t>
            </a:r>
          </a:p>
        </p:txBody>
      </p:sp>
      <p:sp>
        <p:nvSpPr>
          <p:cNvPr id="684039" name="Text Box 7"/>
          <p:cNvSpPr txBox="1">
            <a:spLocks noChangeArrowheads="1"/>
          </p:cNvSpPr>
          <p:nvPr/>
        </p:nvSpPr>
        <p:spPr bwMode="auto">
          <a:xfrm>
            <a:off x="1295400" y="6096000"/>
            <a:ext cx="1781175" cy="762000"/>
          </a:xfrm>
          <a:prstGeom prst="rect">
            <a:avLst/>
          </a:prstGeom>
          <a:noFill/>
          <a:ln w="9525">
            <a:noFill/>
            <a:miter lim="800000"/>
            <a:headEnd/>
            <a:tailEnd/>
          </a:ln>
          <a:effectLst/>
        </p:spPr>
        <p:txBody>
          <a:bodyPr wrap="none">
            <a:spAutoFit/>
          </a:bodyPr>
          <a:lstStyle/>
          <a:p>
            <a:pPr eaLnBrk="1" hangingPunct="1"/>
            <a:r>
              <a:rPr lang="en-US" sz="4400" b="1">
                <a:solidFill>
                  <a:srgbClr val="FFFF00"/>
                </a:solidFill>
                <a:latin typeface="Times New Roman" pitchFamily="18" charset="0"/>
              </a:rPr>
              <a:t>1 Year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4037"/>
                                        </p:tgtEl>
                                        <p:attrNameLst>
                                          <p:attrName>style.visibility</p:attrName>
                                        </p:attrNameLst>
                                      </p:cBhvr>
                                      <p:to>
                                        <p:strVal val="visible"/>
                                      </p:to>
                                    </p:set>
                                    <p:animEffect transition="in" filter="dissolve">
                                      <p:cBhvr>
                                        <p:cTn id="7" dur="500"/>
                                        <p:tgtEl>
                                          <p:spTgt spid="6840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84035"/>
                                        </p:tgtEl>
                                        <p:attrNameLst>
                                          <p:attrName>style.visibility</p:attrName>
                                        </p:attrNameLst>
                                      </p:cBhvr>
                                      <p:to>
                                        <p:strVal val="visible"/>
                                      </p:to>
                                    </p:set>
                                    <p:animEffect transition="in" filter="dissolve">
                                      <p:cBhvr>
                                        <p:cTn id="12" dur="500"/>
                                        <p:tgtEl>
                                          <p:spTgt spid="68403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84039"/>
                                        </p:tgtEl>
                                        <p:attrNameLst>
                                          <p:attrName>style.visibility</p:attrName>
                                        </p:attrNameLst>
                                      </p:cBhvr>
                                      <p:to>
                                        <p:strVal val="visible"/>
                                      </p:to>
                                    </p:set>
                                    <p:animEffect transition="in" filter="dissolve">
                                      <p:cBhvr>
                                        <p:cTn id="15" dur="500"/>
                                        <p:tgtEl>
                                          <p:spTgt spid="68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74819" name="Picture 3" descr="EP Amico, Shristine"/>
          <p:cNvPicPr>
            <a:picLocks noChangeAspect="1" noChangeArrowheads="1"/>
          </p:cNvPicPr>
          <p:nvPr/>
        </p:nvPicPr>
        <p:blipFill>
          <a:blip r:embed="rId2" cstate="print"/>
          <a:srcRect/>
          <a:stretch>
            <a:fillRect/>
          </a:stretch>
        </p:blipFill>
        <p:spPr bwMode="auto">
          <a:xfrm>
            <a:off x="0" y="0"/>
            <a:ext cx="8991600" cy="5815013"/>
          </a:xfrm>
          <a:prstGeom prst="rect">
            <a:avLst/>
          </a:prstGeom>
          <a:noFill/>
        </p:spPr>
      </p:pic>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85059" name="Picture 3" descr="C Pantera Mazurek J #3"/>
          <p:cNvPicPr>
            <a:picLocks noChangeAspect="1" noChangeArrowheads="1"/>
          </p:cNvPicPr>
          <p:nvPr/>
        </p:nvPicPr>
        <p:blipFill>
          <a:blip r:embed="rId2" cstate="print"/>
          <a:srcRect l="20680" t="22527" r="22662"/>
          <a:stretch>
            <a:fillRect/>
          </a:stretch>
        </p:blipFill>
        <p:spPr bwMode="auto">
          <a:xfrm>
            <a:off x="6143625" y="33338"/>
            <a:ext cx="3000375" cy="5399087"/>
          </a:xfrm>
          <a:prstGeom prst="rect">
            <a:avLst/>
          </a:prstGeom>
          <a:noFill/>
        </p:spPr>
      </p:pic>
      <p:pic>
        <p:nvPicPr>
          <p:cNvPr id="685060" name="Picture 4" descr="C Pantera Mazurek J #1"/>
          <p:cNvPicPr>
            <a:picLocks noChangeAspect="1" noChangeArrowheads="1"/>
          </p:cNvPicPr>
          <p:nvPr/>
        </p:nvPicPr>
        <p:blipFill>
          <a:blip r:embed="rId3" cstate="print"/>
          <a:srcRect l="27840" t="33696" r="18802"/>
          <a:stretch>
            <a:fillRect/>
          </a:stretch>
        </p:blipFill>
        <p:spPr bwMode="auto">
          <a:xfrm>
            <a:off x="0" y="0"/>
            <a:ext cx="2762250" cy="5432425"/>
          </a:xfrm>
          <a:prstGeom prst="rect">
            <a:avLst/>
          </a:prstGeom>
          <a:noFill/>
        </p:spPr>
      </p:pic>
      <p:pic>
        <p:nvPicPr>
          <p:cNvPr id="685061" name="Picture 5" descr="C Pantera Mazurek J #2"/>
          <p:cNvPicPr>
            <a:picLocks noChangeAspect="1" noChangeArrowheads="1"/>
          </p:cNvPicPr>
          <p:nvPr/>
        </p:nvPicPr>
        <p:blipFill>
          <a:blip r:embed="rId4" cstate="print"/>
          <a:srcRect l="18391" r="24138" b="9718"/>
          <a:stretch>
            <a:fillRect/>
          </a:stretch>
        </p:blipFill>
        <p:spPr bwMode="auto">
          <a:xfrm>
            <a:off x="3019425" y="22225"/>
            <a:ext cx="3000375" cy="5410200"/>
          </a:xfrm>
          <a:prstGeom prst="rect">
            <a:avLst/>
          </a:prstGeom>
          <a:noFill/>
        </p:spPr>
      </p:pic>
      <p:sp>
        <p:nvSpPr>
          <p:cNvPr id="685062" name="Text Box 6"/>
          <p:cNvSpPr txBox="1">
            <a:spLocks noChangeArrowheads="1"/>
          </p:cNvSpPr>
          <p:nvPr/>
        </p:nvSpPr>
        <p:spPr bwMode="auto">
          <a:xfrm>
            <a:off x="5954713" y="6248400"/>
            <a:ext cx="3189287" cy="457200"/>
          </a:xfrm>
          <a:prstGeom prst="rect">
            <a:avLst/>
          </a:prstGeom>
          <a:noFill/>
          <a:ln w="9525">
            <a:noFill/>
            <a:miter lim="800000"/>
            <a:headEnd/>
            <a:tailEnd/>
          </a:ln>
          <a:effectLst/>
        </p:spPr>
        <p:txBody>
          <a:bodyPr wrap="none">
            <a:spAutoFit/>
          </a:bodyPr>
          <a:lstStyle/>
          <a:p>
            <a:pPr eaLnBrk="1" hangingPunct="1"/>
            <a:r>
              <a:rPr lang="en-US" i="1">
                <a:solidFill>
                  <a:srgbClr val="00FFFF"/>
                </a:solidFill>
                <a:latin typeface="Times New Roman" pitchFamily="18" charset="0"/>
              </a:rPr>
              <a:t>Courtesy Dr. C. Pantera</a:t>
            </a:r>
          </a:p>
        </p:txBody>
      </p:sp>
      <p:sp>
        <p:nvSpPr>
          <p:cNvPr id="685063" name="Text Box 7"/>
          <p:cNvSpPr txBox="1">
            <a:spLocks noChangeArrowheads="1"/>
          </p:cNvSpPr>
          <p:nvPr/>
        </p:nvSpPr>
        <p:spPr bwMode="auto">
          <a:xfrm>
            <a:off x="1143000" y="5791200"/>
            <a:ext cx="1781175" cy="762000"/>
          </a:xfrm>
          <a:prstGeom prst="rect">
            <a:avLst/>
          </a:prstGeom>
          <a:noFill/>
          <a:ln w="9525">
            <a:noFill/>
            <a:miter lim="800000"/>
            <a:headEnd/>
            <a:tailEnd/>
          </a:ln>
          <a:effectLst/>
        </p:spPr>
        <p:txBody>
          <a:bodyPr wrap="none">
            <a:spAutoFit/>
          </a:bodyPr>
          <a:lstStyle/>
          <a:p>
            <a:pPr eaLnBrk="1" hangingPunct="1"/>
            <a:r>
              <a:rPr lang="en-US" sz="4400" b="1">
                <a:solidFill>
                  <a:srgbClr val="FFFF00"/>
                </a:solidFill>
                <a:latin typeface="Times New Roman" pitchFamily="18" charset="0"/>
              </a:rPr>
              <a:t>1 Year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5059"/>
                                        </p:tgtEl>
                                        <p:attrNameLst>
                                          <p:attrName>style.visibility</p:attrName>
                                        </p:attrNameLst>
                                      </p:cBhvr>
                                      <p:to>
                                        <p:strVal val="visible"/>
                                      </p:to>
                                    </p:set>
                                    <p:animEffect transition="in" filter="dissolve">
                                      <p:cBhvr>
                                        <p:cTn id="7" dur="500"/>
                                        <p:tgtEl>
                                          <p:spTgt spid="6850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5063"/>
                                        </p:tgtEl>
                                        <p:attrNameLst>
                                          <p:attrName>style.visibility</p:attrName>
                                        </p:attrNameLst>
                                      </p:cBhvr>
                                      <p:to>
                                        <p:strVal val="visible"/>
                                      </p:to>
                                    </p:set>
                                    <p:animEffect transition="in" filter="dissolve">
                                      <p:cBhvr>
                                        <p:cTn id="10" dur="500"/>
                                        <p:tgtEl>
                                          <p:spTgt spid="68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6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86083" name="Picture 3" descr="gfoil3"/>
          <p:cNvPicPr>
            <a:picLocks noChangeAspect="1" noChangeArrowheads="1"/>
          </p:cNvPicPr>
          <p:nvPr/>
        </p:nvPicPr>
        <p:blipFill>
          <a:blip r:embed="rId2" cstate="print"/>
          <a:srcRect/>
          <a:stretch>
            <a:fillRect/>
          </a:stretch>
        </p:blipFill>
        <p:spPr bwMode="auto">
          <a:xfrm>
            <a:off x="6088063" y="125413"/>
            <a:ext cx="3055937" cy="4522787"/>
          </a:xfrm>
          <a:prstGeom prst="rect">
            <a:avLst/>
          </a:prstGeom>
          <a:noFill/>
        </p:spPr>
      </p:pic>
      <p:pic>
        <p:nvPicPr>
          <p:cNvPr id="686084" name="Picture 4" descr="gfoil1"/>
          <p:cNvPicPr>
            <a:picLocks noChangeAspect="1" noChangeArrowheads="1"/>
          </p:cNvPicPr>
          <p:nvPr/>
        </p:nvPicPr>
        <p:blipFill>
          <a:blip r:embed="rId3" cstate="print"/>
          <a:srcRect/>
          <a:stretch>
            <a:fillRect/>
          </a:stretch>
        </p:blipFill>
        <p:spPr bwMode="auto">
          <a:xfrm>
            <a:off x="0" y="0"/>
            <a:ext cx="2838450" cy="4648200"/>
          </a:xfrm>
          <a:prstGeom prst="rect">
            <a:avLst/>
          </a:prstGeom>
          <a:noFill/>
        </p:spPr>
      </p:pic>
      <p:pic>
        <p:nvPicPr>
          <p:cNvPr id="686085" name="Picture 5" descr="gfoil2"/>
          <p:cNvPicPr>
            <a:picLocks noChangeAspect="1" noChangeArrowheads="1"/>
          </p:cNvPicPr>
          <p:nvPr/>
        </p:nvPicPr>
        <p:blipFill>
          <a:blip r:embed="rId4" cstate="print"/>
          <a:srcRect/>
          <a:stretch>
            <a:fillRect/>
          </a:stretch>
        </p:blipFill>
        <p:spPr bwMode="auto">
          <a:xfrm>
            <a:off x="3048000" y="63500"/>
            <a:ext cx="2774950" cy="4584700"/>
          </a:xfrm>
          <a:prstGeom prst="rect">
            <a:avLst/>
          </a:prstGeom>
          <a:noFill/>
        </p:spPr>
      </p:pic>
      <p:sp>
        <p:nvSpPr>
          <p:cNvPr id="686086" name="Text Box 6"/>
          <p:cNvSpPr txBox="1">
            <a:spLocks noChangeArrowheads="1"/>
          </p:cNvSpPr>
          <p:nvPr/>
        </p:nvSpPr>
        <p:spPr bwMode="auto">
          <a:xfrm>
            <a:off x="6781800" y="4800600"/>
            <a:ext cx="1492250" cy="641350"/>
          </a:xfrm>
          <a:prstGeom prst="rect">
            <a:avLst/>
          </a:prstGeom>
          <a:noFill/>
          <a:ln w="9525">
            <a:noFill/>
            <a:miter lim="800000"/>
            <a:headEnd/>
            <a:tailEnd/>
          </a:ln>
          <a:effectLst/>
        </p:spPr>
        <p:txBody>
          <a:bodyPr wrap="none">
            <a:spAutoFit/>
          </a:bodyPr>
          <a:lstStyle/>
          <a:p>
            <a:pPr eaLnBrk="1" hangingPunct="1"/>
            <a:r>
              <a:rPr lang="en-US" sz="3600" b="1">
                <a:solidFill>
                  <a:srgbClr val="FFFF00"/>
                </a:solidFill>
                <a:latin typeface="Times New Roman" pitchFamily="18" charset="0"/>
              </a:rPr>
              <a:t>1 Year</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6085"/>
                                        </p:tgtEl>
                                        <p:attrNameLst>
                                          <p:attrName>style.visibility</p:attrName>
                                        </p:attrNameLst>
                                      </p:cBhvr>
                                      <p:to>
                                        <p:strVal val="visible"/>
                                      </p:to>
                                    </p:set>
                                    <p:animEffect transition="in" filter="dissolve">
                                      <p:cBhvr>
                                        <p:cTn id="7" dur="500"/>
                                        <p:tgtEl>
                                          <p:spTgt spid="6860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86083"/>
                                        </p:tgtEl>
                                        <p:attrNameLst>
                                          <p:attrName>style.visibility</p:attrName>
                                        </p:attrNameLst>
                                      </p:cBhvr>
                                      <p:to>
                                        <p:strVal val="visible"/>
                                      </p:to>
                                    </p:set>
                                    <p:animEffect transition="in" filter="dissolve">
                                      <p:cBhvr>
                                        <p:cTn id="12" dur="500"/>
                                        <p:tgtEl>
                                          <p:spTgt spid="68608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86086"/>
                                        </p:tgtEl>
                                        <p:attrNameLst>
                                          <p:attrName>style.visibility</p:attrName>
                                        </p:attrNameLst>
                                      </p:cBhvr>
                                      <p:to>
                                        <p:strVal val="visible"/>
                                      </p:to>
                                    </p:set>
                                    <p:animEffect transition="in" filter="dissolve">
                                      <p:cBhvr>
                                        <p:cTn id="15" dur="500"/>
                                        <p:tgtEl>
                                          <p:spTgt spid="68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pPr algn="ctr" eaLnBrk="1" hangingPunct="1"/>
            <a:endParaRPr lang="en-US" sz="1800" b="1"/>
          </a:p>
        </p:txBody>
      </p:sp>
      <p:pic>
        <p:nvPicPr>
          <p:cNvPr id="687107" name="Picture 3" descr="C Pantera Zawadzki C #2"/>
          <p:cNvPicPr>
            <a:picLocks noChangeAspect="1" noChangeArrowheads="1"/>
          </p:cNvPicPr>
          <p:nvPr/>
        </p:nvPicPr>
        <p:blipFill>
          <a:blip r:embed="rId2" cstate="print"/>
          <a:srcRect l="9302" t="16902"/>
          <a:stretch>
            <a:fillRect/>
          </a:stretch>
        </p:blipFill>
        <p:spPr bwMode="auto">
          <a:xfrm>
            <a:off x="4767263" y="0"/>
            <a:ext cx="4300537" cy="5203825"/>
          </a:xfrm>
          <a:prstGeom prst="rect">
            <a:avLst/>
          </a:prstGeom>
          <a:noFill/>
        </p:spPr>
      </p:pic>
      <p:pic>
        <p:nvPicPr>
          <p:cNvPr id="687108" name="Picture 4" descr="C Pantera Zawadzki C #1"/>
          <p:cNvPicPr>
            <a:picLocks noChangeAspect="1" noChangeArrowheads="1"/>
          </p:cNvPicPr>
          <p:nvPr/>
        </p:nvPicPr>
        <p:blipFill>
          <a:blip r:embed="rId3" cstate="print"/>
          <a:srcRect l="5634" t="16962"/>
          <a:stretch>
            <a:fillRect/>
          </a:stretch>
        </p:blipFill>
        <p:spPr bwMode="auto">
          <a:xfrm>
            <a:off x="0" y="0"/>
            <a:ext cx="4432300" cy="5181600"/>
          </a:xfrm>
          <a:prstGeom prst="rect">
            <a:avLst/>
          </a:prstGeom>
          <a:noFill/>
        </p:spPr>
      </p:pic>
      <p:sp>
        <p:nvSpPr>
          <p:cNvPr id="687109" name="Text Box 5"/>
          <p:cNvSpPr txBox="1">
            <a:spLocks noChangeArrowheads="1"/>
          </p:cNvSpPr>
          <p:nvPr/>
        </p:nvSpPr>
        <p:spPr bwMode="auto">
          <a:xfrm>
            <a:off x="6248400" y="5391150"/>
            <a:ext cx="1636713"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1 Year</a:t>
            </a:r>
          </a:p>
        </p:txBody>
      </p:sp>
      <p:sp>
        <p:nvSpPr>
          <p:cNvPr id="687110" name="Text Box 6"/>
          <p:cNvSpPr txBox="1">
            <a:spLocks noChangeArrowheads="1"/>
          </p:cNvSpPr>
          <p:nvPr/>
        </p:nvSpPr>
        <p:spPr bwMode="auto">
          <a:xfrm>
            <a:off x="5954713" y="6248400"/>
            <a:ext cx="3189287" cy="457200"/>
          </a:xfrm>
          <a:prstGeom prst="rect">
            <a:avLst/>
          </a:prstGeom>
          <a:noFill/>
          <a:ln w="9525">
            <a:noFill/>
            <a:miter lim="800000"/>
            <a:headEnd/>
            <a:tailEnd/>
          </a:ln>
          <a:effectLst/>
        </p:spPr>
        <p:txBody>
          <a:bodyPr wrap="none">
            <a:spAutoFit/>
          </a:bodyPr>
          <a:lstStyle/>
          <a:p>
            <a:pPr eaLnBrk="1" hangingPunct="1"/>
            <a:r>
              <a:rPr lang="en-US" i="1">
                <a:solidFill>
                  <a:srgbClr val="00FFFF"/>
                </a:solidFill>
                <a:latin typeface="Times New Roman" pitchFamily="18" charset="0"/>
              </a:rPr>
              <a:t>Courtesy Dr. C. Pantera</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7107"/>
                                        </p:tgtEl>
                                        <p:attrNameLst>
                                          <p:attrName>style.visibility</p:attrName>
                                        </p:attrNameLst>
                                      </p:cBhvr>
                                      <p:to>
                                        <p:strVal val="visible"/>
                                      </p:to>
                                    </p:set>
                                    <p:animEffect transition="in" filter="dissolve">
                                      <p:cBhvr>
                                        <p:cTn id="7" dur="500"/>
                                        <p:tgtEl>
                                          <p:spTgt spid="6871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7109"/>
                                        </p:tgtEl>
                                        <p:attrNameLst>
                                          <p:attrName>style.visibility</p:attrName>
                                        </p:attrNameLst>
                                      </p:cBhvr>
                                      <p:to>
                                        <p:strVal val="visible"/>
                                      </p:to>
                                    </p:set>
                                    <p:animEffect transition="in" filter="dissolve">
                                      <p:cBhvr>
                                        <p:cTn id="10" dur="500"/>
                                        <p:tgtEl>
                                          <p:spTgt spid="68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455613" y="455613"/>
            <a:ext cx="8226425" cy="612775"/>
          </a:xfrm>
          <a:noFill/>
        </p:spPr>
        <p:txBody>
          <a:bodyPr/>
          <a:lstStyle/>
          <a:p>
            <a:r>
              <a:rPr lang="en-US" sz="4000" b="1"/>
              <a:t>Case Report of a Radicular Cyst</a:t>
            </a:r>
          </a:p>
        </p:txBody>
      </p:sp>
      <p:sp>
        <p:nvSpPr>
          <p:cNvPr id="504835" name="Rectangle 3"/>
          <p:cNvSpPr>
            <a:spLocks noGrp="1" noChangeArrowheads="1"/>
          </p:cNvSpPr>
          <p:nvPr>
            <p:ph type="body" sz="half" idx="1"/>
          </p:nvPr>
        </p:nvSpPr>
        <p:spPr>
          <a:xfrm>
            <a:off x="457200" y="1447800"/>
            <a:ext cx="6477000" cy="4876800"/>
          </a:xfrm>
          <a:noFill/>
        </p:spPr>
        <p:txBody>
          <a:bodyPr/>
          <a:lstStyle/>
          <a:p>
            <a:r>
              <a:rPr lang="en-US" sz="2800"/>
              <a:t>#9 Necrotic Pulp + PARL</a:t>
            </a:r>
          </a:p>
          <a:p>
            <a:r>
              <a:rPr lang="en-US" sz="2800"/>
              <a:t>2-step RCT, Ca(OH)2 &amp; (-) culture</a:t>
            </a:r>
          </a:p>
          <a:p>
            <a:r>
              <a:rPr lang="en-US" sz="2800">
                <a:cs typeface="Arial" charset="0"/>
              </a:rPr>
              <a:t>Recalled over 44 months</a:t>
            </a:r>
          </a:p>
          <a:p>
            <a:pPr lvl="1"/>
            <a:r>
              <a:rPr lang="en-US" sz="2400">
                <a:cs typeface="Arial" charset="0"/>
              </a:rPr>
              <a:t>Asymptomatic</a:t>
            </a:r>
          </a:p>
          <a:p>
            <a:pPr lvl="1"/>
            <a:r>
              <a:rPr lang="en-US" sz="2400">
                <a:cs typeface="Arial" charset="0"/>
              </a:rPr>
              <a:t>Persistent PARL</a:t>
            </a:r>
          </a:p>
          <a:p>
            <a:r>
              <a:rPr lang="en-US" sz="2800">
                <a:cs typeface="Arial" charset="0"/>
              </a:rPr>
              <a:t>Apical Surgery</a:t>
            </a:r>
          </a:p>
          <a:p>
            <a:pPr lvl="1"/>
            <a:r>
              <a:rPr lang="en-US" sz="2400">
                <a:cs typeface="Arial" charset="0"/>
              </a:rPr>
              <a:t>Sterile Root &amp; Periapical Tissues</a:t>
            </a:r>
          </a:p>
          <a:p>
            <a:pPr lvl="1"/>
            <a:r>
              <a:rPr lang="en-US" sz="2400">
                <a:cs typeface="Arial" charset="0"/>
              </a:rPr>
              <a:t>Sterile Epithelial-lined Lumen</a:t>
            </a:r>
          </a:p>
          <a:p>
            <a:pPr lvl="1"/>
            <a:r>
              <a:rPr lang="en-US" sz="2400">
                <a:cs typeface="Arial" charset="0"/>
              </a:rPr>
              <a:t>Radicular Cyst</a:t>
            </a:r>
          </a:p>
          <a:p>
            <a:pPr lvl="1"/>
            <a:r>
              <a:rPr lang="en-US" sz="2400">
                <a:cs typeface="Arial" charset="0"/>
              </a:rPr>
              <a:t>Periapical Healing within 6 months</a:t>
            </a:r>
            <a:endParaRPr lang="el-GR" sz="2400">
              <a:cs typeface="Arial" charset="0"/>
            </a:endParaRPr>
          </a:p>
        </p:txBody>
      </p:sp>
      <p:pic>
        <p:nvPicPr>
          <p:cNvPr id="504838" name="Picture 6" descr="Fig1 -2"/>
          <p:cNvPicPr>
            <a:picLocks noChangeAspect="1" noChangeArrowheads="1"/>
          </p:cNvPicPr>
          <p:nvPr>
            <p:ph sz="quarter" idx="2"/>
          </p:nvPr>
        </p:nvPicPr>
        <p:blipFill>
          <a:blip r:embed="rId2" cstate="print"/>
          <a:srcRect/>
          <a:stretch>
            <a:fillRect/>
          </a:stretch>
        </p:blipFill>
        <p:spPr>
          <a:xfrm>
            <a:off x="7594600" y="1219200"/>
            <a:ext cx="1162050" cy="5105400"/>
          </a:xfrm>
          <a:noFill/>
          <a:ln/>
        </p:spPr>
      </p:pic>
      <p:sp>
        <p:nvSpPr>
          <p:cNvPr id="504836" name="Rectangle 4"/>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Nair et al., International Endodontic Journal 1993</a:t>
            </a:r>
          </a:p>
        </p:txBody>
      </p:sp>
      <p:pic>
        <p:nvPicPr>
          <p:cNvPr id="504839" name="Picture 7" descr="Fig2 -1"/>
          <p:cNvPicPr>
            <a:picLocks noChangeAspect="1" noChangeArrowheads="1"/>
          </p:cNvPicPr>
          <p:nvPr>
            <p:ph sz="quarter" idx="3"/>
          </p:nvPr>
        </p:nvPicPr>
        <p:blipFill>
          <a:blip r:embed="rId3" cstate="print"/>
          <a:srcRect/>
          <a:stretch>
            <a:fillRect/>
          </a:stretch>
        </p:blipFill>
        <p:spPr>
          <a:xfrm>
            <a:off x="6019800" y="2895600"/>
            <a:ext cx="1492250" cy="1676400"/>
          </a:xfrm>
          <a:noFill/>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684213" y="455613"/>
            <a:ext cx="7772400" cy="1143000"/>
          </a:xfrm>
          <a:prstGeom prst="rect">
            <a:avLst/>
          </a:prstGeom>
          <a:noFill/>
          <a:ln w="9525">
            <a:noFill/>
            <a:miter lim="800000"/>
            <a:headEnd/>
            <a:tailEnd/>
          </a:ln>
          <a:effectLst/>
        </p:spPr>
        <p:txBody>
          <a:bodyPr anchor="ctr"/>
          <a:lstStyle/>
          <a:p>
            <a:pPr algn="ctr"/>
            <a:r>
              <a:rPr lang="en-US" sz="4000" b="1">
                <a:solidFill>
                  <a:schemeClr val="tx2"/>
                </a:solidFill>
              </a:rPr>
              <a:t>Post Removal &amp; Non-Surgical Retreatment</a:t>
            </a:r>
          </a:p>
        </p:txBody>
      </p:sp>
      <p:sp>
        <p:nvSpPr>
          <p:cNvPr id="306179" name="Rectangle 3"/>
          <p:cNvSpPr>
            <a:spLocks noGrp="1" noChangeArrowheads="1"/>
          </p:cNvSpPr>
          <p:nvPr>
            <p:ph type="title"/>
          </p:nvPr>
        </p:nvSpPr>
        <p:spPr>
          <a:xfrm>
            <a:off x="685800" y="455613"/>
            <a:ext cx="7772400" cy="1143000"/>
          </a:xfrm>
          <a:noFill/>
        </p:spPr>
        <p:txBody>
          <a:bodyPr/>
          <a:lstStyle/>
          <a:p>
            <a:r>
              <a:rPr lang="en-US" sz="4000" b="1"/>
              <a:t>Failed Root Canal Therapy</a:t>
            </a:r>
          </a:p>
        </p:txBody>
      </p:sp>
      <p:sp>
        <p:nvSpPr>
          <p:cNvPr id="306180" name="Rectangle 4"/>
          <p:cNvSpPr>
            <a:spLocks noGrp="1" noChangeArrowheads="1"/>
          </p:cNvSpPr>
          <p:nvPr>
            <p:ph type="subTitle" idx="4294967295"/>
          </p:nvPr>
        </p:nvSpPr>
        <p:spPr>
          <a:xfrm>
            <a:off x="0" y="3886200"/>
            <a:ext cx="6400800" cy="1752600"/>
          </a:xfrm>
        </p:spPr>
        <p:txBody>
          <a:bodyPr/>
          <a:lstStyle/>
          <a:p>
            <a:pPr marL="0" indent="0" algn="ctr">
              <a:buFontTx/>
              <a:buNone/>
            </a:pPr>
            <a:endParaRPr lang="en-US" sz="3600" b="1"/>
          </a:p>
          <a:p>
            <a:pPr marL="0" indent="0" algn="ctr">
              <a:buFontTx/>
              <a:buNone/>
            </a:pPr>
            <a:endParaRPr lang="en-US" sz="4800" b="1"/>
          </a:p>
        </p:txBody>
      </p:sp>
      <p:pic>
        <p:nvPicPr>
          <p:cNvPr id="306181" name="Picture 5" descr="Scan996"/>
          <p:cNvPicPr>
            <a:picLocks noChangeAspect="1" noChangeArrowheads="1"/>
          </p:cNvPicPr>
          <p:nvPr>
            <p:ph sz="half" idx="2"/>
          </p:nvPr>
        </p:nvPicPr>
        <p:blipFill>
          <a:blip r:embed="rId2" cstate="print">
            <a:grayscl/>
          </a:blip>
          <a:srcRect r="4041"/>
          <a:stretch>
            <a:fillRect/>
          </a:stretch>
        </p:blipFill>
        <p:spPr>
          <a:xfrm>
            <a:off x="4935538" y="1827213"/>
            <a:ext cx="3117850" cy="4575175"/>
          </a:xfrm>
          <a:noFill/>
          <a:ln/>
        </p:spPr>
      </p:pic>
      <p:pic>
        <p:nvPicPr>
          <p:cNvPr id="306182" name="Picture 6" descr="Scan988"/>
          <p:cNvPicPr>
            <a:picLocks noChangeAspect="1" noChangeArrowheads="1"/>
          </p:cNvPicPr>
          <p:nvPr>
            <p:ph sz="half" idx="1"/>
          </p:nvPr>
        </p:nvPicPr>
        <p:blipFill>
          <a:blip r:embed="rId3" cstate="print">
            <a:grayscl/>
          </a:blip>
          <a:srcRect/>
          <a:stretch>
            <a:fillRect/>
          </a:stretch>
        </p:blipFill>
        <p:spPr>
          <a:xfrm>
            <a:off x="3016250" y="1827213"/>
            <a:ext cx="3098800" cy="456565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617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6178"/>
                                        </p:tgtEl>
                                        <p:attrNameLst>
                                          <p:attrName>style.visibility</p:attrName>
                                        </p:attrNameLst>
                                      </p:cBhvr>
                                      <p:to>
                                        <p:strVal val="visible"/>
                                      </p:to>
                                    </p:set>
                                  </p:childTnLst>
                                </p:cTn>
                              </p:par>
                              <p:par>
                                <p:cTn id="9" presetID="0" presetClass="path" presetSubtype="0" fill="hold" nodeType="withEffect">
                                  <p:stCondLst>
                                    <p:cond delay="0"/>
                                  </p:stCondLst>
                                  <p:childTnLst>
                                    <p:animMotion origin="layout" path="M 0.00069 0.00069 L -0.19931 0.00069 " pathEditMode="relative" ptsTypes="AA">
                                      <p:cBhvr>
                                        <p:cTn id="10" dur="500" fill="hold"/>
                                        <p:tgtEl>
                                          <p:spTgt spid="306182"/>
                                        </p:tgtEl>
                                        <p:attrNameLst>
                                          <p:attrName>ppt_x</p:attrName>
                                          <p:attrName>ppt_y</p:attrName>
                                        </p:attrNameLst>
                                      </p:cBhvr>
                                    </p:animMotion>
                                  </p:childTnLst>
                                </p:cTn>
                              </p:par>
                              <p:par>
                                <p:cTn id="11" presetID="23" presetClass="entr" presetSubtype="16" fill="hold" nodeType="withEffect">
                                  <p:stCondLst>
                                    <p:cond delay="0"/>
                                  </p:stCondLst>
                                  <p:childTnLst>
                                    <p:set>
                                      <p:cBhvr>
                                        <p:cTn id="12" dur="1" fill="hold">
                                          <p:stCondLst>
                                            <p:cond delay="0"/>
                                          </p:stCondLst>
                                        </p:cTn>
                                        <p:tgtEl>
                                          <p:spTgt spid="306181"/>
                                        </p:tgtEl>
                                        <p:attrNameLst>
                                          <p:attrName>style.visibility</p:attrName>
                                        </p:attrNameLst>
                                      </p:cBhvr>
                                      <p:to>
                                        <p:strVal val="visible"/>
                                      </p:to>
                                    </p:set>
                                    <p:anim calcmode="lin" valueType="num">
                                      <p:cBhvr>
                                        <p:cTn id="13" dur="500" fill="hold"/>
                                        <p:tgtEl>
                                          <p:spTgt spid="306181"/>
                                        </p:tgtEl>
                                        <p:attrNameLst>
                                          <p:attrName>ppt_w</p:attrName>
                                        </p:attrNameLst>
                                      </p:cBhvr>
                                      <p:tavLst>
                                        <p:tav tm="0">
                                          <p:val>
                                            <p:fltVal val="0"/>
                                          </p:val>
                                        </p:tav>
                                        <p:tav tm="100000">
                                          <p:val>
                                            <p:strVal val="#ppt_w"/>
                                          </p:val>
                                        </p:tav>
                                      </p:tavLst>
                                    </p:anim>
                                    <p:anim calcmode="lin" valueType="num">
                                      <p:cBhvr>
                                        <p:cTn id="14" dur="500" fill="hold"/>
                                        <p:tgtEl>
                                          <p:spTgt spid="3061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8" grpId="0"/>
      <p:bldP spid="30617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Scan1014"/>
          <p:cNvPicPr>
            <a:picLocks noChangeAspect="1" noChangeArrowheads="1"/>
          </p:cNvPicPr>
          <p:nvPr>
            <p:ph sz="half" idx="1"/>
          </p:nvPr>
        </p:nvPicPr>
        <p:blipFill>
          <a:blip r:embed="rId2" cstate="print"/>
          <a:srcRect/>
          <a:stretch>
            <a:fillRect/>
          </a:stretch>
        </p:blipFill>
        <p:spPr>
          <a:xfrm>
            <a:off x="1177925" y="1827213"/>
            <a:ext cx="6773863" cy="4572000"/>
          </a:xfrm>
          <a:noFill/>
          <a:ln/>
        </p:spPr>
      </p:pic>
      <p:sp>
        <p:nvSpPr>
          <p:cNvPr id="307203" name="Rectangle 3"/>
          <p:cNvSpPr>
            <a:spLocks noChangeArrowheads="1"/>
          </p:cNvSpPr>
          <p:nvPr/>
        </p:nvSpPr>
        <p:spPr bwMode="auto">
          <a:xfrm>
            <a:off x="684213" y="455613"/>
            <a:ext cx="7772400" cy="1143000"/>
          </a:xfrm>
          <a:prstGeom prst="rect">
            <a:avLst/>
          </a:prstGeom>
          <a:noFill/>
          <a:ln w="9525">
            <a:noFill/>
            <a:miter lim="800000"/>
            <a:headEnd/>
            <a:tailEnd/>
          </a:ln>
          <a:effectLst/>
        </p:spPr>
        <p:txBody>
          <a:bodyPr anchor="ctr"/>
          <a:lstStyle/>
          <a:p>
            <a:pPr algn="ctr"/>
            <a:r>
              <a:rPr lang="en-US" sz="4000" b="1">
                <a:solidFill>
                  <a:schemeClr val="tx2"/>
                </a:solidFill>
              </a:rPr>
              <a:t>Surgical Enucleation of Radicular Cyst</a:t>
            </a:r>
          </a:p>
        </p:txBody>
      </p:sp>
      <p:sp>
        <p:nvSpPr>
          <p:cNvPr id="307204" name="Rectangle 4"/>
          <p:cNvSpPr>
            <a:spLocks noGrp="1" noChangeArrowheads="1"/>
          </p:cNvSpPr>
          <p:nvPr>
            <p:ph type="title"/>
          </p:nvPr>
        </p:nvSpPr>
        <p:spPr>
          <a:xfrm>
            <a:off x="685800" y="455613"/>
            <a:ext cx="7772400" cy="1143000"/>
          </a:xfrm>
          <a:noFill/>
        </p:spPr>
        <p:txBody>
          <a:bodyPr/>
          <a:lstStyle/>
          <a:p>
            <a:r>
              <a:rPr lang="en-US" sz="4000" b="1"/>
              <a:t>Apical Surgery &amp;</a:t>
            </a:r>
            <a:br>
              <a:rPr lang="en-US" sz="4000" b="1"/>
            </a:br>
            <a:r>
              <a:rPr lang="en-US" sz="4000" b="1"/>
              <a:t>Lesion Resolution</a:t>
            </a:r>
          </a:p>
        </p:txBody>
      </p:sp>
      <p:pic>
        <p:nvPicPr>
          <p:cNvPr id="307205" name="Picture 5" descr="Scan998"/>
          <p:cNvPicPr>
            <a:picLocks noChangeAspect="1" noChangeArrowheads="1"/>
          </p:cNvPicPr>
          <p:nvPr>
            <p:ph sz="half" idx="2"/>
          </p:nvPr>
        </p:nvPicPr>
        <p:blipFill>
          <a:blip r:embed="rId3" cstate="print">
            <a:grayscl/>
          </a:blip>
          <a:srcRect r="1007" b="716"/>
          <a:stretch>
            <a:fillRect/>
          </a:stretch>
        </p:blipFill>
        <p:spPr>
          <a:xfrm>
            <a:off x="5483225" y="1827213"/>
            <a:ext cx="3244850" cy="4572000"/>
          </a:xfrm>
          <a:noFill/>
          <a:ln/>
        </p:spPr>
      </p:pic>
      <p:sp>
        <p:nvSpPr>
          <p:cNvPr id="307206" name="Rectangle 6"/>
          <p:cNvSpPr>
            <a:spLocks noGrp="1" noChangeArrowheads="1"/>
          </p:cNvSpPr>
          <p:nvPr>
            <p:ph type="subTitle" idx="4294967295"/>
          </p:nvPr>
        </p:nvSpPr>
        <p:spPr>
          <a:xfrm>
            <a:off x="0" y="3886200"/>
            <a:ext cx="6400800" cy="1752600"/>
          </a:xfrm>
        </p:spPr>
        <p:txBody>
          <a:bodyPr/>
          <a:lstStyle/>
          <a:p>
            <a:pPr marL="0" indent="0" algn="ctr">
              <a:buFontTx/>
              <a:buNone/>
            </a:pPr>
            <a:endParaRPr lang="en-US" sz="3600" b="1"/>
          </a:p>
          <a:p>
            <a:pPr marL="0" indent="0" algn="ctr">
              <a:buFontTx/>
              <a:buNone/>
            </a:pPr>
            <a:endParaRPr lang="en-US" sz="4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720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7204"/>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500" fill="hold"/>
                                        <p:tgtEl>
                                          <p:spTgt spid="307202"/>
                                        </p:tgtEl>
                                      </p:cBhvr>
                                      <p:by x="70000" y="70000"/>
                                    </p:animScale>
                                  </p:childTnLst>
                                </p:cTn>
                              </p:par>
                              <p:par>
                                <p:cTn id="11" presetID="0" presetClass="path" presetSubtype="0" accel="50000" decel="50000" fill="hold" nodeType="withEffect">
                                  <p:stCondLst>
                                    <p:cond delay="0"/>
                                  </p:stCondLst>
                                  <p:childTnLst>
                                    <p:animMotion origin="layout" path="M 0.0 1.11022E-16 L -0.2 1.11022E-16 " pathEditMode="relative" rAng="0" ptsTypes="AA">
                                      <p:cBhvr>
                                        <p:cTn id="12" dur="500" fill="hold"/>
                                        <p:tgtEl>
                                          <p:spTgt spid="307202"/>
                                        </p:tgtEl>
                                        <p:attrNameLst>
                                          <p:attrName>ppt_x</p:attrName>
                                          <p:attrName>ppt_y</p:attrName>
                                        </p:attrNameLst>
                                      </p:cBhvr>
                                      <p:rCtr x="-100" y="0"/>
                                    </p:animMotion>
                                  </p:childTnLst>
                                </p:cTn>
                              </p:par>
                              <p:par>
                                <p:cTn id="13" presetID="23" presetClass="entr" presetSubtype="16" fill="hold" nodeType="withEffect">
                                  <p:stCondLst>
                                    <p:cond delay="0"/>
                                  </p:stCondLst>
                                  <p:childTnLst>
                                    <p:set>
                                      <p:cBhvr>
                                        <p:cTn id="14" dur="1" fill="hold">
                                          <p:stCondLst>
                                            <p:cond delay="0"/>
                                          </p:stCondLst>
                                        </p:cTn>
                                        <p:tgtEl>
                                          <p:spTgt spid="307205"/>
                                        </p:tgtEl>
                                        <p:attrNameLst>
                                          <p:attrName>style.visibility</p:attrName>
                                        </p:attrNameLst>
                                      </p:cBhvr>
                                      <p:to>
                                        <p:strVal val="visible"/>
                                      </p:to>
                                    </p:set>
                                    <p:anim calcmode="lin" valueType="num">
                                      <p:cBhvr>
                                        <p:cTn id="15" dur="500" fill="hold"/>
                                        <p:tgtEl>
                                          <p:spTgt spid="307205"/>
                                        </p:tgtEl>
                                        <p:attrNameLst>
                                          <p:attrName>ppt_w</p:attrName>
                                        </p:attrNameLst>
                                      </p:cBhvr>
                                      <p:tavLst>
                                        <p:tav tm="0">
                                          <p:val>
                                            <p:fltVal val="0"/>
                                          </p:val>
                                        </p:tav>
                                        <p:tav tm="100000">
                                          <p:val>
                                            <p:strVal val="#ppt_w"/>
                                          </p:val>
                                        </p:tav>
                                      </p:tavLst>
                                    </p:anim>
                                    <p:anim calcmode="lin" valueType="num">
                                      <p:cBhvr>
                                        <p:cTn id="16" dur="500" fill="hold"/>
                                        <p:tgtEl>
                                          <p:spTgt spid="3072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p:bldP spid="30720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455613" y="304800"/>
            <a:ext cx="8226425" cy="609600"/>
          </a:xfrm>
          <a:noFill/>
        </p:spPr>
        <p:txBody>
          <a:bodyPr/>
          <a:lstStyle/>
          <a:p>
            <a:r>
              <a:rPr lang="en-US" sz="4000" b="1"/>
              <a:t>Recent Studies</a:t>
            </a:r>
          </a:p>
        </p:txBody>
      </p:sp>
      <p:sp>
        <p:nvSpPr>
          <p:cNvPr id="575491" name="Rectangle 3"/>
          <p:cNvSpPr>
            <a:spLocks noGrp="1" noChangeArrowheads="1"/>
          </p:cNvSpPr>
          <p:nvPr>
            <p:ph type="body" idx="1"/>
          </p:nvPr>
        </p:nvSpPr>
        <p:spPr>
          <a:xfrm>
            <a:off x="457200" y="1219200"/>
            <a:ext cx="8229600" cy="5410200"/>
          </a:xfrm>
          <a:noFill/>
        </p:spPr>
        <p:txBody>
          <a:bodyPr/>
          <a:lstStyle/>
          <a:p>
            <a:pPr>
              <a:lnSpc>
                <a:spcPct val="90000"/>
              </a:lnSpc>
              <a:buFontTx/>
              <a:buNone/>
            </a:pPr>
            <a:r>
              <a:rPr lang="en-US" i="1" u="sng">
                <a:cs typeface="Arial" charset="0"/>
              </a:rPr>
              <a:t>Nair et al., European J of Oral Science 1998</a:t>
            </a:r>
          </a:p>
          <a:p>
            <a:pPr>
              <a:lnSpc>
                <a:spcPct val="90000"/>
              </a:lnSpc>
            </a:pPr>
            <a:r>
              <a:rPr lang="en-US" sz="2800">
                <a:cs typeface="Arial" charset="0"/>
              </a:rPr>
              <a:t>Cholesterol crystals implanted in guinea pigs</a:t>
            </a:r>
          </a:p>
          <a:p>
            <a:pPr lvl="1">
              <a:lnSpc>
                <a:spcPct val="90000"/>
              </a:lnSpc>
            </a:pPr>
            <a:r>
              <a:rPr lang="en-US" sz="2400">
                <a:cs typeface="Arial" charset="0"/>
              </a:rPr>
              <a:t>Foreign-body reaction</a:t>
            </a:r>
          </a:p>
          <a:p>
            <a:pPr lvl="1">
              <a:lnSpc>
                <a:spcPct val="90000"/>
              </a:lnSpc>
            </a:pPr>
            <a:r>
              <a:rPr lang="en-US" sz="2400">
                <a:cs typeface="Arial" charset="0"/>
              </a:rPr>
              <a:t>Dense collection of macrophages &amp; giant cells</a:t>
            </a:r>
          </a:p>
          <a:p>
            <a:pPr lvl="1">
              <a:lnSpc>
                <a:spcPct val="90000"/>
              </a:lnSpc>
            </a:pPr>
            <a:r>
              <a:rPr lang="en-US" sz="2400">
                <a:cs typeface="Arial" charset="0"/>
              </a:rPr>
              <a:t>Couldn’t eliminate crystals over 8 months</a:t>
            </a:r>
          </a:p>
          <a:p>
            <a:pPr lvl="1">
              <a:lnSpc>
                <a:spcPct val="90000"/>
              </a:lnSpc>
            </a:pPr>
            <a:endParaRPr lang="en-US" sz="1200">
              <a:cs typeface="Arial" charset="0"/>
            </a:endParaRPr>
          </a:p>
          <a:p>
            <a:pPr>
              <a:lnSpc>
                <a:spcPct val="90000"/>
              </a:lnSpc>
              <a:buFontTx/>
              <a:buNone/>
            </a:pPr>
            <a:r>
              <a:rPr lang="en-US" i="1" u="sng">
                <a:cs typeface="Arial" charset="0"/>
              </a:rPr>
              <a:t>Sjogren et al., J of Dental Research 2002</a:t>
            </a:r>
          </a:p>
          <a:p>
            <a:pPr>
              <a:lnSpc>
                <a:spcPct val="90000"/>
              </a:lnSpc>
            </a:pPr>
            <a:r>
              <a:rPr lang="en-US" sz="2800">
                <a:cs typeface="Arial" charset="0"/>
              </a:rPr>
              <a:t>Mouse macrophages + cholesterol crystals</a:t>
            </a:r>
          </a:p>
          <a:p>
            <a:pPr lvl="1">
              <a:lnSpc>
                <a:spcPct val="90000"/>
              </a:lnSpc>
            </a:pPr>
            <a:r>
              <a:rPr lang="en-US" sz="2400">
                <a:cs typeface="Arial" charset="0"/>
              </a:rPr>
              <a:t>Induced IL-1</a:t>
            </a:r>
            <a:r>
              <a:rPr lang="el-GR" sz="2400">
                <a:cs typeface="Arial" charset="0"/>
              </a:rPr>
              <a:t>α</a:t>
            </a:r>
            <a:r>
              <a:rPr lang="en-US" sz="2400">
                <a:cs typeface="Arial" charset="0"/>
              </a:rPr>
              <a:t>, COX-2 &amp; PGE2</a:t>
            </a:r>
          </a:p>
          <a:p>
            <a:pPr lvl="1">
              <a:lnSpc>
                <a:spcPct val="90000"/>
              </a:lnSpc>
            </a:pPr>
            <a:r>
              <a:rPr lang="en-US" sz="2400">
                <a:cs typeface="Arial" charset="0"/>
              </a:rPr>
              <a:t>Stimulated bone resorption</a:t>
            </a:r>
          </a:p>
          <a:p>
            <a:pPr lvl="1">
              <a:lnSpc>
                <a:spcPct val="90000"/>
              </a:lnSpc>
            </a:pPr>
            <a:endParaRPr lang="el-GR" sz="1200">
              <a:cs typeface="Arial" charset="0"/>
            </a:endParaRPr>
          </a:p>
          <a:p>
            <a:pPr>
              <a:lnSpc>
                <a:spcPct val="90000"/>
              </a:lnSpc>
              <a:buFontTx/>
              <a:buNone/>
            </a:pPr>
            <a:r>
              <a:rPr lang="en-US" sz="2800" b="1">
                <a:latin typeface="Times New Roman" pitchFamily="18" charset="0"/>
                <a:cs typeface="Arial" charset="0"/>
              </a:rPr>
              <a:t>Macrophage failure to phagocytize periapical</a:t>
            </a:r>
          </a:p>
          <a:p>
            <a:pPr algn="r">
              <a:lnSpc>
                <a:spcPct val="90000"/>
              </a:lnSpc>
              <a:buFontTx/>
              <a:buNone/>
            </a:pPr>
            <a:r>
              <a:rPr lang="en-US" sz="2800" b="1">
                <a:latin typeface="Times New Roman" pitchFamily="18" charset="0"/>
                <a:cs typeface="Arial" charset="0"/>
              </a:rPr>
              <a:t>cholesterol crystals, stimulates bone resorption.</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455613" y="455613"/>
            <a:ext cx="8226425" cy="914400"/>
          </a:xfrm>
          <a:noFill/>
        </p:spPr>
        <p:txBody>
          <a:bodyPr/>
          <a:lstStyle/>
          <a:p>
            <a:r>
              <a:rPr lang="en-US" b="1"/>
              <a:t>Periapical Healing</a:t>
            </a:r>
          </a:p>
        </p:txBody>
      </p:sp>
      <p:sp>
        <p:nvSpPr>
          <p:cNvPr id="506883" name="Rectangle 3"/>
          <p:cNvSpPr>
            <a:spLocks noGrp="1" noChangeArrowheads="1"/>
          </p:cNvSpPr>
          <p:nvPr>
            <p:ph type="body" idx="1"/>
          </p:nvPr>
        </p:nvSpPr>
        <p:spPr>
          <a:xfrm>
            <a:off x="914400" y="1600200"/>
            <a:ext cx="7315200" cy="5029200"/>
          </a:xfrm>
        </p:spPr>
        <p:txBody>
          <a:bodyPr/>
          <a:lstStyle/>
          <a:p>
            <a:pPr>
              <a:lnSpc>
                <a:spcPct val="80000"/>
              </a:lnSpc>
            </a:pPr>
            <a:r>
              <a:rPr lang="en-US" sz="2800"/>
              <a:t>Down-Regulation</a:t>
            </a:r>
          </a:p>
          <a:p>
            <a:pPr lvl="1">
              <a:lnSpc>
                <a:spcPct val="80000"/>
              </a:lnSpc>
            </a:pPr>
            <a:r>
              <a:rPr lang="en-US" sz="2400"/>
              <a:t>Inflammatory cell infiltrate</a:t>
            </a:r>
          </a:p>
          <a:p>
            <a:pPr lvl="1">
              <a:lnSpc>
                <a:spcPct val="80000"/>
              </a:lnSpc>
            </a:pPr>
            <a:r>
              <a:rPr lang="en-US" sz="2400"/>
              <a:t>Pro-inflammatory cytokines (IL-1)</a:t>
            </a:r>
          </a:p>
          <a:p>
            <a:pPr lvl="1">
              <a:lnSpc>
                <a:spcPct val="80000"/>
              </a:lnSpc>
            </a:pPr>
            <a:r>
              <a:rPr lang="en-US" sz="2400"/>
              <a:t>Prostaglandins (PGE2)</a:t>
            </a:r>
          </a:p>
          <a:p>
            <a:pPr>
              <a:lnSpc>
                <a:spcPct val="80000"/>
              </a:lnSpc>
            </a:pPr>
            <a:r>
              <a:rPr lang="en-US" sz="2800"/>
              <a:t>Up-Regulation</a:t>
            </a:r>
          </a:p>
          <a:p>
            <a:pPr lvl="1">
              <a:lnSpc>
                <a:spcPct val="80000"/>
              </a:lnSpc>
            </a:pPr>
            <a:r>
              <a:rPr lang="en-US" sz="2400"/>
              <a:t>Anti-inflammatory cytokines (IL-10, IL-6)</a:t>
            </a:r>
          </a:p>
          <a:p>
            <a:pPr lvl="1">
              <a:lnSpc>
                <a:spcPct val="80000"/>
              </a:lnSpc>
            </a:pPr>
            <a:r>
              <a:rPr lang="en-US" sz="2400"/>
              <a:t>Growth factors (TGF</a:t>
            </a:r>
            <a:r>
              <a:rPr lang="el-GR" sz="2400">
                <a:cs typeface="Arial" charset="0"/>
              </a:rPr>
              <a:t>β</a:t>
            </a:r>
            <a:r>
              <a:rPr lang="en-US" sz="2400">
                <a:cs typeface="Arial" charset="0"/>
              </a:rPr>
              <a:t>)</a:t>
            </a:r>
            <a:endParaRPr lang="el-GR" sz="2400">
              <a:cs typeface="Arial" charset="0"/>
            </a:endParaRPr>
          </a:p>
          <a:p>
            <a:pPr lvl="1">
              <a:lnSpc>
                <a:spcPct val="80000"/>
              </a:lnSpc>
            </a:pPr>
            <a:r>
              <a:rPr lang="en-US" sz="2400"/>
              <a:t>Fibroblastic &amp; osteoblastic activity</a:t>
            </a:r>
          </a:p>
          <a:p>
            <a:pPr>
              <a:lnSpc>
                <a:spcPct val="80000"/>
              </a:lnSpc>
            </a:pPr>
            <a:r>
              <a:rPr lang="en-US" sz="2800"/>
              <a:t>Therapeutic Intervention</a:t>
            </a:r>
          </a:p>
          <a:p>
            <a:pPr lvl="1">
              <a:lnSpc>
                <a:spcPct val="80000"/>
              </a:lnSpc>
            </a:pPr>
            <a:r>
              <a:rPr lang="en-US" sz="2400"/>
              <a:t>Root canal disinfection</a:t>
            </a:r>
          </a:p>
          <a:p>
            <a:pPr lvl="1">
              <a:lnSpc>
                <a:spcPct val="80000"/>
              </a:lnSpc>
            </a:pPr>
            <a:r>
              <a:rPr lang="en-US" sz="2400"/>
              <a:t>Systemic conditions (diabetes)</a:t>
            </a:r>
          </a:p>
          <a:p>
            <a:pPr lvl="1">
              <a:lnSpc>
                <a:spcPct val="80000"/>
              </a:lnSpc>
            </a:pPr>
            <a:r>
              <a:rPr lang="en-US" sz="2400"/>
              <a:t>Local entities (cholesterol crystals)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48195" name="Picture 3" descr="Demaria 5-29-01 occlus"/>
          <p:cNvPicPr>
            <a:picLocks noChangeAspect="1" noChangeArrowheads="1"/>
          </p:cNvPicPr>
          <p:nvPr/>
        </p:nvPicPr>
        <p:blipFill>
          <a:blip r:embed="rId2" cstate="print"/>
          <a:srcRect/>
          <a:stretch>
            <a:fillRect/>
          </a:stretch>
        </p:blipFill>
        <p:spPr bwMode="auto">
          <a:xfrm>
            <a:off x="0" y="274638"/>
            <a:ext cx="4583113" cy="6003925"/>
          </a:xfrm>
          <a:prstGeom prst="rect">
            <a:avLst/>
          </a:prstGeom>
          <a:noFill/>
        </p:spPr>
      </p:pic>
      <p:pic>
        <p:nvPicPr>
          <p:cNvPr id="648196" name="Picture 4" descr="Demaria 5-29-01 PA"/>
          <p:cNvPicPr>
            <a:picLocks noChangeAspect="1" noChangeArrowheads="1"/>
          </p:cNvPicPr>
          <p:nvPr/>
        </p:nvPicPr>
        <p:blipFill>
          <a:blip r:embed="rId3" cstate="print"/>
          <a:srcRect r="8801"/>
          <a:stretch>
            <a:fillRect/>
          </a:stretch>
        </p:blipFill>
        <p:spPr bwMode="auto">
          <a:xfrm>
            <a:off x="4724400" y="304800"/>
            <a:ext cx="4346575" cy="5943600"/>
          </a:xfrm>
          <a:prstGeom prst="rect">
            <a:avLst/>
          </a:prstGeom>
          <a:noFill/>
        </p:spPr>
      </p:pic>
    </p:spTree>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49219" name="Picture 3" descr="Sr Demaria 4"/>
          <p:cNvPicPr>
            <a:picLocks noChangeAspect="1" noChangeArrowheads="1"/>
          </p:cNvPicPr>
          <p:nvPr/>
        </p:nvPicPr>
        <p:blipFill>
          <a:blip r:embed="rId3" cstate="print"/>
          <a:srcRect/>
          <a:stretch>
            <a:fillRect/>
          </a:stretch>
        </p:blipFill>
        <p:spPr bwMode="auto">
          <a:xfrm>
            <a:off x="0" y="0"/>
            <a:ext cx="3810000" cy="3336925"/>
          </a:xfrm>
          <a:prstGeom prst="rect">
            <a:avLst/>
          </a:prstGeom>
          <a:noFill/>
        </p:spPr>
      </p:pic>
      <p:pic>
        <p:nvPicPr>
          <p:cNvPr id="649220" name="Picture 4" descr="Sr Demaria 7"/>
          <p:cNvPicPr>
            <a:picLocks noChangeAspect="1" noChangeArrowheads="1"/>
          </p:cNvPicPr>
          <p:nvPr/>
        </p:nvPicPr>
        <p:blipFill>
          <a:blip r:embed="rId4" cstate="print"/>
          <a:srcRect r="1961"/>
          <a:stretch>
            <a:fillRect/>
          </a:stretch>
        </p:blipFill>
        <p:spPr bwMode="auto">
          <a:xfrm>
            <a:off x="0" y="3429000"/>
            <a:ext cx="3810000" cy="3192463"/>
          </a:xfrm>
          <a:prstGeom prst="rect">
            <a:avLst/>
          </a:prstGeom>
          <a:noFill/>
        </p:spPr>
      </p:pic>
      <p:pic>
        <p:nvPicPr>
          <p:cNvPr id="649221" name="Picture 5" descr="Demaria 5-29-01 surgery 2"/>
          <p:cNvPicPr>
            <a:picLocks noChangeAspect="1" noChangeArrowheads="1"/>
          </p:cNvPicPr>
          <p:nvPr/>
        </p:nvPicPr>
        <p:blipFill>
          <a:blip r:embed="rId5" cstate="print"/>
          <a:srcRect l="25000"/>
          <a:stretch>
            <a:fillRect/>
          </a:stretch>
        </p:blipFill>
        <p:spPr bwMode="auto">
          <a:xfrm>
            <a:off x="3857625" y="0"/>
            <a:ext cx="5286375" cy="5334000"/>
          </a:xfrm>
          <a:prstGeom prst="rect">
            <a:avLst/>
          </a:prstGeom>
          <a:noFill/>
        </p:spPr>
      </p:pic>
      <p:sp>
        <p:nvSpPr>
          <p:cNvPr id="649222" name="Rectangle 6"/>
          <p:cNvSpPr>
            <a:spLocks noChangeArrowheads="1"/>
          </p:cNvSpPr>
          <p:nvPr/>
        </p:nvSpPr>
        <p:spPr bwMode="auto">
          <a:xfrm>
            <a:off x="4267200" y="5334000"/>
            <a:ext cx="4876800" cy="1554163"/>
          </a:xfrm>
          <a:prstGeom prst="rect">
            <a:avLst/>
          </a:prstGeom>
          <a:noFill/>
          <a:ln w="9525">
            <a:noFill/>
            <a:miter lim="800000"/>
            <a:headEnd/>
            <a:tailEnd/>
          </a:ln>
          <a:effectLst/>
        </p:spPr>
        <p:txBody>
          <a:bodyPr>
            <a:spAutoFit/>
          </a:bodyPr>
          <a:lstStyle/>
          <a:p>
            <a:pPr eaLnBrk="1" hangingPunct="1"/>
            <a:r>
              <a:rPr lang="en-US" sz="3200" b="1">
                <a:solidFill>
                  <a:srgbClr val="FFFF00"/>
                </a:solidFill>
                <a:latin typeface="Times New Roman" pitchFamily="18" charset="0"/>
              </a:rPr>
              <a:t>Odontogenic Keratocyst with mild epithelial dysplasia</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9220"/>
                                        </p:tgtEl>
                                        <p:attrNameLst>
                                          <p:attrName>style.visibility</p:attrName>
                                        </p:attrNameLst>
                                      </p:cBhvr>
                                      <p:to>
                                        <p:strVal val="visible"/>
                                      </p:to>
                                    </p:set>
                                    <p:animEffect transition="in" filter="dissolve">
                                      <p:cBhvr>
                                        <p:cTn id="7" dur="500"/>
                                        <p:tgtEl>
                                          <p:spTgt spid="6492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9221"/>
                                        </p:tgtEl>
                                        <p:attrNameLst>
                                          <p:attrName>style.visibility</p:attrName>
                                        </p:attrNameLst>
                                      </p:cBhvr>
                                      <p:to>
                                        <p:strVal val="visible"/>
                                      </p:to>
                                    </p:set>
                                    <p:animEffect transition="in" filter="dissolve">
                                      <p:cBhvr>
                                        <p:cTn id="12" dur="500"/>
                                        <p:tgtEl>
                                          <p:spTgt spid="64922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49222"/>
                                        </p:tgtEl>
                                        <p:attrNameLst>
                                          <p:attrName>style.visibility</p:attrName>
                                        </p:attrNameLst>
                                      </p:cBhvr>
                                      <p:to>
                                        <p:strVal val="visible"/>
                                      </p:to>
                                    </p:set>
                                    <p:animEffect transition="in" filter="dissolve">
                                      <p:cBhvr>
                                        <p:cTn id="15" dur="500"/>
                                        <p:tgtEl>
                                          <p:spTgt spid="64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1-29-99"/>
          <p:cNvPicPr>
            <a:picLocks noChangeAspect="1" noChangeArrowheads="1"/>
          </p:cNvPicPr>
          <p:nvPr>
            <p:ph sz="half" idx="1"/>
          </p:nvPr>
        </p:nvPicPr>
        <p:blipFill>
          <a:blip r:embed="rId3" cstate="print"/>
          <a:srcRect/>
          <a:stretch>
            <a:fillRect/>
          </a:stretch>
        </p:blipFill>
        <p:spPr>
          <a:xfrm>
            <a:off x="2743200" y="1606550"/>
            <a:ext cx="3657600" cy="2508250"/>
          </a:xfrm>
          <a:noFill/>
          <a:ln/>
        </p:spPr>
      </p:pic>
      <p:sp>
        <p:nvSpPr>
          <p:cNvPr id="459779" name="Rectangle 3"/>
          <p:cNvSpPr>
            <a:spLocks noGrp="1" noChangeArrowheads="1"/>
          </p:cNvSpPr>
          <p:nvPr>
            <p:ph type="body" sz="half" idx="2"/>
          </p:nvPr>
        </p:nvSpPr>
        <p:spPr>
          <a:xfrm>
            <a:off x="914400" y="4267200"/>
            <a:ext cx="7315200" cy="2362200"/>
          </a:xfrm>
        </p:spPr>
        <p:txBody>
          <a:bodyPr/>
          <a:lstStyle/>
          <a:p>
            <a:pPr marL="533400" indent="-533400">
              <a:lnSpc>
                <a:spcPct val="90000"/>
              </a:lnSpc>
              <a:buFontTx/>
              <a:buNone/>
            </a:pPr>
            <a:r>
              <a:rPr lang="en-US" sz="2400" b="1" u="sng"/>
              <a:t>Inflammation &amp; necrosis of pulp leads to AP:</a:t>
            </a:r>
            <a:endParaRPr lang="en-US" sz="2400" u="sng"/>
          </a:p>
          <a:p>
            <a:pPr marL="533400" indent="-533400">
              <a:lnSpc>
                <a:spcPct val="90000"/>
              </a:lnSpc>
              <a:buFontTx/>
              <a:buAutoNum type="arabicPeriod"/>
            </a:pPr>
            <a:r>
              <a:rPr lang="en-US" sz="2000"/>
              <a:t>Dental Caries – carious pulp exposure</a:t>
            </a:r>
          </a:p>
          <a:p>
            <a:pPr marL="533400" indent="-533400">
              <a:lnSpc>
                <a:spcPct val="90000"/>
              </a:lnSpc>
              <a:buFontTx/>
              <a:buAutoNum type="arabicPeriod"/>
            </a:pPr>
            <a:r>
              <a:rPr lang="en-US" sz="2000"/>
              <a:t>Traumatic Fractures – pulpal communication</a:t>
            </a:r>
          </a:p>
          <a:p>
            <a:pPr marL="533400" indent="-533400">
              <a:lnSpc>
                <a:spcPct val="90000"/>
              </a:lnSpc>
              <a:buFontTx/>
              <a:buAutoNum type="arabicPeriod"/>
            </a:pPr>
            <a:r>
              <a:rPr lang="en-US" sz="2000"/>
              <a:t>Traumatic Avulsions – severance of vasculature</a:t>
            </a:r>
          </a:p>
          <a:p>
            <a:pPr marL="533400" indent="-533400">
              <a:lnSpc>
                <a:spcPct val="90000"/>
              </a:lnSpc>
              <a:buFontTx/>
              <a:buAutoNum type="arabicPeriod"/>
            </a:pPr>
            <a:r>
              <a:rPr lang="en-US" sz="2000"/>
              <a:t>Restorative Dental Procedures – iatrogenic damage</a:t>
            </a:r>
          </a:p>
          <a:p>
            <a:pPr marL="533400" indent="-533400">
              <a:lnSpc>
                <a:spcPct val="90000"/>
              </a:lnSpc>
              <a:buFontTx/>
              <a:buAutoNum type="arabicPeriod"/>
            </a:pPr>
            <a:r>
              <a:rPr lang="en-US" sz="2000"/>
              <a:t>Restorations &amp; Microleakage – bacterial penetration</a:t>
            </a:r>
          </a:p>
        </p:txBody>
      </p:sp>
      <p:sp>
        <p:nvSpPr>
          <p:cNvPr id="459780" name="Text Box 4"/>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sp>
        <p:nvSpPr>
          <p:cNvPr id="459781" name="Rectangle 5"/>
          <p:cNvSpPr>
            <a:spLocks noChangeArrowheads="1"/>
          </p:cNvSpPr>
          <p:nvPr/>
        </p:nvSpPr>
        <p:spPr bwMode="auto">
          <a:xfrm>
            <a:off x="455613" y="455613"/>
            <a:ext cx="8226425" cy="914400"/>
          </a:xfrm>
          <a:prstGeom prst="rect">
            <a:avLst/>
          </a:prstGeom>
          <a:noFill/>
          <a:ln w="9525">
            <a:noFill/>
            <a:miter lim="800000"/>
            <a:headEnd/>
            <a:tailEnd/>
          </a:ln>
          <a:effectLst/>
        </p:spPr>
        <p:txBody>
          <a:bodyPr anchor="ctr"/>
          <a:lstStyle/>
          <a:p>
            <a:pPr algn="ctr"/>
            <a:r>
              <a:rPr lang="en-US" sz="4000" b="1">
                <a:solidFill>
                  <a:schemeClr val="tx2"/>
                </a:solidFill>
              </a:rPr>
              <a:t>What causes</a:t>
            </a:r>
            <a:br>
              <a:rPr lang="en-US" sz="4000" b="1">
                <a:solidFill>
                  <a:schemeClr val="tx2"/>
                </a:solidFill>
              </a:rPr>
            </a:br>
            <a:r>
              <a:rPr lang="en-US" sz="4000" b="1">
                <a:solidFill>
                  <a:schemeClr val="tx2"/>
                </a:solidFill>
              </a:rPr>
              <a:t>periapical inflammation?</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51267" name="Picture 3" descr="Demaria 5-29-01 surgery 2"/>
          <p:cNvPicPr>
            <a:picLocks noChangeAspect="1" noChangeArrowheads="1"/>
          </p:cNvPicPr>
          <p:nvPr/>
        </p:nvPicPr>
        <p:blipFill>
          <a:blip r:embed="rId3" cstate="print"/>
          <a:srcRect l="25000"/>
          <a:stretch>
            <a:fillRect/>
          </a:stretch>
        </p:blipFill>
        <p:spPr bwMode="auto">
          <a:xfrm>
            <a:off x="3857625" y="0"/>
            <a:ext cx="5286375" cy="5334000"/>
          </a:xfrm>
          <a:prstGeom prst="rect">
            <a:avLst/>
          </a:prstGeom>
          <a:noFill/>
        </p:spPr>
      </p:pic>
      <p:sp>
        <p:nvSpPr>
          <p:cNvPr id="651268" name="Rectangle 4"/>
          <p:cNvSpPr>
            <a:spLocks noChangeArrowheads="1"/>
          </p:cNvSpPr>
          <p:nvPr/>
        </p:nvSpPr>
        <p:spPr bwMode="auto">
          <a:xfrm>
            <a:off x="4267200" y="5334000"/>
            <a:ext cx="4876800" cy="1554163"/>
          </a:xfrm>
          <a:prstGeom prst="rect">
            <a:avLst/>
          </a:prstGeom>
          <a:noFill/>
          <a:ln w="9525">
            <a:noFill/>
            <a:miter lim="800000"/>
            <a:headEnd/>
            <a:tailEnd/>
          </a:ln>
          <a:effectLst/>
        </p:spPr>
        <p:txBody>
          <a:bodyPr>
            <a:spAutoFit/>
          </a:bodyPr>
          <a:lstStyle/>
          <a:p>
            <a:pPr eaLnBrk="1" hangingPunct="1"/>
            <a:r>
              <a:rPr lang="en-US" sz="3200" b="1">
                <a:solidFill>
                  <a:srgbClr val="FFFF00"/>
                </a:solidFill>
                <a:latin typeface="Times New Roman" pitchFamily="18" charset="0"/>
              </a:rPr>
              <a:t>Odontogenic Keratocyst with mild epithelial dysplasia</a:t>
            </a:r>
          </a:p>
        </p:txBody>
      </p:sp>
      <p:pic>
        <p:nvPicPr>
          <p:cNvPr id="651269" name="Picture 5"/>
          <p:cNvPicPr>
            <a:picLocks noChangeAspect="1" noChangeArrowheads="1"/>
          </p:cNvPicPr>
          <p:nvPr/>
        </p:nvPicPr>
        <p:blipFill>
          <a:blip r:embed="rId4" cstate="print"/>
          <a:srcRect/>
          <a:stretch>
            <a:fillRect/>
          </a:stretch>
        </p:blipFill>
        <p:spPr bwMode="auto">
          <a:xfrm>
            <a:off x="304800" y="185738"/>
            <a:ext cx="3314700" cy="2219325"/>
          </a:xfrm>
          <a:prstGeom prst="rect">
            <a:avLst/>
          </a:prstGeom>
          <a:noFill/>
          <a:ln w="9525">
            <a:noFill/>
            <a:miter lim="800000"/>
            <a:headEnd/>
            <a:tailEnd/>
          </a:ln>
          <a:effectLst/>
        </p:spPr>
      </p:pic>
      <p:sp>
        <p:nvSpPr>
          <p:cNvPr id="651270" name="Rectangle 6"/>
          <p:cNvSpPr>
            <a:spLocks noChangeArrowheads="1"/>
          </p:cNvSpPr>
          <p:nvPr/>
        </p:nvSpPr>
        <p:spPr bwMode="auto">
          <a:xfrm>
            <a:off x="457200" y="2624138"/>
            <a:ext cx="3124200" cy="1917700"/>
          </a:xfrm>
          <a:prstGeom prst="rect">
            <a:avLst/>
          </a:prstGeom>
          <a:noFill/>
          <a:ln w="9525">
            <a:noFill/>
            <a:miter lim="800000"/>
            <a:headEnd/>
            <a:tailEnd/>
          </a:ln>
          <a:effectLst/>
        </p:spPr>
        <p:txBody>
          <a:bodyPr>
            <a:spAutoFit/>
          </a:bodyPr>
          <a:lstStyle/>
          <a:p>
            <a:pPr eaLnBrk="1" hangingPunct="1"/>
            <a:r>
              <a:rPr lang="en-US" b="1">
                <a:solidFill>
                  <a:srgbClr val="FFFF00"/>
                </a:solidFill>
                <a:latin typeface="Times New Roman" pitchFamily="18" charset="0"/>
              </a:rPr>
              <a:t>Epithelium exhibiting characteristic loss of adhesion to underlying connective tissue.</a:t>
            </a:r>
          </a:p>
        </p:txBody>
      </p:sp>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419100" y="762000"/>
            <a:ext cx="8305800" cy="4789488"/>
          </a:xfrm>
          <a:prstGeom prst="rect">
            <a:avLst/>
          </a:prstGeom>
          <a:noFill/>
          <a:ln w="9525">
            <a:noFill/>
            <a:miter lim="800000"/>
            <a:headEnd/>
            <a:tailEnd/>
          </a:ln>
          <a:effectLst/>
        </p:spPr>
        <p:txBody>
          <a:bodyPr>
            <a:spAutoFit/>
          </a:bodyPr>
          <a:lstStyle/>
          <a:p>
            <a:pPr eaLnBrk="1" hangingPunct="1"/>
            <a:r>
              <a:rPr lang="en-US" sz="2800" b="1">
                <a:latin typeface="Times New Roman" pitchFamily="18" charset="0"/>
              </a:rPr>
              <a:t>Odontogenic Keratocyst: Pathogenetic Mechanisms High proliferation rate—Ki-67 staining Overexpression of antiapoptotic protein—Bcl-2 staining Overexpression of interface protein—MMPs 2 and 9, TGF, IL-1a, and IL-6 Mutations in PTCH tumor suppressor gene (protein receptor in hedgehog signaling pathway) Found in basal cell carcinomas and medulloblastomas of nevoid basal cell carcinoma syndrome Also mutated in syndromic odontogenic keratocysts MMP  , Matrix metalloproteinases;  TGF  , transforming growth factor;  IL  , interleukin.</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54339" name="Picture 3" descr="Demaria 5-29-01 occlus"/>
          <p:cNvPicPr>
            <a:picLocks noChangeAspect="1" noChangeArrowheads="1"/>
          </p:cNvPicPr>
          <p:nvPr/>
        </p:nvPicPr>
        <p:blipFill>
          <a:blip r:embed="rId3" cstate="print"/>
          <a:srcRect/>
          <a:stretch>
            <a:fillRect/>
          </a:stretch>
        </p:blipFill>
        <p:spPr bwMode="auto">
          <a:xfrm>
            <a:off x="0" y="0"/>
            <a:ext cx="4583113" cy="6003925"/>
          </a:xfrm>
          <a:prstGeom prst="rect">
            <a:avLst/>
          </a:prstGeom>
          <a:noFill/>
        </p:spPr>
      </p:pic>
      <p:pic>
        <p:nvPicPr>
          <p:cNvPr id="654340" name="Picture 4" descr="Demaria 11-28-01 occlusal"/>
          <p:cNvPicPr>
            <a:picLocks noChangeAspect="1" noChangeArrowheads="1"/>
          </p:cNvPicPr>
          <p:nvPr/>
        </p:nvPicPr>
        <p:blipFill>
          <a:blip r:embed="rId4" cstate="print"/>
          <a:srcRect/>
          <a:stretch>
            <a:fillRect/>
          </a:stretch>
        </p:blipFill>
        <p:spPr bwMode="auto">
          <a:xfrm>
            <a:off x="4572000" y="0"/>
            <a:ext cx="4554538" cy="6051550"/>
          </a:xfrm>
          <a:prstGeom prst="rect">
            <a:avLst/>
          </a:prstGeom>
          <a:noFill/>
        </p:spPr>
      </p:pic>
      <p:sp>
        <p:nvSpPr>
          <p:cNvPr id="654341" name="Text Box 5"/>
          <p:cNvSpPr txBox="1">
            <a:spLocks noChangeArrowheads="1"/>
          </p:cNvSpPr>
          <p:nvPr/>
        </p:nvSpPr>
        <p:spPr bwMode="auto">
          <a:xfrm>
            <a:off x="5943600" y="6156325"/>
            <a:ext cx="2232025"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6 Months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4341"/>
                                        </p:tgtEl>
                                        <p:attrNameLst>
                                          <p:attrName>style.visibility</p:attrName>
                                        </p:attrNameLst>
                                      </p:cBhvr>
                                      <p:to>
                                        <p:strVal val="visible"/>
                                      </p:to>
                                    </p:set>
                                    <p:animEffect transition="in" filter="dissolve">
                                      <p:cBhvr>
                                        <p:cTn id="7" dur="500"/>
                                        <p:tgtEl>
                                          <p:spTgt spid="654341"/>
                                        </p:tgtEl>
                                      </p:cBhvr>
                                    </p:animEffect>
                                  </p:childTnLst>
                                </p:cTn>
                              </p:par>
                              <p:par>
                                <p:cTn id="8" presetID="9" presetClass="entr" presetSubtype="0" fill="hold" nodeType="withEffect">
                                  <p:stCondLst>
                                    <p:cond delay="0"/>
                                  </p:stCondLst>
                                  <p:childTnLst>
                                    <p:set>
                                      <p:cBhvr>
                                        <p:cTn id="9" dur="1" fill="hold">
                                          <p:stCondLst>
                                            <p:cond delay="0"/>
                                          </p:stCondLst>
                                        </p:cTn>
                                        <p:tgtEl>
                                          <p:spTgt spid="654340"/>
                                        </p:tgtEl>
                                        <p:attrNameLst>
                                          <p:attrName>style.visibility</p:attrName>
                                        </p:attrNameLst>
                                      </p:cBhvr>
                                      <p:to>
                                        <p:strVal val="visible"/>
                                      </p:to>
                                    </p:set>
                                    <p:animEffect transition="in" filter="dissolve">
                                      <p:cBhvr>
                                        <p:cTn id="10" dur="500"/>
                                        <p:tgtEl>
                                          <p:spTgt spid="65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CA"/>
          </a:p>
        </p:txBody>
      </p:sp>
      <p:pic>
        <p:nvPicPr>
          <p:cNvPr id="657411" name="Picture 3" descr="Beijer,  Occlusal 5-1-01"/>
          <p:cNvPicPr>
            <a:picLocks noChangeAspect="1" noChangeArrowheads="1"/>
          </p:cNvPicPr>
          <p:nvPr/>
        </p:nvPicPr>
        <p:blipFill>
          <a:blip r:embed="rId3" cstate="print"/>
          <a:srcRect r="18414" b="18311"/>
          <a:stretch>
            <a:fillRect/>
          </a:stretch>
        </p:blipFill>
        <p:spPr bwMode="auto">
          <a:xfrm>
            <a:off x="0" y="0"/>
            <a:ext cx="4414838" cy="6096000"/>
          </a:xfrm>
          <a:prstGeom prst="rect">
            <a:avLst/>
          </a:prstGeom>
          <a:noFill/>
        </p:spPr>
      </p:pic>
      <p:pic>
        <p:nvPicPr>
          <p:cNvPr id="657412" name="Picture 4" descr="Beijer,  Occlusal 1-10-02"/>
          <p:cNvPicPr>
            <a:picLocks noChangeAspect="1" noChangeArrowheads="1"/>
          </p:cNvPicPr>
          <p:nvPr/>
        </p:nvPicPr>
        <p:blipFill>
          <a:blip r:embed="rId4" cstate="print"/>
          <a:srcRect r="18413" b="18311"/>
          <a:stretch>
            <a:fillRect/>
          </a:stretch>
        </p:blipFill>
        <p:spPr bwMode="auto">
          <a:xfrm>
            <a:off x="4572000" y="0"/>
            <a:ext cx="4414838" cy="6096000"/>
          </a:xfrm>
          <a:prstGeom prst="rect">
            <a:avLst/>
          </a:prstGeom>
          <a:noFill/>
        </p:spPr>
      </p:pic>
      <p:sp>
        <p:nvSpPr>
          <p:cNvPr id="657413" name="Text Box 5"/>
          <p:cNvSpPr txBox="1">
            <a:spLocks noChangeArrowheads="1"/>
          </p:cNvSpPr>
          <p:nvPr/>
        </p:nvSpPr>
        <p:spPr bwMode="auto">
          <a:xfrm>
            <a:off x="5943600" y="6156325"/>
            <a:ext cx="2232025" cy="701675"/>
          </a:xfrm>
          <a:prstGeom prst="rect">
            <a:avLst/>
          </a:prstGeom>
          <a:noFill/>
          <a:ln w="9525">
            <a:noFill/>
            <a:miter lim="800000"/>
            <a:headEnd/>
            <a:tailEnd/>
          </a:ln>
          <a:effectLst/>
        </p:spPr>
        <p:txBody>
          <a:bodyPr wrap="none">
            <a:spAutoFit/>
          </a:bodyPr>
          <a:lstStyle/>
          <a:p>
            <a:pPr eaLnBrk="1" hangingPunct="1"/>
            <a:r>
              <a:rPr lang="en-US" sz="4000" b="1">
                <a:solidFill>
                  <a:srgbClr val="FFFF00"/>
                </a:solidFill>
                <a:latin typeface="Times New Roman" pitchFamily="18" charset="0"/>
              </a:rPr>
              <a:t>6 Months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7412"/>
                                        </p:tgtEl>
                                        <p:attrNameLst>
                                          <p:attrName>style.visibility</p:attrName>
                                        </p:attrNameLst>
                                      </p:cBhvr>
                                      <p:to>
                                        <p:strVal val="visible"/>
                                      </p:to>
                                    </p:set>
                                    <p:animEffect transition="in" filter="dissolve">
                                      <p:cBhvr>
                                        <p:cTn id="7" dur="500"/>
                                        <p:tgtEl>
                                          <p:spTgt spid="6574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57413"/>
                                        </p:tgtEl>
                                        <p:attrNameLst>
                                          <p:attrName>style.visibility</p:attrName>
                                        </p:attrNameLst>
                                      </p:cBhvr>
                                      <p:to>
                                        <p:strVal val="visible"/>
                                      </p:to>
                                    </p:set>
                                    <p:animEffect transition="in" filter="dissolve">
                                      <p:cBhvr>
                                        <p:cTn id="10" dur="500"/>
                                        <p:tgtEl>
                                          <p:spTgt spid="65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5" name="Rectangle 3"/>
          <p:cNvSpPr>
            <a:spLocks noGrp="1" noChangeArrowheads="1"/>
          </p:cNvSpPr>
          <p:nvPr>
            <p:ph type="title"/>
          </p:nvPr>
        </p:nvSpPr>
        <p:spPr>
          <a:xfrm>
            <a:off x="457200" y="503238"/>
            <a:ext cx="8229600" cy="563562"/>
          </a:xfrm>
          <a:noFill/>
        </p:spPr>
        <p:txBody>
          <a:bodyPr/>
          <a:lstStyle/>
          <a:p>
            <a:r>
              <a:rPr lang="en-US" b="1"/>
              <a:t>Any Questions?</a:t>
            </a:r>
          </a:p>
        </p:txBody>
      </p:sp>
      <p:pic>
        <p:nvPicPr>
          <p:cNvPr id="694277" name="Picture 5" descr="Niagara falls 1 copy"/>
          <p:cNvPicPr>
            <a:picLocks noChangeAspect="1" noChangeArrowheads="1"/>
          </p:cNvPicPr>
          <p:nvPr>
            <p:ph idx="1"/>
          </p:nvPr>
        </p:nvPicPr>
        <p:blipFill>
          <a:blip r:embed="rId2" cstate="print"/>
          <a:srcRect l="8438" r="8438"/>
          <a:stretch>
            <a:fillRect/>
          </a:stretch>
        </p:blipFill>
        <p:spPr>
          <a:xfrm>
            <a:off x="3175" y="1828800"/>
            <a:ext cx="9140825" cy="4098925"/>
          </a:xfrm>
          <a:noFill/>
          <a:ln/>
        </p:spPr>
      </p:pic>
      <p:sp>
        <p:nvSpPr>
          <p:cNvPr id="694278" name="Rectangle 6"/>
          <p:cNvSpPr>
            <a:spLocks noChangeArrowheads="1"/>
          </p:cNvSpPr>
          <p:nvPr/>
        </p:nvSpPr>
        <p:spPr bwMode="auto">
          <a:xfrm>
            <a:off x="455613" y="6019800"/>
            <a:ext cx="8226425" cy="457200"/>
          </a:xfrm>
          <a:prstGeom prst="rect">
            <a:avLst/>
          </a:prstGeom>
          <a:noFill/>
          <a:ln w="9525">
            <a:noFill/>
            <a:miter lim="800000"/>
            <a:headEnd/>
            <a:tailEnd/>
          </a:ln>
          <a:effectLst/>
        </p:spPr>
        <p:txBody>
          <a:bodyPr anchor="ctr"/>
          <a:lstStyle/>
          <a:p>
            <a:pPr algn="ctr" eaLnBrk="1" hangingPunct="1"/>
            <a:r>
              <a:rPr lang="en-US" b="1" i="1">
                <a:solidFill>
                  <a:schemeClr val="tx2"/>
                </a:solidFill>
              </a:rPr>
              <a:t>Niagara Falls, New York</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455613" y="455613"/>
            <a:ext cx="8226425" cy="611187"/>
          </a:xfrm>
          <a:noFill/>
        </p:spPr>
        <p:txBody>
          <a:bodyPr/>
          <a:lstStyle/>
          <a:p>
            <a:r>
              <a:rPr lang="en-US" sz="4000" b="1"/>
              <a:t>Etiology of Apical Periodontitis</a:t>
            </a:r>
          </a:p>
        </p:txBody>
      </p:sp>
      <p:sp>
        <p:nvSpPr>
          <p:cNvPr id="424963" name="Rectangle 3"/>
          <p:cNvSpPr>
            <a:spLocks noGrp="1" noChangeArrowheads="1"/>
          </p:cNvSpPr>
          <p:nvPr>
            <p:ph type="body" idx="1"/>
          </p:nvPr>
        </p:nvSpPr>
        <p:spPr>
          <a:xfrm>
            <a:off x="914400" y="1371600"/>
            <a:ext cx="7315200" cy="5029200"/>
          </a:xfrm>
          <a:noFill/>
        </p:spPr>
        <p:txBody>
          <a:bodyPr/>
          <a:lstStyle/>
          <a:p>
            <a:pPr>
              <a:lnSpc>
                <a:spcPct val="80000"/>
              </a:lnSpc>
              <a:buFontTx/>
              <a:buNone/>
            </a:pPr>
            <a:r>
              <a:rPr lang="en-US" i="1" u="sng"/>
              <a:t>Kakehashi et al., 1965</a:t>
            </a:r>
          </a:p>
          <a:p>
            <a:pPr>
              <a:lnSpc>
                <a:spcPct val="80000"/>
              </a:lnSpc>
              <a:buFontTx/>
              <a:buNone/>
            </a:pPr>
            <a:r>
              <a:rPr lang="en-US" sz="2800"/>
              <a:t>Surgically Exposed Rat Molar Pulps:</a:t>
            </a:r>
          </a:p>
          <a:p>
            <a:pPr>
              <a:lnSpc>
                <a:spcPct val="80000"/>
              </a:lnSpc>
            </a:pPr>
            <a:r>
              <a:rPr lang="en-US" sz="2800"/>
              <a:t>Conventional: Pulp Necrosis &amp; PARL</a:t>
            </a:r>
          </a:p>
          <a:p>
            <a:pPr>
              <a:lnSpc>
                <a:spcPct val="80000"/>
              </a:lnSpc>
            </a:pPr>
            <a:r>
              <a:rPr lang="en-US" sz="2800"/>
              <a:t>Germ-Free: Vital Pulps &amp; Repair </a:t>
            </a:r>
            <a:r>
              <a:rPr lang="en-US" sz="2800">
                <a:cs typeface="Arial" charset="0"/>
              </a:rPr>
              <a:t>Ø</a:t>
            </a:r>
            <a:r>
              <a:rPr lang="en-US" sz="2800"/>
              <a:t> AP</a:t>
            </a:r>
            <a:r>
              <a:rPr lang="en-US" sz="2800">
                <a:cs typeface="Arial" charset="0"/>
              </a:rPr>
              <a:t> </a:t>
            </a:r>
          </a:p>
          <a:p>
            <a:pPr>
              <a:lnSpc>
                <a:spcPct val="80000"/>
              </a:lnSpc>
              <a:buFontTx/>
              <a:buNone/>
            </a:pPr>
            <a:r>
              <a:rPr lang="en-US" sz="3600">
                <a:latin typeface="Times New Roman" pitchFamily="18" charset="0"/>
                <a:cs typeface="Arial" charset="0"/>
              </a:rPr>
              <a:t>Microbial infection causes AP.</a:t>
            </a:r>
          </a:p>
          <a:p>
            <a:pPr>
              <a:lnSpc>
                <a:spcPct val="80000"/>
              </a:lnSpc>
              <a:buFontTx/>
              <a:buNone/>
            </a:pPr>
            <a:endParaRPr lang="en-US" sz="1400">
              <a:latin typeface="Times New Roman" pitchFamily="18" charset="0"/>
              <a:cs typeface="Arial" charset="0"/>
            </a:endParaRPr>
          </a:p>
          <a:p>
            <a:pPr>
              <a:lnSpc>
                <a:spcPct val="80000"/>
              </a:lnSpc>
              <a:buFontTx/>
              <a:buNone/>
            </a:pPr>
            <a:r>
              <a:rPr lang="en-US" i="1" u="sng"/>
              <a:t>Möller et al., 1981</a:t>
            </a:r>
          </a:p>
          <a:p>
            <a:pPr>
              <a:lnSpc>
                <a:spcPct val="80000"/>
              </a:lnSpc>
              <a:buFontTx/>
              <a:buNone/>
            </a:pPr>
            <a:r>
              <a:rPr lang="en-US" sz="2800"/>
              <a:t>Aseptically Devitalized Monkey Pulps:</a:t>
            </a:r>
          </a:p>
          <a:p>
            <a:pPr>
              <a:lnSpc>
                <a:spcPct val="80000"/>
              </a:lnSpc>
            </a:pPr>
            <a:r>
              <a:rPr lang="en-US" sz="2800"/>
              <a:t>Infected Necrotic Pulps: AP in all</a:t>
            </a:r>
          </a:p>
          <a:p>
            <a:pPr>
              <a:lnSpc>
                <a:spcPct val="80000"/>
              </a:lnSpc>
            </a:pPr>
            <a:r>
              <a:rPr lang="en-US" sz="2800"/>
              <a:t>Sterile Necrotic Pulps: </a:t>
            </a:r>
            <a:r>
              <a:rPr lang="en-US" sz="2800">
                <a:cs typeface="Arial" charset="0"/>
              </a:rPr>
              <a:t>Ø</a:t>
            </a:r>
            <a:r>
              <a:rPr lang="en-US" sz="2800"/>
              <a:t> AP</a:t>
            </a:r>
          </a:p>
          <a:p>
            <a:pPr>
              <a:lnSpc>
                <a:spcPct val="80000"/>
              </a:lnSpc>
              <a:buFontTx/>
              <a:buNone/>
            </a:pPr>
            <a:r>
              <a:rPr lang="en-US" sz="3600">
                <a:latin typeface="Times New Roman" pitchFamily="18" charset="0"/>
              </a:rPr>
              <a:t>Microbes are essential for AP.</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455613" y="381000"/>
            <a:ext cx="8226425" cy="914400"/>
          </a:xfrm>
          <a:noFill/>
        </p:spPr>
        <p:txBody>
          <a:bodyPr/>
          <a:lstStyle/>
          <a:p>
            <a:r>
              <a:rPr lang="en-US" sz="4000" b="1"/>
              <a:t>Uninfected &amp; Disinfected Root Canals had less PA Inflammation</a:t>
            </a:r>
          </a:p>
        </p:txBody>
      </p:sp>
      <p:sp>
        <p:nvSpPr>
          <p:cNvPr id="530442" name="Rectangle 10"/>
          <p:cNvSpPr>
            <a:spLocks noGrp="1" noChangeArrowheads="1"/>
          </p:cNvSpPr>
          <p:nvPr>
            <p:ph type="body" sz="half" idx="1"/>
          </p:nvPr>
        </p:nvSpPr>
        <p:spPr>
          <a:xfrm>
            <a:off x="457200" y="1752600"/>
            <a:ext cx="3962400" cy="4495800"/>
          </a:xfrm>
        </p:spPr>
        <p:txBody>
          <a:bodyPr/>
          <a:lstStyle/>
          <a:p>
            <a:pPr>
              <a:buFontTx/>
              <a:buNone/>
            </a:pPr>
            <a:r>
              <a:rPr lang="en-US" sz="2400"/>
              <a:t>Dog root canals open 6wk</a:t>
            </a:r>
          </a:p>
          <a:p>
            <a:pPr lvl="1"/>
            <a:r>
              <a:rPr lang="en-US" sz="2000"/>
              <a:t>PARL, (+) cultures, RCT</a:t>
            </a:r>
          </a:p>
          <a:p>
            <a:pPr>
              <a:buFontTx/>
              <a:buNone/>
            </a:pPr>
            <a:r>
              <a:rPr lang="en-US" sz="2400" u="sng"/>
              <a:t>Clean Obturation</a:t>
            </a:r>
            <a:r>
              <a:rPr lang="en-US" sz="2400"/>
              <a:t> (-) control</a:t>
            </a:r>
          </a:p>
          <a:p>
            <a:pPr lvl="1"/>
            <a:r>
              <a:rPr lang="en-US" sz="2000"/>
              <a:t>Uninfected, 1-step filling</a:t>
            </a:r>
          </a:p>
          <a:p>
            <a:pPr>
              <a:buFontTx/>
              <a:buNone/>
            </a:pPr>
            <a:r>
              <a:rPr lang="en-US" sz="2400" u="sng"/>
              <a:t>Ca(OH)2 Step</a:t>
            </a:r>
          </a:p>
          <a:p>
            <a:pPr lvl="1"/>
            <a:r>
              <a:rPr lang="en-US" sz="2000"/>
              <a:t>Infected, Ca(OH)2 &amp; filled</a:t>
            </a:r>
          </a:p>
          <a:p>
            <a:pPr>
              <a:buFontTx/>
              <a:buNone/>
            </a:pPr>
            <a:r>
              <a:rPr lang="en-US" sz="2400" u="sng"/>
              <a:t>Single Step</a:t>
            </a:r>
          </a:p>
          <a:p>
            <a:pPr lvl="1"/>
            <a:r>
              <a:rPr lang="en-US" sz="2000"/>
              <a:t>Infected &amp; 1-step filling</a:t>
            </a:r>
          </a:p>
          <a:p>
            <a:pPr>
              <a:buFontTx/>
              <a:buNone/>
            </a:pPr>
            <a:r>
              <a:rPr lang="en-US" sz="2400" u="sng"/>
              <a:t>Empty Canal</a:t>
            </a:r>
            <a:r>
              <a:rPr lang="en-US" sz="2400"/>
              <a:t> (+) control</a:t>
            </a:r>
          </a:p>
          <a:p>
            <a:pPr lvl="1"/>
            <a:r>
              <a:rPr lang="en-US" sz="2000"/>
              <a:t>Infected &amp; left empty</a:t>
            </a:r>
          </a:p>
          <a:p>
            <a:pPr>
              <a:buFontTx/>
              <a:buNone/>
            </a:pPr>
            <a:r>
              <a:rPr lang="en-US" sz="2400"/>
              <a:t>Sacrificed @ 6mo histology</a:t>
            </a:r>
          </a:p>
        </p:txBody>
      </p:sp>
      <p:pic>
        <p:nvPicPr>
          <p:cNvPr id="530441" name="Picture 9" descr="Data_1_graph -1"/>
          <p:cNvPicPr>
            <a:picLocks noChangeAspect="1" noChangeArrowheads="1"/>
          </p:cNvPicPr>
          <p:nvPr>
            <p:ph sz="half" idx="2"/>
          </p:nvPr>
        </p:nvPicPr>
        <p:blipFill>
          <a:blip r:embed="rId2" cstate="print"/>
          <a:srcRect/>
          <a:stretch>
            <a:fillRect/>
          </a:stretch>
        </p:blipFill>
        <p:spPr>
          <a:xfrm>
            <a:off x="4495800" y="1820863"/>
            <a:ext cx="4495800" cy="4275137"/>
          </a:xfrm>
          <a:noFill/>
          <a:ln/>
        </p:spPr>
      </p:pic>
      <p:sp>
        <p:nvSpPr>
          <p:cNvPr id="530435" name="Rectangle 3"/>
          <p:cNvSpPr>
            <a:spLocks noChangeArrowheads="1"/>
          </p:cNvSpPr>
          <p:nvPr/>
        </p:nvSpPr>
        <p:spPr bwMode="auto">
          <a:xfrm>
            <a:off x="455613" y="6324600"/>
            <a:ext cx="8226425" cy="457200"/>
          </a:xfrm>
          <a:prstGeom prst="rect">
            <a:avLst/>
          </a:prstGeom>
          <a:noFill/>
          <a:ln w="9525">
            <a:noFill/>
            <a:miter lim="800000"/>
            <a:headEnd/>
            <a:tailEnd/>
          </a:ln>
          <a:effectLst/>
        </p:spPr>
        <p:txBody>
          <a:bodyPr anchor="ctr"/>
          <a:lstStyle/>
          <a:p>
            <a:pPr algn="ctr"/>
            <a:r>
              <a:rPr lang="en-US" b="1" i="1">
                <a:solidFill>
                  <a:schemeClr val="tx2"/>
                </a:solidFill>
              </a:rPr>
              <a:t>Katebzadeh, Hupp &amp; Trope, JOE 2004</a:t>
            </a:r>
          </a:p>
        </p:txBody>
      </p:sp>
      <p:sp>
        <p:nvSpPr>
          <p:cNvPr id="530436" name="Text Box 4"/>
          <p:cNvSpPr txBox="1">
            <a:spLocks noChangeArrowheads="1"/>
          </p:cNvSpPr>
          <p:nvPr/>
        </p:nvSpPr>
        <p:spPr bwMode="auto">
          <a:xfrm>
            <a:off x="2819400" y="5334000"/>
            <a:ext cx="184150" cy="457200"/>
          </a:xfrm>
          <a:prstGeom prst="rect">
            <a:avLst/>
          </a:prstGeom>
          <a:noFill/>
          <a:ln w="12700" cap="sq">
            <a:noFill/>
            <a:miter lim="800000"/>
            <a:headEnd type="none" w="sm" len="sm"/>
            <a:tailEnd type="none" w="sm" len="sm"/>
          </a:ln>
          <a:effectLst/>
        </p:spPr>
        <p:txBody>
          <a:bodyPr wrap="none">
            <a:spAutoFit/>
          </a:bodyPr>
          <a:lstStyle/>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pot">
  <a:themeElements>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5">
      <a:dk1>
        <a:srgbClr val="808080"/>
      </a:dk1>
      <a:lt1>
        <a:srgbClr val="FFFFFF"/>
      </a:lt1>
      <a:dk2>
        <a:srgbClr val="0000FF"/>
      </a:dk2>
      <a:lt2>
        <a:srgbClr val="FFFF00"/>
      </a:lt2>
      <a:accent1>
        <a:srgbClr val="BBE0E3"/>
      </a:accent1>
      <a:accent2>
        <a:srgbClr val="333399"/>
      </a:accent2>
      <a:accent3>
        <a:srgbClr val="AAAAFF"/>
      </a:accent3>
      <a:accent4>
        <a:srgbClr val="DADADA"/>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0000FF"/>
        </a:lt1>
        <a:dk2>
          <a:srgbClr val="000000"/>
        </a:dk2>
        <a:lt2>
          <a:srgbClr val="808080"/>
        </a:lt2>
        <a:accent1>
          <a:srgbClr val="BBE0E3"/>
        </a:accent1>
        <a:accent2>
          <a:srgbClr val="333399"/>
        </a:accent2>
        <a:accent3>
          <a:srgbClr val="AAA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0000FF"/>
        </a:lt1>
        <a:dk2>
          <a:srgbClr val="FFFF00"/>
        </a:dk2>
        <a:lt2>
          <a:srgbClr val="808080"/>
        </a:lt2>
        <a:accent1>
          <a:srgbClr val="BBE0E3"/>
        </a:accent1>
        <a:accent2>
          <a:srgbClr val="333399"/>
        </a:accent2>
        <a:accent3>
          <a:srgbClr val="AAA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808080"/>
        </a:dk1>
        <a:lt1>
          <a:srgbClr val="FFFFFF"/>
        </a:lt1>
        <a:dk2>
          <a:srgbClr val="0000FF"/>
        </a:dk2>
        <a:lt2>
          <a:srgbClr val="FFFF00"/>
        </a:lt2>
        <a:accent1>
          <a:srgbClr val="BBE0E3"/>
        </a:accent1>
        <a:accent2>
          <a:srgbClr val="333399"/>
        </a:accent2>
        <a:accent3>
          <a:srgbClr val="AAAAFF"/>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13480</TotalTime>
  <Words>4835</Words>
  <Application>Microsoft Office PowerPoint</Application>
  <PresentationFormat>On-screen Show (4:3)</PresentationFormat>
  <Paragraphs>507</Paragraphs>
  <Slides>74</Slides>
  <Notes>17</Notes>
  <HiddenSlides>1</HiddenSlides>
  <MMClips>1</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80" baseType="lpstr">
      <vt:lpstr>Arial</vt:lpstr>
      <vt:lpstr>Comic Sans MS</vt:lpstr>
      <vt:lpstr>Times New Roman</vt:lpstr>
      <vt:lpstr>Blank Presentation.pot</vt:lpstr>
      <vt:lpstr>Default Design</vt:lpstr>
      <vt:lpstr>GraphPad Prism 4 Project</vt:lpstr>
      <vt:lpstr>Periapical Healing</vt:lpstr>
      <vt:lpstr>Root Canal Treatment Objectives</vt:lpstr>
      <vt:lpstr>Overview of the Presentation</vt:lpstr>
      <vt:lpstr>Slide 4</vt:lpstr>
      <vt:lpstr>Slide 5</vt:lpstr>
      <vt:lpstr>Slide 6</vt:lpstr>
      <vt:lpstr>Slide 7</vt:lpstr>
      <vt:lpstr>Etiology of Apical Periodontitis</vt:lpstr>
      <vt:lpstr>Uninfected &amp; Disinfected Root Canals had less PA Inflammation</vt:lpstr>
      <vt:lpstr>Apical Periodontitis</vt:lpstr>
      <vt:lpstr>Neutrophils in Non-Specific Inflammatory Response</vt:lpstr>
      <vt:lpstr>Enhancement of Neutrophils in Periapical Inflammation </vt:lpstr>
      <vt:lpstr>Enhanced Neutrophils Protected Pulp &amp; Periapical Tissues</vt:lpstr>
      <vt:lpstr>Recovery from Surgery &amp; Protection from Infection</vt:lpstr>
      <vt:lpstr>Slide 15</vt:lpstr>
      <vt:lpstr>Slide 16</vt:lpstr>
      <vt:lpstr>Mediators of Periapical Inflammation &amp; Bone Resorption</vt:lpstr>
      <vt:lpstr>Bone Resorptive Cytokines in Human Periapical Granulomas</vt:lpstr>
      <vt:lpstr>Infection-Induced Periapical Inflammation in a Rat Model</vt:lpstr>
      <vt:lpstr>Summary</vt:lpstr>
      <vt:lpstr>Other Mediators of Periapical Inflammation &amp; Bone Resorption</vt:lpstr>
      <vt:lpstr>COX-2 Expression Increases in Developing Periapical Lesions</vt:lpstr>
      <vt:lpstr>Inhibition of COX-2 Reduced Inflammation &amp; Bone Resorption</vt:lpstr>
      <vt:lpstr>Prostaglandin E2 in Human Periapical Lesions</vt:lpstr>
      <vt:lpstr>Prostaglandin E2 in Human Periapical Exudate</vt:lpstr>
      <vt:lpstr>Initiation of RCT Reduced PGE2 in Human Periapical Exudate</vt:lpstr>
      <vt:lpstr>Summary</vt:lpstr>
      <vt:lpstr>Slide 28</vt:lpstr>
      <vt:lpstr>Slide 29</vt:lpstr>
      <vt:lpstr>Slide 30</vt:lpstr>
      <vt:lpstr>Slide 31</vt:lpstr>
      <vt:lpstr>Slide 32</vt:lpstr>
      <vt:lpstr>Root Canal Therapy &amp; Periapical Healing in Ferret Canine Teeth</vt:lpstr>
      <vt:lpstr>Periapical Granuloma Cells Develop into Osteoblasts &amp; Bone</vt:lpstr>
      <vt:lpstr>Summary</vt:lpstr>
      <vt:lpstr>Anti-Inflammatory Cytokines in Periapical Lesions</vt:lpstr>
      <vt:lpstr>IL-10 Inhibits Inflammatory Mediators &amp; Bone Resorption</vt:lpstr>
      <vt:lpstr>Summary</vt:lpstr>
      <vt:lpstr>IL-6 has Pleiotropic Effects</vt:lpstr>
      <vt:lpstr>Pro- &amp; Anti-Inflammatory Effects of IL-6 in Periapical Lesions</vt:lpstr>
      <vt:lpstr>IL-6 Deficient Mice had more IL-1 &amp; Periapical Bone Resorption</vt:lpstr>
      <vt:lpstr>IL-6 Deficient Mice Rapidly Developed Larger PA Lesions</vt:lpstr>
      <vt:lpstr>Summary</vt:lpstr>
      <vt:lpstr>Another Pleiotropic Cytokine in Periapical Lesions</vt:lpstr>
      <vt:lpstr>Summary</vt:lpstr>
      <vt:lpstr>Slide 46</vt:lpstr>
      <vt:lpstr>Slide 47</vt:lpstr>
      <vt:lpstr>Histological Evidence of Healing in Root Filled Cadaver Teeth</vt:lpstr>
      <vt:lpstr>‘A histological and roentgenological study of the periapical region of human upper incisors’</vt:lpstr>
      <vt:lpstr>Recent Studies</vt:lpstr>
      <vt:lpstr>Question?</vt:lpstr>
      <vt:lpstr>Slide 52</vt:lpstr>
      <vt:lpstr>Slide 53</vt:lpstr>
      <vt:lpstr>Slide 54</vt:lpstr>
      <vt:lpstr>RCT Outcomes in Diabetic &amp; Non-Diabetic Patients</vt:lpstr>
      <vt:lpstr>Question?</vt:lpstr>
      <vt:lpstr>Slide 57</vt:lpstr>
      <vt:lpstr>Slide 58</vt:lpstr>
      <vt:lpstr>Slide 59</vt:lpstr>
      <vt:lpstr>Slide 60</vt:lpstr>
      <vt:lpstr>Slide 61</vt:lpstr>
      <vt:lpstr>Slide 62</vt:lpstr>
      <vt:lpstr>Case Report of a Radicular Cyst</vt:lpstr>
      <vt:lpstr>Failed Root Canal Therapy</vt:lpstr>
      <vt:lpstr>Apical Surgery &amp; Lesion Resolution</vt:lpstr>
      <vt:lpstr>Recent Studies</vt:lpstr>
      <vt:lpstr>Periapical Healing</vt:lpstr>
      <vt:lpstr>Slide 68</vt:lpstr>
      <vt:lpstr>Slide 69</vt:lpstr>
      <vt:lpstr>Slide 70</vt:lpstr>
      <vt:lpstr>Slide 71</vt:lpstr>
      <vt:lpstr>Slide 72</vt:lpstr>
      <vt:lpstr>Slide 73</vt:lpstr>
      <vt:lpstr>Any Questions?</vt:lpstr>
    </vt:vector>
  </TitlesOfParts>
  <Company>University at Buffalo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Periapical Healing</dc:title>
  <dc:creator>Hiran Perinpanayagam</dc:creator>
  <cp:lastModifiedBy> </cp:lastModifiedBy>
  <cp:revision>992</cp:revision>
  <dcterms:created xsi:type="dcterms:W3CDTF">2001-01-28T17:28:45Z</dcterms:created>
  <dcterms:modified xsi:type="dcterms:W3CDTF">2012-02-10T17:05:58Z</dcterms:modified>
</cp:coreProperties>
</file>